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4"/>
    <p:sldMasterId id="2147483775" r:id="rId5"/>
    <p:sldMasterId id="2147483793" r:id="rId6"/>
    <p:sldMasterId id="2147483811" r:id="rId7"/>
  </p:sldMasterIdLst>
  <p:notesMasterIdLst>
    <p:notesMasterId r:id="rId48"/>
  </p:notesMasterIdLst>
  <p:sldIdLst>
    <p:sldId id="410" r:id="rId8"/>
    <p:sldId id="353" r:id="rId9"/>
    <p:sldId id="354" r:id="rId10"/>
    <p:sldId id="365" r:id="rId11"/>
    <p:sldId id="355" r:id="rId12"/>
    <p:sldId id="356" r:id="rId13"/>
    <p:sldId id="393" r:id="rId14"/>
    <p:sldId id="357" r:id="rId15"/>
    <p:sldId id="403" r:id="rId16"/>
    <p:sldId id="404" r:id="rId17"/>
    <p:sldId id="405" r:id="rId18"/>
    <p:sldId id="368" r:id="rId19"/>
    <p:sldId id="402" r:id="rId20"/>
    <p:sldId id="359" r:id="rId21"/>
    <p:sldId id="361" r:id="rId22"/>
    <p:sldId id="360" r:id="rId23"/>
    <p:sldId id="407" r:id="rId24"/>
    <p:sldId id="416" r:id="rId25"/>
    <p:sldId id="413" r:id="rId26"/>
    <p:sldId id="384" r:id="rId27"/>
    <p:sldId id="363" r:id="rId28"/>
    <p:sldId id="376" r:id="rId29"/>
    <p:sldId id="374" r:id="rId30"/>
    <p:sldId id="377" r:id="rId31"/>
    <p:sldId id="362" r:id="rId32"/>
    <p:sldId id="414" r:id="rId33"/>
    <p:sldId id="415" r:id="rId34"/>
    <p:sldId id="385" r:id="rId35"/>
    <p:sldId id="417" r:id="rId36"/>
    <p:sldId id="406" r:id="rId37"/>
    <p:sldId id="394" r:id="rId38"/>
    <p:sldId id="395" r:id="rId39"/>
    <p:sldId id="400" r:id="rId40"/>
    <p:sldId id="401" r:id="rId41"/>
    <p:sldId id="396" r:id="rId42"/>
    <p:sldId id="397" r:id="rId43"/>
    <p:sldId id="398" r:id="rId44"/>
    <p:sldId id="399" r:id="rId45"/>
    <p:sldId id="381" r:id="rId46"/>
    <p:sldId id="324" r:id="rId47"/>
  </p:sldIdLst>
  <p:sldSz cx="12436475" cy="6994525"/>
  <p:notesSz cx="6858000" cy="9144000"/>
  <p:defaultTex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AAE5080-478D-47E5-82B0-8A639CC38D37}">
          <p14:sldIdLst>
            <p14:sldId id="410"/>
          </p14:sldIdLst>
        </p14:section>
        <p14:section name="Context + Customer Pains" id="{045106BF-5996-4173-924C-381B6B4D7C9B}">
          <p14:sldIdLst>
            <p14:sldId id="353"/>
            <p14:sldId id="354"/>
            <p14:sldId id="365"/>
          </p14:sldIdLst>
        </p14:section>
        <p14:section name="Ideal solution" id="{0ECD13BB-CA5B-4193-967C-B4454E6B77C6}">
          <p14:sldIdLst>
            <p14:sldId id="355"/>
            <p14:sldId id="356"/>
            <p14:sldId id="393"/>
            <p14:sldId id="357"/>
            <p14:sldId id="403"/>
            <p14:sldId id="404"/>
            <p14:sldId id="405"/>
            <p14:sldId id="368"/>
            <p14:sldId id="402"/>
            <p14:sldId id="359"/>
            <p14:sldId id="361"/>
            <p14:sldId id="360"/>
            <p14:sldId id="407"/>
            <p14:sldId id="416"/>
            <p14:sldId id="413"/>
          </p14:sldIdLst>
        </p14:section>
        <p14:section name="Product features" id="{47DF07BC-177F-4135-BBF4-C64A4FC7C81D}">
          <p14:sldIdLst>
            <p14:sldId id="384"/>
            <p14:sldId id="363"/>
            <p14:sldId id="376"/>
            <p14:sldId id="374"/>
            <p14:sldId id="377"/>
          </p14:sldIdLst>
        </p14:section>
        <p14:section name="Scenarios" id="{6B5E8828-2870-4F81-BC44-D0D5F6DE2F06}">
          <p14:sldIdLst>
            <p14:sldId id="362"/>
            <p14:sldId id="414"/>
            <p14:sldId id="415"/>
          </p14:sldIdLst>
        </p14:section>
        <p14:section name="Demos" id="{AAC3B643-40C9-4494-A74B-EF657FB202A7}">
          <p14:sldIdLst>
            <p14:sldId id="385"/>
            <p14:sldId id="417"/>
            <p14:sldId id="406"/>
            <p14:sldId id="394"/>
            <p14:sldId id="395"/>
            <p14:sldId id="400"/>
            <p14:sldId id="401"/>
            <p14:sldId id="396"/>
            <p14:sldId id="397"/>
            <p14:sldId id="398"/>
            <p14:sldId id="399"/>
            <p14:sldId id="381"/>
            <p14:sldId id="324"/>
          </p14:sldIdLst>
        </p14:section>
      </p14:sectionLst>
    </p:ext>
    <p:ext uri="{EFAFB233-063F-42B5-8137-9DF3F51BA10A}">
      <p15:sldGuideLst xmlns:p15="http://schemas.microsoft.com/office/powerpoint/2012/main">
        <p15:guide id="2" pos="3917" userDrawn="1">
          <p15:clr>
            <a:srgbClr val="A4A3A4"/>
          </p15:clr>
        </p15:guide>
        <p15:guide id="3" orient="horz" pos="2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002050"/>
    <a:srgbClr val="252525"/>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751" autoAdjust="0"/>
  </p:normalViewPr>
  <p:slideViewPr>
    <p:cSldViewPr snapToGrid="0">
      <p:cViewPr varScale="1">
        <p:scale>
          <a:sx n="80" d="100"/>
          <a:sy n="80" d="100"/>
        </p:scale>
        <p:origin x="1144" y="35"/>
      </p:cViewPr>
      <p:guideLst>
        <p:guide pos="3917"/>
        <p:guide orient="horz" pos="2203"/>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BA0472-1E50-40A6-B5EF-CB347D143614}" type="datetimeFigureOut">
              <a:rPr lang="en-US" smtClean="0"/>
              <a:t>2/27/2018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CB4754-E6B3-49E8-AEEE-D97351DB0394}" type="slidenum">
              <a:rPr lang="en-US" smtClean="0"/>
              <a:t>‹#›</a:t>
            </a:fld>
            <a:endParaRPr lang="en-US"/>
          </a:p>
        </p:txBody>
      </p:sp>
    </p:spTree>
    <p:extLst>
      <p:ext uri="{BB962C8B-B14F-4D97-AF65-F5344CB8AC3E}">
        <p14:creationId xmlns:p14="http://schemas.microsoft.com/office/powerpoint/2010/main" val="2410575083"/>
      </p:ext>
    </p:extLst>
  </p:cSld>
  <p:clrMap bg1="lt1" tx1="dk1" bg2="lt2" tx2="dk2" accent1="accent1" accent2="accent2" accent3="accent3" accent4="accent4" accent5="accent5" accent6="accent6" hlink="hlink" folHlink="folHlink"/>
  <p:notesStyle>
    <a:lvl1pPr marL="0" algn="l" defTabSz="932600" rtl="0" eaLnBrk="1" latinLnBrk="0" hangingPunct="1">
      <a:defRPr sz="1224" kern="1200">
        <a:solidFill>
          <a:schemeClr val="tx1"/>
        </a:solidFill>
        <a:latin typeface="+mn-lt"/>
        <a:ea typeface="+mn-ea"/>
        <a:cs typeface="+mn-cs"/>
      </a:defRPr>
    </a:lvl1pPr>
    <a:lvl2pPr marL="466300" algn="l" defTabSz="932600" rtl="0" eaLnBrk="1" latinLnBrk="0" hangingPunct="1">
      <a:defRPr sz="1224" kern="1200">
        <a:solidFill>
          <a:schemeClr val="tx1"/>
        </a:solidFill>
        <a:latin typeface="+mn-lt"/>
        <a:ea typeface="+mn-ea"/>
        <a:cs typeface="+mn-cs"/>
      </a:defRPr>
    </a:lvl2pPr>
    <a:lvl3pPr marL="932600" algn="l" defTabSz="932600" rtl="0" eaLnBrk="1" latinLnBrk="0" hangingPunct="1">
      <a:defRPr sz="1224" kern="1200">
        <a:solidFill>
          <a:schemeClr val="tx1"/>
        </a:solidFill>
        <a:latin typeface="+mn-lt"/>
        <a:ea typeface="+mn-ea"/>
        <a:cs typeface="+mn-cs"/>
      </a:defRPr>
    </a:lvl3pPr>
    <a:lvl4pPr marL="1398900" algn="l" defTabSz="932600" rtl="0" eaLnBrk="1" latinLnBrk="0" hangingPunct="1">
      <a:defRPr sz="1224" kern="1200">
        <a:solidFill>
          <a:schemeClr val="tx1"/>
        </a:solidFill>
        <a:latin typeface="+mn-lt"/>
        <a:ea typeface="+mn-ea"/>
        <a:cs typeface="+mn-cs"/>
      </a:defRPr>
    </a:lvl4pPr>
    <a:lvl5pPr marL="1865201" algn="l" defTabSz="932600" rtl="0" eaLnBrk="1" latinLnBrk="0" hangingPunct="1">
      <a:defRPr sz="1224" kern="1200">
        <a:solidFill>
          <a:schemeClr val="tx1"/>
        </a:solidFill>
        <a:latin typeface="+mn-lt"/>
        <a:ea typeface="+mn-ea"/>
        <a:cs typeface="+mn-cs"/>
      </a:defRPr>
    </a:lvl5pPr>
    <a:lvl6pPr marL="2331501" algn="l" defTabSz="932600" rtl="0" eaLnBrk="1" latinLnBrk="0" hangingPunct="1">
      <a:defRPr sz="1224" kern="1200">
        <a:solidFill>
          <a:schemeClr val="tx1"/>
        </a:solidFill>
        <a:latin typeface="+mn-lt"/>
        <a:ea typeface="+mn-ea"/>
        <a:cs typeface="+mn-cs"/>
      </a:defRPr>
    </a:lvl6pPr>
    <a:lvl7pPr marL="2797801" algn="l" defTabSz="932600" rtl="0" eaLnBrk="1" latinLnBrk="0" hangingPunct="1">
      <a:defRPr sz="1224" kern="1200">
        <a:solidFill>
          <a:schemeClr val="tx1"/>
        </a:solidFill>
        <a:latin typeface="+mn-lt"/>
        <a:ea typeface="+mn-ea"/>
        <a:cs typeface="+mn-cs"/>
      </a:defRPr>
    </a:lvl7pPr>
    <a:lvl8pPr marL="3264101" algn="l" defTabSz="932600" rtl="0" eaLnBrk="1" latinLnBrk="0" hangingPunct="1">
      <a:defRPr sz="1224" kern="1200">
        <a:solidFill>
          <a:schemeClr val="tx1"/>
        </a:solidFill>
        <a:latin typeface="+mn-lt"/>
        <a:ea typeface="+mn-ea"/>
        <a:cs typeface="+mn-cs"/>
      </a:defRPr>
    </a:lvl8pPr>
    <a:lvl9pPr marL="3730401" algn="l" defTabSz="932600"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witter.com/tordema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2/27/2018 9:48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95865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Routing logic is embedded in the publishers</a:t>
            </a:r>
          </a:p>
        </p:txBody>
      </p:sp>
      <p:sp>
        <p:nvSpPr>
          <p:cNvPr id="4" name="Slide Number Placeholder 3"/>
          <p:cNvSpPr>
            <a:spLocks noGrp="1"/>
          </p:cNvSpPr>
          <p:nvPr>
            <p:ph type="sldNum" sz="quarter" idx="10"/>
          </p:nvPr>
        </p:nvSpPr>
        <p:spPr/>
        <p:txBody>
          <a:bodyPr/>
          <a:lstStyle/>
          <a:p>
            <a:fld id="{C7CB4754-E6B3-49E8-AEEE-D97351DB0394}" type="slidenum">
              <a:rPr lang="en-US" smtClean="0"/>
              <a:t>10</a:t>
            </a:fld>
            <a:endParaRPr lang="en-US"/>
          </a:p>
        </p:txBody>
      </p:sp>
    </p:spTree>
    <p:extLst>
      <p:ext uri="{BB962C8B-B14F-4D97-AF65-F5344CB8AC3E}">
        <p14:creationId xmlns:p14="http://schemas.microsoft.com/office/powerpoint/2010/main" val="1739529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Routing logic managed centrally inside Event Grid</a:t>
            </a:r>
          </a:p>
        </p:txBody>
      </p:sp>
      <p:sp>
        <p:nvSpPr>
          <p:cNvPr id="4" name="Slide Number Placeholder 3"/>
          <p:cNvSpPr>
            <a:spLocks noGrp="1"/>
          </p:cNvSpPr>
          <p:nvPr>
            <p:ph type="sldNum" sz="quarter" idx="10"/>
          </p:nvPr>
        </p:nvSpPr>
        <p:spPr/>
        <p:txBody>
          <a:bodyPr/>
          <a:lstStyle/>
          <a:p>
            <a:fld id="{C7CB4754-E6B3-49E8-AEEE-D97351DB0394}" type="slidenum">
              <a:rPr lang="en-US" smtClean="0"/>
              <a:t>11</a:t>
            </a:fld>
            <a:endParaRPr lang="en-US"/>
          </a:p>
        </p:txBody>
      </p:sp>
    </p:spTree>
    <p:extLst>
      <p:ext uri="{BB962C8B-B14F-4D97-AF65-F5344CB8AC3E}">
        <p14:creationId xmlns:p14="http://schemas.microsoft.com/office/powerpoint/2010/main" val="250817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7CB4754-E6B3-49E8-AEEE-D97351DB0394}" type="slidenum">
              <a:rPr lang="en-US" smtClean="0"/>
              <a:t>12</a:t>
            </a:fld>
            <a:endParaRPr lang="en-US"/>
          </a:p>
        </p:txBody>
      </p:sp>
    </p:spTree>
    <p:extLst>
      <p:ext uri="{BB962C8B-B14F-4D97-AF65-F5344CB8AC3E}">
        <p14:creationId xmlns:p14="http://schemas.microsoft.com/office/powerpoint/2010/main" val="929701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13</a:t>
            </a:fld>
            <a:endParaRPr lang="en-US"/>
          </a:p>
        </p:txBody>
      </p:sp>
    </p:spTree>
    <p:extLst>
      <p:ext uri="{BB962C8B-B14F-4D97-AF65-F5344CB8AC3E}">
        <p14:creationId xmlns:p14="http://schemas.microsoft.com/office/powerpoint/2010/main" val="1234215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14</a:t>
            </a:fld>
            <a:endParaRPr lang="en-US"/>
          </a:p>
        </p:txBody>
      </p:sp>
    </p:spTree>
    <p:extLst>
      <p:ext uri="{BB962C8B-B14F-4D97-AF65-F5344CB8AC3E}">
        <p14:creationId xmlns:p14="http://schemas.microsoft.com/office/powerpoint/2010/main" val="212404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15</a:t>
            </a:fld>
            <a:endParaRPr lang="en-US"/>
          </a:p>
        </p:txBody>
      </p:sp>
    </p:spTree>
    <p:extLst>
      <p:ext uri="{BB962C8B-B14F-4D97-AF65-F5344CB8AC3E}">
        <p14:creationId xmlns:p14="http://schemas.microsoft.com/office/powerpoint/2010/main" val="601423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Service Fabric</a:t>
            </a:r>
          </a:p>
          <a:p>
            <a:r>
              <a:rPr lang="en-US" dirty="0"/>
              <a:t>99.99% availability</a:t>
            </a:r>
          </a:p>
          <a:p>
            <a:endParaRPr lang="en-US" dirty="0"/>
          </a:p>
          <a:p>
            <a:r>
              <a:rPr lang="en-US" dirty="0"/>
              <a:t>https://docs.microsoft.com/en-us/azure/event-grid/delivery-and-retry</a:t>
            </a:r>
          </a:p>
          <a:p>
            <a:r>
              <a:rPr lang="en-US" sz="1224" b="0" i="0" kern="1200" dirty="0">
                <a:solidFill>
                  <a:schemeClr val="tx1"/>
                </a:solidFill>
                <a:effectLst/>
                <a:latin typeface="+mn-lt"/>
                <a:ea typeface="+mn-ea"/>
                <a:cs typeface="+mn-cs"/>
              </a:rPr>
              <a:t>10 seconds</a:t>
            </a:r>
          </a:p>
          <a:p>
            <a:r>
              <a:rPr lang="en-US" sz="1224" b="0" i="0" kern="1200" dirty="0">
                <a:solidFill>
                  <a:schemeClr val="tx1"/>
                </a:solidFill>
                <a:effectLst/>
                <a:latin typeface="+mn-lt"/>
                <a:ea typeface="+mn-ea"/>
                <a:cs typeface="+mn-cs"/>
              </a:rPr>
              <a:t>30 seconds</a:t>
            </a:r>
          </a:p>
          <a:p>
            <a:r>
              <a:rPr lang="en-US" sz="1224" b="0" i="0" kern="1200" dirty="0">
                <a:solidFill>
                  <a:schemeClr val="tx1"/>
                </a:solidFill>
                <a:effectLst/>
                <a:latin typeface="+mn-lt"/>
                <a:ea typeface="+mn-ea"/>
                <a:cs typeface="+mn-cs"/>
              </a:rPr>
              <a:t>1 minute</a:t>
            </a:r>
          </a:p>
          <a:p>
            <a:r>
              <a:rPr lang="en-US" sz="1224" b="0" i="0" kern="1200" dirty="0">
                <a:solidFill>
                  <a:schemeClr val="tx1"/>
                </a:solidFill>
                <a:effectLst/>
                <a:latin typeface="+mn-lt"/>
                <a:ea typeface="+mn-ea"/>
                <a:cs typeface="+mn-cs"/>
              </a:rPr>
              <a:t>5 minutes</a:t>
            </a:r>
          </a:p>
          <a:p>
            <a:r>
              <a:rPr lang="en-US" sz="1224" b="0" i="0" kern="1200" dirty="0">
                <a:solidFill>
                  <a:schemeClr val="tx1"/>
                </a:solidFill>
                <a:effectLst/>
                <a:latin typeface="+mn-lt"/>
                <a:ea typeface="+mn-ea"/>
                <a:cs typeface="+mn-cs"/>
              </a:rPr>
              <a:t>10 minutes</a:t>
            </a:r>
          </a:p>
          <a:p>
            <a:r>
              <a:rPr lang="en-US" sz="1224" b="0" i="0" kern="1200" dirty="0">
                <a:solidFill>
                  <a:schemeClr val="tx1"/>
                </a:solidFill>
                <a:effectLst/>
                <a:latin typeface="+mn-lt"/>
                <a:ea typeface="+mn-ea"/>
                <a:cs typeface="+mn-cs"/>
              </a:rPr>
              <a:t>30 minutes</a:t>
            </a:r>
          </a:p>
          <a:p>
            <a:r>
              <a:rPr lang="en-US" sz="1224" b="0" i="0" kern="1200" dirty="0">
                <a:solidFill>
                  <a:schemeClr val="tx1"/>
                </a:solidFill>
                <a:effectLst/>
                <a:latin typeface="+mn-lt"/>
                <a:ea typeface="+mn-ea"/>
                <a:cs typeface="+mn-cs"/>
              </a:rPr>
              <a:t>1 hour</a:t>
            </a:r>
          </a:p>
          <a:p>
            <a:r>
              <a:rPr lang="en-US" sz="1224" b="0" i="0" kern="1200" dirty="0">
                <a:solidFill>
                  <a:schemeClr val="tx1"/>
                </a:solidFill>
                <a:effectLst/>
                <a:latin typeface="+mn-lt"/>
                <a:ea typeface="+mn-ea"/>
                <a:cs typeface="+mn-cs"/>
              </a:rPr>
              <a:t>Event Grid adds a small randomization to all retry intervals.</a:t>
            </a:r>
          </a:p>
          <a:p>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16</a:t>
            </a:fld>
            <a:endParaRPr lang="en-US"/>
          </a:p>
        </p:txBody>
      </p:sp>
    </p:spTree>
    <p:extLst>
      <p:ext uri="{BB962C8B-B14F-4D97-AF65-F5344CB8AC3E}">
        <p14:creationId xmlns:p14="http://schemas.microsoft.com/office/powerpoint/2010/main" val="1521994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numbers you can pull in here from the all up “quotable statement list” maintained by PR which can be found here:</a:t>
            </a:r>
          </a:p>
          <a:p>
            <a:endParaRPr lang="en-US" dirty="0"/>
          </a:p>
          <a:p>
            <a:r>
              <a:rPr lang="en-US" dirty="0"/>
              <a:t>https://microsoft.sharepoint.com/teams/WAG/PM/Shared Documents/roadmap  (in the Quotable Statements document).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801807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32999C-A900-40BC-9235-ADA5E5309785}" type="slidenum">
              <a:rPr lang="en-US" smtClean="0"/>
              <a:t>18</a:t>
            </a:fld>
            <a:endParaRPr lang="en-US"/>
          </a:p>
        </p:txBody>
      </p:sp>
    </p:spTree>
    <p:extLst>
      <p:ext uri="{BB962C8B-B14F-4D97-AF65-F5344CB8AC3E}">
        <p14:creationId xmlns:p14="http://schemas.microsoft.com/office/powerpoint/2010/main" val="2808945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lang="en-AU" b="1" dirty="0">
                <a:effectLst/>
              </a:rPr>
              <a:t>Service Bus:</a:t>
            </a:r>
            <a:r>
              <a:rPr lang="en-AU" b="1" dirty="0"/>
              <a:t> </a:t>
            </a:r>
            <a:r>
              <a:rPr lang="en-AU" dirty="0">
                <a:effectLst/>
              </a:rPr>
              <a:t>High-value enterprise messaging</a:t>
            </a:r>
            <a:r>
              <a:rPr lang="en-AU" dirty="0"/>
              <a:t> </a:t>
            </a:r>
            <a:r>
              <a:rPr lang="en-AU" dirty="0">
                <a:effectLst/>
              </a:rPr>
              <a:t>- Order processing and financial transactions</a:t>
            </a:r>
          </a:p>
          <a:p>
            <a:r>
              <a:rPr lang="en-AU" b="1" dirty="0">
                <a:effectLst/>
              </a:rPr>
              <a:t>Event Hubs:</a:t>
            </a:r>
            <a:r>
              <a:rPr lang="en-AU" b="1" dirty="0"/>
              <a:t> </a:t>
            </a:r>
            <a:r>
              <a:rPr lang="en-AU" dirty="0">
                <a:effectLst/>
              </a:rPr>
              <a:t>Big data pipeline</a:t>
            </a:r>
            <a:r>
              <a:rPr lang="en-AU" dirty="0"/>
              <a:t> </a:t>
            </a:r>
            <a:r>
              <a:rPr lang="en-AU" dirty="0">
                <a:effectLst/>
              </a:rPr>
              <a:t>- Telemetry and distributed data streaming</a:t>
            </a:r>
            <a:r>
              <a:rPr lang="en-AU" dirty="0"/>
              <a:t> </a:t>
            </a:r>
          </a:p>
          <a:p>
            <a:pPr marL="0" marR="0" lvl="0" indent="0" algn="l" defTabSz="932600" rtl="0" eaLnBrk="1" fontAlgn="auto" latinLnBrk="0" hangingPunct="1">
              <a:lnSpc>
                <a:spcPct val="100000"/>
              </a:lnSpc>
              <a:spcBef>
                <a:spcPts val="0"/>
              </a:spcBef>
              <a:spcAft>
                <a:spcPts val="0"/>
              </a:spcAft>
              <a:buClrTx/>
              <a:buSzTx/>
              <a:buFontTx/>
              <a:buNone/>
              <a:tabLst/>
              <a:defRPr/>
            </a:pPr>
            <a:r>
              <a:rPr lang="en-AU" b="1" dirty="0">
                <a:effectLst/>
              </a:rPr>
              <a:t>Event Grid:</a:t>
            </a:r>
            <a:r>
              <a:rPr lang="en-AU" b="1" dirty="0"/>
              <a:t> </a:t>
            </a:r>
            <a:r>
              <a:rPr lang="en-AU" dirty="0">
                <a:effectLst/>
              </a:rPr>
              <a:t>Reactive programming - React to status changes</a:t>
            </a:r>
            <a:r>
              <a:rPr lang="en-AU" dirty="0"/>
              <a:t> </a:t>
            </a:r>
          </a:p>
        </p:txBody>
      </p:sp>
      <p:sp>
        <p:nvSpPr>
          <p:cNvPr id="4" name="Tijdelijke aanduiding voor dianummer 3"/>
          <p:cNvSpPr>
            <a:spLocks noGrp="1"/>
          </p:cNvSpPr>
          <p:nvPr>
            <p:ph type="sldNum" sz="quarter" idx="10"/>
          </p:nvPr>
        </p:nvSpPr>
        <p:spPr/>
        <p:txBody>
          <a:bodyPr/>
          <a:lstStyle/>
          <a:p>
            <a:fld id="{AD5F4DCA-8655-4374-AE8A-80D3594867AF}" type="slidenum">
              <a:rPr lang="nl-BE" smtClean="0"/>
              <a:t>19</a:t>
            </a:fld>
            <a:endParaRPr lang="nl-BE"/>
          </a:p>
        </p:txBody>
      </p:sp>
    </p:spTree>
    <p:extLst>
      <p:ext uri="{BB962C8B-B14F-4D97-AF65-F5344CB8AC3E}">
        <p14:creationId xmlns:p14="http://schemas.microsoft.com/office/powerpoint/2010/main" val="1718222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a:t>
            </a:r>
            <a:r>
              <a:rPr lang="en-US" baseline="0" dirty="0"/>
              <a:t> moving around in chaos</a:t>
            </a:r>
          </a:p>
          <a:p>
            <a:pPr marL="0" marR="0" lvl="0" indent="0" algn="l" defTabSz="932600" rtl="0" eaLnBrk="1" fontAlgn="auto" latinLnBrk="0" hangingPunct="1">
              <a:lnSpc>
                <a:spcPct val="100000"/>
              </a:lnSpc>
              <a:spcBef>
                <a:spcPts val="0"/>
              </a:spcBef>
              <a:spcAft>
                <a:spcPts val="0"/>
              </a:spcAft>
              <a:buClrTx/>
              <a:buSzTx/>
              <a:buFontTx/>
              <a:buNone/>
              <a:tabLst/>
              <a:defRPr/>
            </a:pPr>
            <a:r>
              <a:rPr lang="en-US" dirty="0"/>
              <a:t>City</a:t>
            </a:r>
            <a:r>
              <a:rPr lang="en-US" baseline="0" dirty="0"/>
              <a:t> slides up and question marks fade in and wiggle back and forth</a:t>
            </a:r>
            <a:endParaRPr lang="en-US" dirty="0"/>
          </a:p>
          <a:p>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a:t>
            </a:fld>
            <a:endParaRPr lang="en-US"/>
          </a:p>
        </p:txBody>
      </p:sp>
    </p:spTree>
    <p:extLst>
      <p:ext uri="{BB962C8B-B14F-4D97-AF65-F5344CB8AC3E}">
        <p14:creationId xmlns:p14="http://schemas.microsoft.com/office/powerpoint/2010/main" val="2867049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a:t>
            </a:r>
          </a:p>
          <a:p>
            <a:pPr marL="285750" indent="-285750">
              <a:buFontTx/>
              <a:buChar char="-"/>
            </a:pPr>
            <a:r>
              <a:rPr lang="en-US" dirty="0"/>
              <a:t>Key authentication is easiest (just pass a key)</a:t>
            </a:r>
          </a:p>
          <a:p>
            <a:pPr marL="285750" indent="-285750">
              <a:buFontTx/>
              <a:buChar char="-"/>
            </a:pPr>
            <a:r>
              <a:rPr lang="en-US" dirty="0"/>
              <a:t>SAS (recommended) includes resource, expiry and a signature</a:t>
            </a:r>
          </a:p>
          <a:p>
            <a:pPr marL="0" indent="0">
              <a:buFontTx/>
              <a:buNone/>
            </a:pPr>
            <a:r>
              <a:rPr lang="en-US" dirty="0"/>
              <a:t>RBAC for subscription &amp; </a:t>
            </a:r>
            <a:r>
              <a:rPr lang="en-US" dirty="0" err="1"/>
              <a:t>Mgmt</a:t>
            </a:r>
            <a:r>
              <a:rPr lang="en-US" dirty="0"/>
              <a:t> access</a:t>
            </a:r>
          </a:p>
          <a:p>
            <a:pPr marL="0" indent="0">
              <a:buFontTx/>
              <a:buNone/>
            </a:pPr>
            <a:r>
              <a:rPr lang="en-US" dirty="0" err="1"/>
              <a:t>Webhooks</a:t>
            </a:r>
            <a:r>
              <a:rPr lang="en-US" dirty="0"/>
              <a:t>:</a:t>
            </a:r>
          </a:p>
          <a:p>
            <a:pPr marL="285750" indent="-285750">
              <a:buFontTx/>
              <a:buChar char="-"/>
            </a:pPr>
            <a:r>
              <a:rPr lang="en-AU" sz="1224" b="0" i="0" u="none" strike="noStrike" kern="1200" dirty="0">
                <a:solidFill>
                  <a:schemeClr val="tx1"/>
                </a:solidFill>
                <a:effectLst/>
                <a:latin typeface="+mn-lt"/>
                <a:ea typeface="+mn-ea"/>
                <a:cs typeface="+mn-cs"/>
              </a:rPr>
              <a:t>At the time of event subscription creation/update, Event Grid posts a "</a:t>
            </a:r>
            <a:r>
              <a:rPr lang="en-AU" sz="1224" b="0" i="0" u="none" strike="noStrike" kern="1200" dirty="0" err="1">
                <a:solidFill>
                  <a:schemeClr val="tx1"/>
                </a:solidFill>
                <a:effectLst/>
                <a:latin typeface="+mn-lt"/>
                <a:ea typeface="+mn-ea"/>
                <a:cs typeface="+mn-cs"/>
              </a:rPr>
              <a:t>SubscriptionValidationEvent</a:t>
            </a:r>
            <a:r>
              <a:rPr lang="en-AU" sz="1224" b="0" i="0" u="none" strike="noStrike" kern="1200" dirty="0">
                <a:solidFill>
                  <a:schemeClr val="tx1"/>
                </a:solidFill>
                <a:effectLst/>
                <a:latin typeface="+mn-lt"/>
                <a:ea typeface="+mn-ea"/>
                <a:cs typeface="+mn-cs"/>
              </a:rPr>
              <a:t>" event to the target endpoint.</a:t>
            </a:r>
          </a:p>
          <a:p>
            <a:pPr marL="285750" indent="-285750">
              <a:buFontTx/>
              <a:buChar char="-"/>
            </a:pPr>
            <a:r>
              <a:rPr lang="en-AU" sz="1224" b="0" i="0" u="none" strike="noStrike" kern="1200" dirty="0">
                <a:solidFill>
                  <a:schemeClr val="tx1"/>
                </a:solidFill>
                <a:effectLst/>
                <a:latin typeface="+mn-lt"/>
                <a:ea typeface="+mn-ea"/>
                <a:cs typeface="+mn-cs"/>
              </a:rPr>
              <a:t>The event contains a header value "</a:t>
            </a:r>
            <a:r>
              <a:rPr lang="en-AU" sz="1224" b="0" i="0" u="none" strike="noStrike" kern="1200" dirty="0" err="1">
                <a:solidFill>
                  <a:schemeClr val="tx1"/>
                </a:solidFill>
                <a:effectLst/>
                <a:latin typeface="+mn-lt"/>
                <a:ea typeface="+mn-ea"/>
                <a:cs typeface="+mn-cs"/>
              </a:rPr>
              <a:t>Aeg</a:t>
            </a:r>
            <a:r>
              <a:rPr lang="en-AU" sz="1224" b="0" i="0" u="none" strike="noStrike" kern="1200" dirty="0">
                <a:solidFill>
                  <a:schemeClr val="tx1"/>
                </a:solidFill>
                <a:effectLst/>
                <a:latin typeface="+mn-lt"/>
                <a:ea typeface="+mn-ea"/>
                <a:cs typeface="+mn-cs"/>
              </a:rPr>
              <a:t>-Event-Type: </a:t>
            </a:r>
            <a:r>
              <a:rPr lang="en-AU" sz="1224" b="0" i="0" u="none" strike="noStrike" kern="1200" dirty="0" err="1">
                <a:solidFill>
                  <a:schemeClr val="tx1"/>
                </a:solidFill>
                <a:effectLst/>
                <a:latin typeface="+mn-lt"/>
                <a:ea typeface="+mn-ea"/>
                <a:cs typeface="+mn-cs"/>
              </a:rPr>
              <a:t>SubscriptionValidation</a:t>
            </a:r>
            <a:r>
              <a:rPr lang="en-AU" sz="1224" b="0" i="0" u="none" strike="noStrike" kern="1200" dirty="0">
                <a:solidFill>
                  <a:schemeClr val="tx1"/>
                </a:solidFill>
                <a:effectLst/>
                <a:latin typeface="+mn-lt"/>
                <a:ea typeface="+mn-ea"/>
                <a:cs typeface="+mn-cs"/>
              </a:rPr>
              <a:t>".</a:t>
            </a:r>
          </a:p>
          <a:p>
            <a:pPr marL="285750" indent="-285750">
              <a:buFontTx/>
              <a:buChar char="-"/>
            </a:pPr>
            <a:r>
              <a:rPr lang="en-AU" sz="1224" b="0" i="0" u="none" strike="noStrike" kern="1200" dirty="0">
                <a:solidFill>
                  <a:schemeClr val="tx1"/>
                </a:solidFill>
                <a:effectLst/>
                <a:latin typeface="+mn-lt"/>
                <a:ea typeface="+mn-ea"/>
                <a:cs typeface="+mn-cs"/>
              </a:rPr>
              <a:t>The event body has the same schema as other Event Grid events.</a:t>
            </a:r>
          </a:p>
          <a:p>
            <a:pPr marL="285750" indent="-285750">
              <a:buFontTx/>
              <a:buChar char="-"/>
            </a:pPr>
            <a:r>
              <a:rPr lang="en-AU" sz="1224" b="0" i="0" u="none" strike="noStrike" kern="1200" dirty="0">
                <a:solidFill>
                  <a:schemeClr val="tx1"/>
                </a:solidFill>
                <a:effectLst/>
                <a:latin typeface="+mn-lt"/>
                <a:ea typeface="+mn-ea"/>
                <a:cs typeface="+mn-cs"/>
              </a:rPr>
              <a:t>The event data includes a "</a:t>
            </a:r>
            <a:r>
              <a:rPr lang="en-AU" sz="1224" b="0" i="0" u="none" strike="noStrike" kern="1200" dirty="0" err="1">
                <a:solidFill>
                  <a:schemeClr val="tx1"/>
                </a:solidFill>
                <a:effectLst/>
                <a:latin typeface="+mn-lt"/>
                <a:ea typeface="+mn-ea"/>
                <a:cs typeface="+mn-cs"/>
              </a:rPr>
              <a:t>validationCode</a:t>
            </a:r>
            <a:r>
              <a:rPr lang="en-AU" sz="1224" b="0" i="0" u="none" strike="noStrike" kern="1200" dirty="0">
                <a:solidFill>
                  <a:schemeClr val="tx1"/>
                </a:solidFill>
                <a:effectLst/>
                <a:latin typeface="+mn-lt"/>
                <a:ea typeface="+mn-ea"/>
                <a:cs typeface="+mn-cs"/>
              </a:rPr>
              <a:t>" property with a randomly generated string. For example, "</a:t>
            </a:r>
            <a:r>
              <a:rPr lang="en-AU" sz="1224" b="0" i="0" u="none" strike="noStrike" kern="1200" dirty="0" err="1">
                <a:solidFill>
                  <a:schemeClr val="tx1"/>
                </a:solidFill>
                <a:effectLst/>
                <a:latin typeface="+mn-lt"/>
                <a:ea typeface="+mn-ea"/>
                <a:cs typeface="+mn-cs"/>
              </a:rPr>
              <a:t>validationCode</a:t>
            </a:r>
            <a:r>
              <a:rPr lang="en-AU" sz="1224" b="0" i="0" u="none" strike="noStrike" kern="1200" dirty="0">
                <a:solidFill>
                  <a:schemeClr val="tx1"/>
                </a:solidFill>
                <a:effectLst/>
                <a:latin typeface="+mn-lt"/>
                <a:ea typeface="+mn-ea"/>
                <a:cs typeface="+mn-cs"/>
              </a:rPr>
              <a:t>: acb13…".</a:t>
            </a:r>
          </a:p>
          <a:p>
            <a:pPr marL="285750" indent="-285750">
              <a:buFontTx/>
              <a:buChar char="-"/>
            </a:pPr>
            <a:r>
              <a:rPr lang="en-AU" sz="1224" b="0" i="0" u="none" strike="noStrike" kern="1200" dirty="0">
                <a:solidFill>
                  <a:schemeClr val="tx1"/>
                </a:solidFill>
                <a:effectLst/>
                <a:latin typeface="+mn-lt"/>
                <a:ea typeface="+mn-ea"/>
                <a:cs typeface="+mn-cs"/>
              </a:rPr>
              <a:t>Only HTTPS is supported</a:t>
            </a:r>
          </a:p>
          <a:p>
            <a:pPr marL="0" indent="0">
              <a:buFontTx/>
              <a:buNone/>
            </a:pP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20</a:t>
            </a:fld>
            <a:endParaRPr lang="en-US"/>
          </a:p>
        </p:txBody>
      </p:sp>
    </p:spTree>
    <p:extLst>
      <p:ext uri="{BB962C8B-B14F-4D97-AF65-F5344CB8AC3E}">
        <p14:creationId xmlns:p14="http://schemas.microsoft.com/office/powerpoint/2010/main" val="190147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21</a:t>
            </a:fld>
            <a:endParaRPr lang="en-US"/>
          </a:p>
        </p:txBody>
      </p:sp>
    </p:spTree>
    <p:extLst>
      <p:ext uri="{BB962C8B-B14F-4D97-AF65-F5344CB8AC3E}">
        <p14:creationId xmlns:p14="http://schemas.microsoft.com/office/powerpoint/2010/main" val="1881579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7CB4754-E6B3-49E8-AEEE-D97351DB0394}" type="slidenum">
              <a:rPr lang="en-US" smtClean="0"/>
              <a:t>22</a:t>
            </a:fld>
            <a:endParaRPr lang="en-US"/>
          </a:p>
        </p:txBody>
      </p:sp>
    </p:spTree>
    <p:extLst>
      <p:ext uri="{BB962C8B-B14F-4D97-AF65-F5344CB8AC3E}">
        <p14:creationId xmlns:p14="http://schemas.microsoft.com/office/powerpoint/2010/main" val="2529328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7CB4754-E6B3-49E8-AEEE-D97351DB0394}" type="slidenum">
              <a:rPr lang="en-US" smtClean="0"/>
              <a:t>23</a:t>
            </a:fld>
            <a:endParaRPr lang="en-US"/>
          </a:p>
        </p:txBody>
      </p:sp>
    </p:spTree>
    <p:extLst>
      <p:ext uri="{BB962C8B-B14F-4D97-AF65-F5344CB8AC3E}">
        <p14:creationId xmlns:p14="http://schemas.microsoft.com/office/powerpoint/2010/main" val="2540052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7CB4754-E6B3-49E8-AEEE-D97351DB0394}" type="slidenum">
              <a:rPr lang="en-US" smtClean="0"/>
              <a:t>24</a:t>
            </a:fld>
            <a:endParaRPr lang="en-US"/>
          </a:p>
        </p:txBody>
      </p:sp>
    </p:spTree>
    <p:extLst>
      <p:ext uri="{BB962C8B-B14F-4D97-AF65-F5344CB8AC3E}">
        <p14:creationId xmlns:p14="http://schemas.microsoft.com/office/powerpoint/2010/main" val="690505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AU" sz="1224" b="0" i="0" u="none" strike="noStrike" kern="1200" dirty="0">
                <a:solidFill>
                  <a:schemeClr val="tx1"/>
                </a:solidFill>
                <a:effectLst/>
                <a:latin typeface="+mn-lt"/>
                <a:ea typeface="+mn-ea"/>
                <a:cs typeface="+mn-cs"/>
              </a:rPr>
              <a:t>Connect data sources and event handlers. </a:t>
            </a:r>
          </a:p>
          <a:p>
            <a:pPr marL="285750" indent="-285750">
              <a:buFont typeface="Arial" panose="020B0604020202020204" pitchFamily="34" charset="0"/>
              <a:buChar char="•"/>
            </a:pPr>
            <a:r>
              <a:rPr lang="en-AU" sz="1224" b="0" i="0" u="none" strike="noStrike" kern="1200" dirty="0">
                <a:solidFill>
                  <a:schemeClr val="tx1"/>
                </a:solidFill>
                <a:effectLst/>
                <a:latin typeface="+mn-lt"/>
                <a:ea typeface="+mn-ea"/>
                <a:cs typeface="+mn-cs"/>
              </a:rPr>
              <a:t>Speed automation and simplify policy enforcement. </a:t>
            </a:r>
          </a:p>
          <a:p>
            <a:pPr marL="285750" indent="-285750">
              <a:buFont typeface="Arial" panose="020B0604020202020204" pitchFamily="34" charset="0"/>
              <a:buChar char="•"/>
            </a:pPr>
            <a:r>
              <a:rPr lang="en-AU" sz="1224" b="0" i="0" u="none" strike="noStrike" kern="1200" dirty="0">
                <a:solidFill>
                  <a:schemeClr val="tx1"/>
                </a:solidFill>
                <a:effectLst/>
                <a:latin typeface="+mn-lt"/>
                <a:ea typeface="+mn-ea"/>
                <a:cs typeface="+mn-cs"/>
              </a:rPr>
              <a:t>Connect your app with other services. </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25</a:t>
            </a:fld>
            <a:endParaRPr lang="en-US"/>
          </a:p>
        </p:txBody>
      </p:sp>
    </p:spTree>
    <p:extLst>
      <p:ext uri="{BB962C8B-B14F-4D97-AF65-F5344CB8AC3E}">
        <p14:creationId xmlns:p14="http://schemas.microsoft.com/office/powerpoint/2010/main" val="777908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7CB4754-E6B3-49E8-AEEE-D97351DB0394}" type="slidenum">
              <a:rPr lang="en-US" smtClean="0"/>
              <a:t>26</a:t>
            </a:fld>
            <a:endParaRPr lang="en-US"/>
          </a:p>
        </p:txBody>
      </p:sp>
    </p:spTree>
    <p:extLst>
      <p:ext uri="{BB962C8B-B14F-4D97-AF65-F5344CB8AC3E}">
        <p14:creationId xmlns:p14="http://schemas.microsoft.com/office/powerpoint/2010/main" val="1831244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7CB4754-E6B3-49E8-AEEE-D97351DB0394}" type="slidenum">
              <a:rPr lang="en-US" smtClean="0"/>
              <a:t>27</a:t>
            </a:fld>
            <a:endParaRPr lang="en-US"/>
          </a:p>
        </p:txBody>
      </p:sp>
    </p:spTree>
    <p:extLst>
      <p:ext uri="{BB962C8B-B14F-4D97-AF65-F5344CB8AC3E}">
        <p14:creationId xmlns:p14="http://schemas.microsoft.com/office/powerpoint/2010/main" val="3126050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7CB4754-E6B3-49E8-AEEE-D97351DB0394}" type="slidenum">
              <a:rPr lang="en-US" smtClean="0"/>
              <a:t>28</a:t>
            </a:fld>
            <a:endParaRPr lang="en-US"/>
          </a:p>
        </p:txBody>
      </p:sp>
    </p:spTree>
    <p:extLst>
      <p:ext uri="{BB962C8B-B14F-4D97-AF65-F5344CB8AC3E}">
        <p14:creationId xmlns:p14="http://schemas.microsoft.com/office/powerpoint/2010/main" val="3034393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7CB4754-E6B3-49E8-AEEE-D97351DB0394}" type="slidenum">
              <a:rPr lang="en-US" smtClean="0"/>
              <a:t>29</a:t>
            </a:fld>
            <a:endParaRPr lang="en-US"/>
          </a:p>
        </p:txBody>
      </p:sp>
    </p:spTree>
    <p:extLst>
      <p:ext uri="{BB962C8B-B14F-4D97-AF65-F5344CB8AC3E}">
        <p14:creationId xmlns:p14="http://schemas.microsoft.com/office/powerpoint/2010/main" val="1554514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Events</a:t>
            </a:r>
            <a:r>
              <a:rPr lang="en-US" baseline="0"/>
              <a:t> moving around in chaos</a:t>
            </a:r>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3</a:t>
            </a:fld>
            <a:endParaRPr lang="en-US"/>
          </a:p>
        </p:txBody>
      </p:sp>
    </p:spTree>
    <p:extLst>
      <p:ext uri="{BB962C8B-B14F-4D97-AF65-F5344CB8AC3E}">
        <p14:creationId xmlns:p14="http://schemas.microsoft.com/office/powerpoint/2010/main" val="3331652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C7CB4754-E6B3-49E8-AEEE-D97351DB0394}" type="slidenum">
              <a:rPr lang="en-US" smtClean="0"/>
              <a:t>30</a:t>
            </a:fld>
            <a:endParaRPr lang="en-US"/>
          </a:p>
        </p:txBody>
      </p:sp>
    </p:spTree>
    <p:extLst>
      <p:ext uri="{BB962C8B-B14F-4D97-AF65-F5344CB8AC3E}">
        <p14:creationId xmlns:p14="http://schemas.microsoft.com/office/powerpoint/2010/main" val="37454764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AU" sz="1224" b="0" i="0" kern="1200" dirty="0">
                <a:solidFill>
                  <a:schemeClr val="tx1"/>
                </a:solidFill>
                <a:effectLst/>
                <a:latin typeface="+mn-lt"/>
                <a:ea typeface="+mn-ea"/>
                <a:cs typeface="+mn-cs"/>
              </a:rPr>
              <a:t>Search for “Event Grid Topic”, and then supply the requested basic information</a:t>
            </a:r>
          </a:p>
          <a:p>
            <a:pPr marL="285750" indent="-285750">
              <a:buFont typeface="Arial" panose="020B0604020202020204" pitchFamily="34" charset="0"/>
              <a:buChar char="•"/>
            </a:pPr>
            <a:r>
              <a:rPr lang="en-AU" sz="1224" b="0" i="0" kern="1200" dirty="0">
                <a:solidFill>
                  <a:schemeClr val="tx1"/>
                </a:solidFill>
                <a:effectLst/>
                <a:latin typeface="+mn-lt"/>
                <a:ea typeface="+mn-ea"/>
                <a:cs typeface="+mn-cs"/>
              </a:rPr>
              <a:t>Only two locations supported right now (West US 2, and </a:t>
            </a:r>
            <a:r>
              <a:rPr lang="en-AU" sz="1224" b="0" i="0" kern="1200">
                <a:solidFill>
                  <a:schemeClr val="tx1"/>
                </a:solidFill>
                <a:effectLst/>
                <a:latin typeface="+mn-lt"/>
                <a:ea typeface="+mn-ea"/>
                <a:cs typeface="+mn-cs"/>
              </a:rPr>
              <a:t>West Central US </a:t>
            </a:r>
            <a:r>
              <a:rPr lang="en-AU" sz="1224" b="0" i="0" kern="1200" dirty="0">
                <a:solidFill>
                  <a:schemeClr val="tx1"/>
                </a:solidFill>
                <a:effectLst/>
                <a:latin typeface="+mn-lt"/>
                <a:ea typeface="+mn-ea"/>
                <a:cs typeface="+mn-cs"/>
              </a:rPr>
              <a:t>)</a:t>
            </a:r>
          </a:p>
          <a:p>
            <a:endParaRPr lang="en-AU" dirty="0"/>
          </a:p>
        </p:txBody>
      </p:sp>
      <p:sp>
        <p:nvSpPr>
          <p:cNvPr id="4" name="Slide Number Placeholder 3"/>
          <p:cNvSpPr>
            <a:spLocks noGrp="1"/>
          </p:cNvSpPr>
          <p:nvPr>
            <p:ph type="sldNum" sz="quarter" idx="10"/>
          </p:nvPr>
        </p:nvSpPr>
        <p:spPr/>
        <p:txBody>
          <a:bodyPr/>
          <a:lstStyle/>
          <a:p>
            <a:fld id="{C7CB4754-E6B3-49E8-AEEE-D97351DB0394}" type="slidenum">
              <a:rPr lang="en-US" smtClean="0"/>
              <a:t>31</a:t>
            </a:fld>
            <a:endParaRPr lang="en-US"/>
          </a:p>
        </p:txBody>
      </p:sp>
    </p:spTree>
    <p:extLst>
      <p:ext uri="{BB962C8B-B14F-4D97-AF65-F5344CB8AC3E}">
        <p14:creationId xmlns:p14="http://schemas.microsoft.com/office/powerpoint/2010/main" val="619290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AU" sz="1224" b="0" i="0" kern="1200" dirty="0">
                <a:solidFill>
                  <a:schemeClr val="tx1"/>
                </a:solidFill>
                <a:effectLst/>
                <a:latin typeface="+mn-lt"/>
                <a:ea typeface="+mn-ea"/>
                <a:cs typeface="+mn-cs"/>
              </a:rPr>
              <a:t>Blog post by Eldert describes how to create the Event class</a:t>
            </a:r>
          </a:p>
          <a:p>
            <a:endParaRPr lang="en-AU" dirty="0"/>
          </a:p>
        </p:txBody>
      </p:sp>
      <p:sp>
        <p:nvSpPr>
          <p:cNvPr id="4" name="Slide Number Placeholder 3"/>
          <p:cNvSpPr>
            <a:spLocks noGrp="1"/>
          </p:cNvSpPr>
          <p:nvPr>
            <p:ph type="sldNum" sz="quarter" idx="10"/>
          </p:nvPr>
        </p:nvSpPr>
        <p:spPr/>
        <p:txBody>
          <a:bodyPr/>
          <a:lstStyle/>
          <a:p>
            <a:fld id="{C7CB4754-E6B3-49E8-AEEE-D97351DB0394}" type="slidenum">
              <a:rPr lang="en-US" smtClean="0"/>
              <a:t>32</a:t>
            </a:fld>
            <a:endParaRPr lang="en-US"/>
          </a:p>
        </p:txBody>
      </p:sp>
    </p:spTree>
    <p:extLst>
      <p:ext uri="{BB962C8B-B14F-4D97-AF65-F5344CB8AC3E}">
        <p14:creationId xmlns:p14="http://schemas.microsoft.com/office/powerpoint/2010/main" val="1536532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AU" sz="1224" b="0" i="0" kern="1200" dirty="0">
                <a:solidFill>
                  <a:schemeClr val="tx1"/>
                </a:solidFill>
                <a:effectLst/>
                <a:latin typeface="+mn-lt"/>
                <a:ea typeface="+mn-ea"/>
                <a:cs typeface="+mn-cs"/>
              </a:rPr>
              <a:t>Assigning properties to the event</a:t>
            </a:r>
          </a:p>
          <a:p>
            <a:pPr marL="285750" indent="-285750">
              <a:buFont typeface="Arial" panose="020B0604020202020204" pitchFamily="34" charset="0"/>
              <a:buChar char="•"/>
            </a:pPr>
            <a:r>
              <a:rPr lang="en-AU" sz="1224" b="0" i="0" kern="1200" dirty="0">
                <a:solidFill>
                  <a:schemeClr val="tx1"/>
                </a:solidFill>
                <a:effectLst/>
                <a:latin typeface="+mn-lt"/>
                <a:ea typeface="+mn-ea"/>
                <a:cs typeface="+mn-cs"/>
              </a:rPr>
              <a:t>Notice how the </a:t>
            </a:r>
            <a:r>
              <a:rPr lang="en-AU" sz="1224" b="1" i="0" kern="1200" dirty="0" err="1">
                <a:solidFill>
                  <a:schemeClr val="tx1"/>
                </a:solidFill>
                <a:effectLst/>
                <a:latin typeface="+mn-lt"/>
                <a:ea typeface="+mn-ea"/>
                <a:cs typeface="+mn-cs"/>
              </a:rPr>
              <a:t>Event.Subject</a:t>
            </a:r>
            <a:r>
              <a:rPr lang="en-AU" sz="1224" b="0" i="0" kern="1200" dirty="0">
                <a:solidFill>
                  <a:schemeClr val="tx1"/>
                </a:solidFill>
                <a:effectLst/>
                <a:latin typeface="+mn-lt"/>
                <a:ea typeface="+mn-ea"/>
                <a:cs typeface="+mn-cs"/>
              </a:rPr>
              <a:t> field is a concatenation of the Application Name and the </a:t>
            </a:r>
            <a:r>
              <a:rPr lang="en-AU" sz="1224" b="1" i="0" kern="1200" dirty="0" err="1">
                <a:solidFill>
                  <a:schemeClr val="tx1"/>
                </a:solidFill>
                <a:effectLst/>
                <a:latin typeface="+mn-lt"/>
                <a:ea typeface="+mn-ea"/>
                <a:cs typeface="+mn-cs"/>
              </a:rPr>
              <a:t>LogEventType</a:t>
            </a:r>
            <a:r>
              <a:rPr lang="en-AU" sz="1224" b="0" i="0" kern="1200" dirty="0">
                <a:solidFill>
                  <a:schemeClr val="tx1"/>
                </a:solidFill>
                <a:effectLst/>
                <a:latin typeface="+mn-lt"/>
                <a:ea typeface="+mn-ea"/>
                <a:cs typeface="+mn-cs"/>
              </a:rPr>
              <a:t> – this will be important later on</a:t>
            </a:r>
          </a:p>
          <a:p>
            <a:endParaRPr lang="en-AU" dirty="0"/>
          </a:p>
        </p:txBody>
      </p:sp>
      <p:sp>
        <p:nvSpPr>
          <p:cNvPr id="4" name="Slide Number Placeholder 3"/>
          <p:cNvSpPr>
            <a:spLocks noGrp="1"/>
          </p:cNvSpPr>
          <p:nvPr>
            <p:ph type="sldNum" sz="quarter" idx="10"/>
          </p:nvPr>
        </p:nvSpPr>
        <p:spPr/>
        <p:txBody>
          <a:bodyPr/>
          <a:lstStyle/>
          <a:p>
            <a:fld id="{C7CB4754-E6B3-49E8-AEEE-D97351DB0394}" type="slidenum">
              <a:rPr lang="en-US" smtClean="0"/>
              <a:t>33</a:t>
            </a:fld>
            <a:endParaRPr lang="en-US"/>
          </a:p>
        </p:txBody>
      </p:sp>
    </p:spTree>
    <p:extLst>
      <p:ext uri="{BB962C8B-B14F-4D97-AF65-F5344CB8AC3E}">
        <p14:creationId xmlns:p14="http://schemas.microsoft.com/office/powerpoint/2010/main" val="2292648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AU" sz="1224" b="0" i="0" kern="1200" dirty="0">
                <a:solidFill>
                  <a:schemeClr val="tx1"/>
                </a:solidFill>
                <a:effectLst/>
                <a:latin typeface="+mn-lt"/>
                <a:ea typeface="+mn-ea"/>
                <a:cs typeface="+mn-cs"/>
              </a:rPr>
              <a:t>Blog post by Eldert describes how to create the Event class</a:t>
            </a:r>
          </a:p>
          <a:p>
            <a:endParaRPr lang="en-AU" dirty="0"/>
          </a:p>
        </p:txBody>
      </p:sp>
      <p:sp>
        <p:nvSpPr>
          <p:cNvPr id="4" name="Slide Number Placeholder 3"/>
          <p:cNvSpPr>
            <a:spLocks noGrp="1"/>
          </p:cNvSpPr>
          <p:nvPr>
            <p:ph type="sldNum" sz="quarter" idx="10"/>
          </p:nvPr>
        </p:nvSpPr>
        <p:spPr/>
        <p:txBody>
          <a:bodyPr/>
          <a:lstStyle/>
          <a:p>
            <a:fld id="{C7CB4754-E6B3-49E8-AEEE-D97351DB0394}" type="slidenum">
              <a:rPr lang="en-US" smtClean="0"/>
              <a:t>34</a:t>
            </a:fld>
            <a:endParaRPr lang="en-US"/>
          </a:p>
        </p:txBody>
      </p:sp>
    </p:spTree>
    <p:extLst>
      <p:ext uri="{BB962C8B-B14F-4D97-AF65-F5344CB8AC3E}">
        <p14:creationId xmlns:p14="http://schemas.microsoft.com/office/powerpoint/2010/main" val="4200661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C7CB4754-E6B3-49E8-AEEE-D97351DB0394}" type="slidenum">
              <a:rPr lang="en-US" smtClean="0"/>
              <a:t>35</a:t>
            </a:fld>
            <a:endParaRPr lang="en-US"/>
          </a:p>
        </p:txBody>
      </p:sp>
    </p:spTree>
    <p:extLst>
      <p:ext uri="{BB962C8B-B14F-4D97-AF65-F5344CB8AC3E}">
        <p14:creationId xmlns:p14="http://schemas.microsoft.com/office/powerpoint/2010/main" val="1632815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C7CB4754-E6B3-49E8-AEEE-D97351DB0394}" type="slidenum">
              <a:rPr lang="en-US" smtClean="0"/>
              <a:t>36</a:t>
            </a:fld>
            <a:endParaRPr lang="en-US"/>
          </a:p>
        </p:txBody>
      </p:sp>
    </p:spTree>
    <p:extLst>
      <p:ext uri="{BB962C8B-B14F-4D97-AF65-F5344CB8AC3E}">
        <p14:creationId xmlns:p14="http://schemas.microsoft.com/office/powerpoint/2010/main" val="929994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24" b="0" i="0" kern="1200" dirty="0">
                <a:solidFill>
                  <a:schemeClr val="tx1"/>
                </a:solidFill>
                <a:effectLst/>
                <a:latin typeface="+mn-lt"/>
                <a:ea typeface="+mn-ea"/>
                <a:cs typeface="+mn-cs"/>
              </a:rPr>
              <a:t>If the Resource Name drop-down list does not display your Event Grid topic at first, type something in, save it and then click the “x”; the list should hopefully appear. It is important to select from the list as just typing the display name will not create the necessary resource ID in the topic field and the subscription will not be created.</a:t>
            </a:r>
          </a:p>
          <a:p>
            <a:endParaRPr lang="en-AU" dirty="0"/>
          </a:p>
        </p:txBody>
      </p:sp>
      <p:sp>
        <p:nvSpPr>
          <p:cNvPr id="4" name="Slide Number Placeholder 3"/>
          <p:cNvSpPr>
            <a:spLocks noGrp="1"/>
          </p:cNvSpPr>
          <p:nvPr>
            <p:ph type="sldNum" sz="quarter" idx="10"/>
          </p:nvPr>
        </p:nvSpPr>
        <p:spPr/>
        <p:txBody>
          <a:bodyPr/>
          <a:lstStyle/>
          <a:p>
            <a:fld id="{C7CB4754-E6B3-49E8-AEEE-D97351DB0394}" type="slidenum">
              <a:rPr lang="en-US" smtClean="0"/>
              <a:t>37</a:t>
            </a:fld>
            <a:endParaRPr lang="en-US"/>
          </a:p>
        </p:txBody>
      </p:sp>
    </p:spTree>
    <p:extLst>
      <p:ext uri="{BB962C8B-B14F-4D97-AF65-F5344CB8AC3E}">
        <p14:creationId xmlns:p14="http://schemas.microsoft.com/office/powerpoint/2010/main" val="34416943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24" b="0" i="0" kern="1200" dirty="0">
                <a:solidFill>
                  <a:schemeClr val="tx1"/>
                </a:solidFill>
                <a:effectLst/>
                <a:latin typeface="+mn-lt"/>
                <a:ea typeface="+mn-ea"/>
                <a:cs typeface="+mn-cs"/>
              </a:rPr>
              <a:t>If the Resource Name drop-down list does not display your Event Grid topic at first, type something in, save it and then click the “x”; the list should hopefully appear. It is important to select from the list as just typing the display name will not create the necessary resource ID in the topic field and the subscription will not be created.</a:t>
            </a:r>
          </a:p>
          <a:p>
            <a:endParaRPr lang="en-AU" dirty="0"/>
          </a:p>
        </p:txBody>
      </p:sp>
      <p:sp>
        <p:nvSpPr>
          <p:cNvPr id="4" name="Slide Number Placeholder 3"/>
          <p:cNvSpPr>
            <a:spLocks noGrp="1"/>
          </p:cNvSpPr>
          <p:nvPr>
            <p:ph type="sldNum" sz="quarter" idx="10"/>
          </p:nvPr>
        </p:nvSpPr>
        <p:spPr/>
        <p:txBody>
          <a:bodyPr/>
          <a:lstStyle/>
          <a:p>
            <a:fld id="{C7CB4754-E6B3-49E8-AEEE-D97351DB0394}" type="slidenum">
              <a:rPr lang="en-US" smtClean="0"/>
              <a:t>38</a:t>
            </a:fld>
            <a:endParaRPr lang="en-US"/>
          </a:p>
        </p:txBody>
      </p:sp>
    </p:spTree>
    <p:extLst>
      <p:ext uri="{BB962C8B-B14F-4D97-AF65-F5344CB8AC3E}">
        <p14:creationId xmlns:p14="http://schemas.microsoft.com/office/powerpoint/2010/main" val="34473028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7CB4754-E6B3-49E8-AEEE-D97351DB0394}" type="slidenum">
              <a:rPr lang="en-US" smtClean="0"/>
              <a:t>39</a:t>
            </a:fld>
            <a:endParaRPr lang="en-US"/>
          </a:p>
        </p:txBody>
      </p:sp>
    </p:spTree>
    <p:extLst>
      <p:ext uri="{BB962C8B-B14F-4D97-AF65-F5344CB8AC3E}">
        <p14:creationId xmlns:p14="http://schemas.microsoft.com/office/powerpoint/2010/main" val="3034223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Events</a:t>
            </a:r>
            <a:r>
              <a:rPr lang="en-US" baseline="0"/>
              <a:t> moving around in chaos</a:t>
            </a:r>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4</a:t>
            </a:fld>
            <a:endParaRPr lang="en-US"/>
          </a:p>
        </p:txBody>
      </p:sp>
    </p:spTree>
    <p:extLst>
      <p:ext uri="{BB962C8B-B14F-4D97-AF65-F5344CB8AC3E}">
        <p14:creationId xmlns:p14="http://schemas.microsoft.com/office/powerpoint/2010/main" val="237713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40</a:t>
            </a:fld>
            <a:endParaRPr lang="en-US"/>
          </a:p>
        </p:txBody>
      </p:sp>
    </p:spTree>
    <p:extLst>
      <p:ext uri="{BB962C8B-B14F-4D97-AF65-F5344CB8AC3E}">
        <p14:creationId xmlns:p14="http://schemas.microsoft.com/office/powerpoint/2010/main" val="57315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OOTB Publishers + Custom</a:t>
            </a:r>
            <a:br>
              <a:rPr lang="en-US" dirty="0"/>
            </a:br>
            <a:r>
              <a:rPr lang="en-US" sz="1224" b="0" i="0" kern="1200" dirty="0">
                <a:solidFill>
                  <a:schemeClr val="tx1"/>
                </a:solidFill>
                <a:effectLst/>
                <a:latin typeface="+mn-lt"/>
                <a:ea typeface="+mn-ea"/>
                <a:cs typeface="+mn-cs"/>
              </a:rPr>
              <a:t>Capabilities</a:t>
            </a:r>
          </a:p>
          <a:p>
            <a:r>
              <a:rPr lang="en-US" sz="1224" b="0" i="0" kern="1200" dirty="0">
                <a:solidFill>
                  <a:schemeClr val="tx1"/>
                </a:solidFill>
                <a:effectLst/>
                <a:latin typeface="+mn-lt"/>
                <a:ea typeface="+mn-ea"/>
                <a:cs typeface="+mn-cs"/>
              </a:rPr>
              <a:t>Here are some of the key features of Azure Event Grid:</a:t>
            </a:r>
          </a:p>
          <a:p>
            <a:r>
              <a:rPr lang="en-US" sz="1224" b="1" i="0" kern="1200" dirty="0">
                <a:solidFill>
                  <a:schemeClr val="tx1"/>
                </a:solidFill>
                <a:effectLst/>
                <a:latin typeface="+mn-lt"/>
                <a:ea typeface="+mn-ea"/>
                <a:cs typeface="+mn-cs"/>
              </a:rPr>
              <a:t>Simplicity</a:t>
            </a:r>
            <a:r>
              <a:rPr lang="en-US" sz="1224" b="0" i="0" kern="1200" dirty="0">
                <a:solidFill>
                  <a:schemeClr val="tx1"/>
                </a:solidFill>
                <a:effectLst/>
                <a:latin typeface="+mn-lt"/>
                <a:ea typeface="+mn-ea"/>
                <a:cs typeface="+mn-cs"/>
              </a:rPr>
              <a:t> - Point and click to aim events from your Azure resource to any event handler or endpoint.</a:t>
            </a:r>
          </a:p>
          <a:p>
            <a:r>
              <a:rPr lang="en-US" sz="1224" b="1" i="0" kern="1200" dirty="0">
                <a:solidFill>
                  <a:schemeClr val="tx1"/>
                </a:solidFill>
                <a:effectLst/>
                <a:latin typeface="+mn-lt"/>
                <a:ea typeface="+mn-ea"/>
                <a:cs typeface="+mn-cs"/>
              </a:rPr>
              <a:t>Advanced filtering</a:t>
            </a:r>
            <a:r>
              <a:rPr lang="en-US" sz="1224" b="0" i="0" kern="1200" dirty="0">
                <a:solidFill>
                  <a:schemeClr val="tx1"/>
                </a:solidFill>
                <a:effectLst/>
                <a:latin typeface="+mn-lt"/>
                <a:ea typeface="+mn-ea"/>
                <a:cs typeface="+mn-cs"/>
              </a:rPr>
              <a:t> - Filter on event type or event publish path to ensure event handlers only receive relevant events.</a:t>
            </a:r>
          </a:p>
          <a:p>
            <a:r>
              <a:rPr lang="en-US" sz="1224" b="1" i="0" kern="1200" dirty="0">
                <a:solidFill>
                  <a:schemeClr val="tx1"/>
                </a:solidFill>
                <a:effectLst/>
                <a:latin typeface="+mn-lt"/>
                <a:ea typeface="+mn-ea"/>
                <a:cs typeface="+mn-cs"/>
              </a:rPr>
              <a:t>Fan-out</a:t>
            </a:r>
            <a:r>
              <a:rPr lang="en-US" sz="1224" b="0" i="0" kern="1200" dirty="0">
                <a:solidFill>
                  <a:schemeClr val="tx1"/>
                </a:solidFill>
                <a:effectLst/>
                <a:latin typeface="+mn-lt"/>
                <a:ea typeface="+mn-ea"/>
                <a:cs typeface="+mn-cs"/>
              </a:rPr>
              <a:t> - Subscribe multiple endpoints to the same event to send copies of the event to as many places as needed.</a:t>
            </a:r>
          </a:p>
          <a:p>
            <a:r>
              <a:rPr lang="en-US" sz="1224" b="1" i="0" kern="1200" dirty="0">
                <a:solidFill>
                  <a:schemeClr val="tx1"/>
                </a:solidFill>
                <a:effectLst/>
                <a:latin typeface="+mn-lt"/>
                <a:ea typeface="+mn-ea"/>
                <a:cs typeface="+mn-cs"/>
              </a:rPr>
              <a:t>Reliability</a:t>
            </a:r>
            <a:r>
              <a:rPr lang="en-US" sz="1224" b="0" i="0" kern="1200" dirty="0">
                <a:solidFill>
                  <a:schemeClr val="tx1"/>
                </a:solidFill>
                <a:effectLst/>
                <a:latin typeface="+mn-lt"/>
                <a:ea typeface="+mn-ea"/>
                <a:cs typeface="+mn-cs"/>
              </a:rPr>
              <a:t> - Utilize 24-hour retry with exponential </a:t>
            </a:r>
            <a:r>
              <a:rPr lang="en-US" sz="1224" b="0" i="0" kern="1200" dirty="0" err="1">
                <a:solidFill>
                  <a:schemeClr val="tx1"/>
                </a:solidFill>
                <a:effectLst/>
                <a:latin typeface="+mn-lt"/>
                <a:ea typeface="+mn-ea"/>
                <a:cs typeface="+mn-cs"/>
              </a:rPr>
              <a:t>backoff</a:t>
            </a:r>
            <a:r>
              <a:rPr lang="en-US" sz="1224" b="0" i="0" kern="1200" dirty="0">
                <a:solidFill>
                  <a:schemeClr val="tx1"/>
                </a:solidFill>
                <a:effectLst/>
                <a:latin typeface="+mn-lt"/>
                <a:ea typeface="+mn-ea"/>
                <a:cs typeface="+mn-cs"/>
              </a:rPr>
              <a:t> to ensure events are delivered.</a:t>
            </a:r>
          </a:p>
          <a:p>
            <a:r>
              <a:rPr lang="en-US" sz="1224" b="1" i="0" kern="1200" dirty="0">
                <a:solidFill>
                  <a:schemeClr val="tx1"/>
                </a:solidFill>
                <a:effectLst/>
                <a:latin typeface="+mn-lt"/>
                <a:ea typeface="+mn-ea"/>
                <a:cs typeface="+mn-cs"/>
              </a:rPr>
              <a:t>Pay-per-event</a:t>
            </a:r>
            <a:r>
              <a:rPr lang="en-US" sz="1224" b="0" i="0" kern="1200" dirty="0">
                <a:solidFill>
                  <a:schemeClr val="tx1"/>
                </a:solidFill>
                <a:effectLst/>
                <a:latin typeface="+mn-lt"/>
                <a:ea typeface="+mn-ea"/>
                <a:cs typeface="+mn-cs"/>
              </a:rPr>
              <a:t> - Pay only for the amount you use Event Grid.</a:t>
            </a:r>
          </a:p>
          <a:p>
            <a:r>
              <a:rPr lang="en-US" sz="1224" b="1" i="0" kern="1200" dirty="0">
                <a:solidFill>
                  <a:schemeClr val="tx1"/>
                </a:solidFill>
                <a:effectLst/>
                <a:latin typeface="+mn-lt"/>
                <a:ea typeface="+mn-ea"/>
                <a:cs typeface="+mn-cs"/>
              </a:rPr>
              <a:t>High throughput</a:t>
            </a:r>
            <a:r>
              <a:rPr lang="en-US" sz="1224" b="0" i="0" kern="1200" dirty="0">
                <a:solidFill>
                  <a:schemeClr val="tx1"/>
                </a:solidFill>
                <a:effectLst/>
                <a:latin typeface="+mn-lt"/>
                <a:ea typeface="+mn-ea"/>
                <a:cs typeface="+mn-cs"/>
              </a:rPr>
              <a:t> - Build high-volume workloads on Event Grid with support for millions of events per second.</a:t>
            </a:r>
          </a:p>
          <a:p>
            <a:r>
              <a:rPr lang="en-US" sz="1224" b="1" i="0" kern="1200" dirty="0">
                <a:solidFill>
                  <a:schemeClr val="tx1"/>
                </a:solidFill>
                <a:effectLst/>
                <a:latin typeface="+mn-lt"/>
                <a:ea typeface="+mn-ea"/>
                <a:cs typeface="+mn-cs"/>
              </a:rPr>
              <a:t>Built-in Events</a:t>
            </a:r>
            <a:r>
              <a:rPr lang="en-US" sz="1224" b="0" i="0" kern="1200" dirty="0">
                <a:solidFill>
                  <a:schemeClr val="tx1"/>
                </a:solidFill>
                <a:effectLst/>
                <a:latin typeface="+mn-lt"/>
                <a:ea typeface="+mn-ea"/>
                <a:cs typeface="+mn-cs"/>
              </a:rPr>
              <a:t> - Get up and running quickly with resource-defined built-in events.</a:t>
            </a:r>
          </a:p>
          <a:p>
            <a:r>
              <a:rPr lang="en-US" sz="1224" b="1" i="0" kern="1200" dirty="0">
                <a:solidFill>
                  <a:schemeClr val="tx1"/>
                </a:solidFill>
                <a:effectLst/>
                <a:latin typeface="+mn-lt"/>
                <a:ea typeface="+mn-ea"/>
                <a:cs typeface="+mn-cs"/>
              </a:rPr>
              <a:t>Custom Events</a:t>
            </a:r>
            <a:r>
              <a:rPr lang="en-US" sz="1224" b="0" i="0" kern="1200" dirty="0">
                <a:solidFill>
                  <a:schemeClr val="tx1"/>
                </a:solidFill>
                <a:effectLst/>
                <a:latin typeface="+mn-lt"/>
                <a:ea typeface="+mn-ea"/>
                <a:cs typeface="+mn-cs"/>
              </a:rPr>
              <a:t> - use Event Grid route, filter, and reliably deliver custom events in your app.</a:t>
            </a:r>
          </a:p>
          <a:p>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5</a:t>
            </a:fld>
            <a:endParaRPr lang="en-US"/>
          </a:p>
        </p:txBody>
      </p:sp>
    </p:spTree>
    <p:extLst>
      <p:ext uri="{BB962C8B-B14F-4D97-AF65-F5344CB8AC3E}">
        <p14:creationId xmlns:p14="http://schemas.microsoft.com/office/powerpoint/2010/main" val="1780584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24" b="0" i="0" u="none" strike="noStrike" kern="1200" dirty="0">
                <a:solidFill>
                  <a:schemeClr val="tx1"/>
                </a:solidFill>
                <a:effectLst/>
                <a:latin typeface="+mn-lt"/>
                <a:ea typeface="+mn-ea"/>
                <a:cs typeface="+mn-cs"/>
                <a:hlinkClick r:id="rId3"/>
              </a:rPr>
              <a:t>Tord Glad Nordahl</a:t>
            </a:r>
            <a:r>
              <a:rPr lang="en-AU" sz="1224" b="0" i="0" kern="1200" dirty="0">
                <a:solidFill>
                  <a:schemeClr val="tx1"/>
                </a:solidFill>
                <a:effectLst/>
                <a:latin typeface="+mn-lt"/>
                <a:ea typeface="+mn-ea"/>
                <a:cs typeface="+mn-cs"/>
              </a:rPr>
              <a:t> : “With dynamic scale and consistent performance Azure Event grid lets you focus on your app logic rather than the infrastructure around it."</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6</a:t>
            </a:fld>
            <a:endParaRPr lang="en-US"/>
          </a:p>
        </p:txBody>
      </p:sp>
    </p:spTree>
    <p:extLst>
      <p:ext uri="{BB962C8B-B14F-4D97-AF65-F5344CB8AC3E}">
        <p14:creationId xmlns:p14="http://schemas.microsoft.com/office/powerpoint/2010/main" val="3351098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7</a:t>
            </a:fld>
            <a:endParaRPr lang="en-US"/>
          </a:p>
        </p:txBody>
      </p:sp>
    </p:spTree>
    <p:extLst>
      <p:ext uri="{BB962C8B-B14F-4D97-AF65-F5344CB8AC3E}">
        <p14:creationId xmlns:p14="http://schemas.microsoft.com/office/powerpoint/2010/main" val="779487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24" b="0" i="0" kern="1200" dirty="0">
                <a:solidFill>
                  <a:schemeClr val="tx1"/>
                </a:solidFill>
                <a:effectLst/>
                <a:latin typeface="+mn-lt"/>
                <a:ea typeface="+mn-ea"/>
                <a:cs typeface="+mn-cs"/>
              </a:rPr>
              <a:t>Even if you use Azure API Management, you still need to have the middleware running behind the API Management proxy since you can't push directly to a topic.</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8</a:t>
            </a:fld>
            <a:endParaRPr lang="en-US"/>
          </a:p>
        </p:txBody>
      </p:sp>
    </p:spTree>
    <p:extLst>
      <p:ext uri="{BB962C8B-B14F-4D97-AF65-F5344CB8AC3E}">
        <p14:creationId xmlns:p14="http://schemas.microsoft.com/office/powerpoint/2010/main" val="3464210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24" b="0" i="0" kern="1200" dirty="0">
                <a:solidFill>
                  <a:schemeClr val="tx1"/>
                </a:solidFill>
                <a:effectLst/>
                <a:latin typeface="+mn-lt"/>
                <a:ea typeface="+mn-ea"/>
                <a:cs typeface="+mn-cs"/>
              </a:rPr>
              <a:t>Wouldn't it be nice if we can get rid of that host and let API Management push the requests directly to Azure Event Grid so that it can fan-out all the external notifications to the required processors?</a:t>
            </a:r>
          </a:p>
          <a:p>
            <a:r>
              <a:rPr lang="en-AU" dirty="0"/>
              <a:t>(assumes no validation or business logic)</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9</a:t>
            </a:fld>
            <a:endParaRPr lang="en-US"/>
          </a:p>
        </p:txBody>
      </p:sp>
    </p:spTree>
    <p:extLst>
      <p:ext uri="{BB962C8B-B14F-4D97-AF65-F5344CB8AC3E}">
        <p14:creationId xmlns:p14="http://schemas.microsoft.com/office/powerpoint/2010/main" val="426531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5C755A-CFDC-404C-8C7F-A4585014D5F1}"/>
              </a:ext>
            </a:extLst>
          </p:cNvPr>
          <p:cNvSpPr/>
          <p:nvPr userDrawn="1"/>
        </p:nvSpPr>
        <p:spPr bwMode="auto">
          <a:xfrm>
            <a:off x="0" y="0"/>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43197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042095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42325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422828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67601377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5286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343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55505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3740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72237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0" y="-1"/>
            <a:ext cx="12436475" cy="6994525"/>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0800000" scaled="1"/>
            <a:tileRect/>
          </a:gradFill>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hasCustomPrompt="1"/>
          </p:nvPr>
        </p:nvSpPr>
        <p:spPr>
          <a:xfrm>
            <a:off x="274638" y="2849190"/>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7515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5"/>
          <a:stretch/>
        </p:blipFill>
        <p:spPr>
          <a:xfrm flipH="1">
            <a:off x="5441314" y="2"/>
            <a:ext cx="6993383" cy="6994521"/>
          </a:xfrm>
          <a:prstGeom prst="rect">
            <a:avLst/>
          </a:prstGeom>
        </p:spPr>
      </p:pic>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Tree>
    <p:extLst>
      <p:ext uri="{BB962C8B-B14F-4D97-AF65-F5344CB8AC3E}">
        <p14:creationId xmlns:p14="http://schemas.microsoft.com/office/powerpoint/2010/main" val="327500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29048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b" anchorCtr="0"/>
          <a:lstStyle>
            <a:lvl1pPr>
              <a:defRPr sz="48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486337"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453224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ULLETED O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23" y="280108"/>
            <a:ext cx="10450602" cy="626591"/>
          </a:xfrm>
        </p:spPr>
        <p:txBody>
          <a:bodyPr>
            <a:noAutofit/>
          </a:bodyPr>
          <a:lstStyle>
            <a:lvl1pPr algn="l">
              <a:defRPr sz="4896" b="1" cap="none">
                <a:solidFill>
                  <a:srgbClr val="0092D3"/>
                </a:solidFill>
                <a:latin typeface="Segoe UI Light" panose="020B0502040204020203" pitchFamily="34" charset="0"/>
                <a:cs typeface="Segoe UI Light" panose="020B0502040204020203" pitchFamily="34" charset="0"/>
              </a:defRPr>
            </a:lvl1pPr>
          </a:lstStyle>
          <a:p>
            <a:r>
              <a:rPr lang="nl-BE" dirty="0"/>
              <a:t>Add a big title here</a:t>
            </a:r>
            <a:endParaRPr lang="en-US" dirty="0"/>
          </a:p>
        </p:txBody>
      </p:sp>
      <p:sp>
        <p:nvSpPr>
          <p:cNvPr id="3" name="Content Placeholder 2"/>
          <p:cNvSpPr>
            <a:spLocks noGrp="1"/>
          </p:cNvSpPr>
          <p:nvPr>
            <p:ph idx="1"/>
          </p:nvPr>
        </p:nvSpPr>
        <p:spPr>
          <a:xfrm>
            <a:off x="431823" y="1632057"/>
            <a:ext cx="10450602" cy="4616063"/>
          </a:xfrm>
        </p:spPr>
        <p:txBody>
          <a:bodyPr>
            <a:normAutofit/>
          </a:bodyPr>
          <a:lstStyle>
            <a:lvl1pPr marL="466287" indent="-466287" algn="l">
              <a:buClr>
                <a:schemeClr val="tx2"/>
              </a:buClr>
              <a:buSzPct val="50000"/>
              <a:buFont typeface="Lucida Grande"/>
              <a:buChar char="➔"/>
              <a:defRPr sz="3264">
                <a:solidFill>
                  <a:srgbClr val="2B2C27"/>
                </a:solidFill>
                <a:latin typeface="Segoe UI Light" panose="020B0502040204020203" pitchFamily="34" charset="0"/>
                <a:cs typeface="Segoe UI Light" panose="020B0502040204020203" pitchFamily="34" charset="0"/>
              </a:defRPr>
            </a:lvl1pPr>
            <a:lvl2pPr marL="1010287" indent="-388572" algn="l">
              <a:buClr>
                <a:schemeClr val="tx1"/>
              </a:buClr>
              <a:buSzPct val="50000"/>
              <a:buFont typeface="Lucida Grande"/>
              <a:buChar char="➔"/>
              <a:defRPr sz="2720">
                <a:solidFill>
                  <a:srgbClr val="2B2C27"/>
                </a:solidFill>
                <a:latin typeface="Segoe UI Light" panose="020B0502040204020203" pitchFamily="34" charset="0"/>
                <a:cs typeface="Segoe UI Light" panose="020B0502040204020203" pitchFamily="34" charset="0"/>
              </a:defRPr>
            </a:lvl2pPr>
            <a:lvl3pPr marL="1554289" indent="-310857" algn="l">
              <a:buClr>
                <a:schemeClr val="tx2"/>
              </a:buClr>
              <a:buSzPct val="50000"/>
              <a:buFont typeface="Arial"/>
              <a:buChar char="•"/>
              <a:defRPr sz="2448">
                <a:solidFill>
                  <a:srgbClr val="2B2C27"/>
                </a:solidFill>
                <a:latin typeface="Segoe UI Light" panose="020B0502040204020203" pitchFamily="34" charset="0"/>
                <a:cs typeface="Segoe UI Light" panose="020B0502040204020203" pitchFamily="34" charset="0"/>
              </a:defRPr>
            </a:lvl3pPr>
            <a:lvl4pPr marL="2176005" indent="-310857" algn="l">
              <a:buClr>
                <a:schemeClr val="tx1">
                  <a:lumMod val="75000"/>
                  <a:lumOff val="25000"/>
                </a:schemeClr>
              </a:buClr>
              <a:buSzPct val="50000"/>
              <a:buFont typeface="Arial"/>
              <a:buChar char="•"/>
              <a:defRPr sz="2175">
                <a:solidFill>
                  <a:srgbClr val="2B2C27"/>
                </a:solidFill>
                <a:latin typeface="Segoe UI Light" panose="020B0502040204020203" pitchFamily="34" charset="0"/>
                <a:cs typeface="Segoe UI Light" panose="020B0502040204020203" pitchFamily="34" charset="0"/>
              </a:defRPr>
            </a:lvl4pPr>
            <a:lvl5pPr marL="2797719" indent="-310857" algn="l">
              <a:buClr>
                <a:schemeClr val="tx2"/>
              </a:buClr>
              <a:buSzPct val="50000"/>
              <a:buFont typeface="Arial"/>
              <a:buChar char="•"/>
              <a:defRPr sz="2175">
                <a:solidFill>
                  <a:srgbClr val="2B2C27"/>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2004654" y="6520965"/>
            <a:ext cx="431822" cy="249499"/>
          </a:xfrm>
        </p:spPr>
        <p:txBody>
          <a:bodyPr/>
          <a:lstStyle>
            <a:lvl1pPr algn="r">
              <a:defRPr sz="1224">
                <a:solidFill>
                  <a:schemeClr val="tx2"/>
                </a:solidFill>
                <a:latin typeface="Segoe UI Light" panose="020B0502040204020203" pitchFamily="34" charset="0"/>
                <a:cs typeface="Segoe UI Light" panose="020B0502040204020203" pitchFamily="34" charset="0"/>
              </a:defRPr>
            </a:lvl1pPr>
          </a:lstStyle>
          <a:p>
            <a:fld id="{3E37A588-B1BA-6340-A881-9162022463EC}" type="slidenum">
              <a:rPr lang="en-US" smtClean="0">
                <a:solidFill>
                  <a:srgbClr val="363731"/>
                </a:solidFill>
              </a:rPr>
              <a:pPr/>
              <a:t>‹#›</a:t>
            </a:fld>
            <a:endParaRPr lang="en-US" dirty="0">
              <a:solidFill>
                <a:srgbClr val="363731"/>
              </a:solidFill>
            </a:endParaRPr>
          </a:p>
        </p:txBody>
      </p:sp>
      <p:pic>
        <p:nvPicPr>
          <p:cNvPr id="10" name="Picture 9" descr="Codit_Black-Cyaan.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2842" y="6509060"/>
            <a:ext cx="762886" cy="271549"/>
          </a:xfrm>
          <a:prstGeom prst="rect">
            <a:avLst/>
          </a:prstGeom>
        </p:spPr>
      </p:pic>
    </p:spTree>
    <p:extLst>
      <p:ext uri="{BB962C8B-B14F-4D97-AF65-F5344CB8AC3E}">
        <p14:creationId xmlns:p14="http://schemas.microsoft.com/office/powerpoint/2010/main" val="31738867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pic>
        <p:nvPicPr>
          <p:cNvPr id="7" name="Picture 6">
            <a:extLst>
              <a:ext uri="{FF2B5EF4-FFF2-40B4-BE49-F238E27FC236}">
                <a16:creationId xmlns:a16="http://schemas.microsoft.com/office/drawing/2014/main" id="{DDF87E2B-2F4D-4DAC-8C20-FA77D0F1AD98}"/>
              </a:ext>
            </a:extLst>
          </p:cNvPr>
          <p:cNvPicPr>
            <a:picLocks noChangeAspect="1"/>
          </p:cNvPicPr>
          <p:nvPr userDrawn="1"/>
        </p:nvPicPr>
        <p:blipFill>
          <a:blip r:embed="rId3"/>
          <a:stretch>
            <a:fillRect/>
          </a:stretch>
        </p:blipFill>
        <p:spPr>
          <a:xfrm>
            <a:off x="6617583" y="2125663"/>
            <a:ext cx="5546214" cy="4572000"/>
          </a:xfrm>
          <a:prstGeom prst="rect">
            <a:avLst/>
          </a:prstGeom>
        </p:spPr>
      </p:pic>
      <p:sp>
        <p:nvSpPr>
          <p:cNvPr id="8" name="TextBox 7">
            <a:extLst>
              <a:ext uri="{FF2B5EF4-FFF2-40B4-BE49-F238E27FC236}">
                <a16:creationId xmlns:a16="http://schemas.microsoft.com/office/drawing/2014/main" id="{99DE4B19-6424-44A4-99B5-D9DE6C5EF396}"/>
              </a:ext>
            </a:extLst>
          </p:cNvPr>
          <p:cNvSpPr txBox="1"/>
          <p:nvPr userDrawn="1"/>
        </p:nvSpPr>
        <p:spPr>
          <a:xfrm>
            <a:off x="280282" y="2115503"/>
            <a:ext cx="6290132" cy="973324"/>
          </a:xfrm>
          <a:prstGeom prst="rect">
            <a:avLst/>
          </a:prstGeom>
          <a:noFill/>
        </p:spPr>
        <p:txBody>
          <a:bodyPr wrap="none" lIns="182854" tIns="146283" rIns="182854" bIns="146283" rtlCol="0">
            <a:spAutoFit/>
          </a:bodyPr>
          <a:lstStyle/>
          <a:p>
            <a:pPr>
              <a:lnSpc>
                <a:spcPct val="90000"/>
              </a:lnSpc>
              <a:spcAft>
                <a:spcPts val="600"/>
              </a:spcAft>
            </a:pPr>
            <a:r>
              <a:rPr lang="en-US" sz="4799"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82E16763-B302-4CB4-A7E6-335EB9F4A5AA}"/>
              </a:ext>
            </a:extLst>
          </p:cNvPr>
          <p:cNvSpPr txBox="1"/>
          <p:nvPr userDrawn="1"/>
        </p:nvSpPr>
        <p:spPr>
          <a:xfrm>
            <a:off x="280281" y="2799718"/>
            <a:ext cx="5485314" cy="1225886"/>
          </a:xfrm>
          <a:prstGeom prst="rect">
            <a:avLst/>
          </a:prstGeom>
          <a:noFill/>
        </p:spPr>
        <p:txBody>
          <a:bodyPr wrap="none" lIns="182854" tIns="146283" rIns="182854" bIns="146283" rtlCol="0">
            <a:spAutoFit/>
          </a:bodyPr>
          <a:lstStyle/>
          <a:p>
            <a:pPr>
              <a:lnSpc>
                <a:spcPct val="114000"/>
              </a:lnSpc>
              <a:spcAft>
                <a:spcPts val="600"/>
              </a:spcAft>
            </a:pPr>
            <a:r>
              <a:rPr lang="en-US" sz="2600" spc="-30"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600" spc="-30"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600" spc="-30"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4151602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6400736" cy="1828786"/>
          </a:xfrm>
          <a:noFill/>
        </p:spPr>
        <p:txBody>
          <a:bodyPr lIns="146304" tIns="91440" rIns="146304" bIns="91440" anchor="b" anchorCtr="0"/>
          <a:lstStyle>
            <a:lvl1pPr>
              <a:defRPr sz="47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5486337"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pic>
        <p:nvPicPr>
          <p:cNvPr id="7" name="Picture 6">
            <a:extLst>
              <a:ext uri="{FF2B5EF4-FFF2-40B4-BE49-F238E27FC236}">
                <a16:creationId xmlns:a16="http://schemas.microsoft.com/office/drawing/2014/main" id="{5A2A3A71-CF72-4A04-8AB8-1B3477212846}"/>
              </a:ext>
            </a:extLst>
          </p:cNvPr>
          <p:cNvPicPr>
            <a:picLocks noChangeAspect="1"/>
          </p:cNvPicPr>
          <p:nvPr userDrawn="1"/>
        </p:nvPicPr>
        <p:blipFill>
          <a:blip r:embed="rId3"/>
          <a:stretch>
            <a:fillRect/>
          </a:stretch>
        </p:blipFill>
        <p:spPr>
          <a:xfrm>
            <a:off x="6617583" y="2125663"/>
            <a:ext cx="5546214" cy="4572000"/>
          </a:xfrm>
          <a:prstGeom prst="rect">
            <a:avLst/>
          </a:prstGeom>
        </p:spPr>
      </p:pic>
    </p:spTree>
    <p:extLst>
      <p:ext uri="{BB962C8B-B14F-4D97-AF65-F5344CB8AC3E}">
        <p14:creationId xmlns:p14="http://schemas.microsoft.com/office/powerpoint/2010/main" val="3131210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90441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119900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0839170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88414206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824559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tx2">
                    <a:lumMod val="75000"/>
                    <a:lumOff val="25000"/>
                  </a:schemeClr>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002801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66696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57342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217419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0211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114159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33411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199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845916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110688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591368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726948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617583" y="2125663"/>
            <a:ext cx="5546214" cy="457200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2" y="2115503"/>
            <a:ext cx="6290132" cy="973324"/>
          </a:xfrm>
          <a:prstGeom prst="rect">
            <a:avLst/>
          </a:prstGeom>
          <a:noFill/>
        </p:spPr>
        <p:txBody>
          <a:bodyPr wrap="none" lIns="182854" tIns="146283" rIns="182854" bIns="146283" rtlCol="0">
            <a:spAutoFit/>
          </a:bodyPr>
          <a:lstStyle/>
          <a:p>
            <a:pPr>
              <a:lnSpc>
                <a:spcPct val="90000"/>
              </a:lnSpc>
              <a:spcAft>
                <a:spcPts val="600"/>
              </a:spcAft>
            </a:pPr>
            <a:r>
              <a:rPr lang="en-US" sz="4799"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5485314" cy="1225886"/>
          </a:xfrm>
          <a:prstGeom prst="rect">
            <a:avLst/>
          </a:prstGeom>
          <a:noFill/>
        </p:spPr>
        <p:txBody>
          <a:bodyPr wrap="none" lIns="182854" tIns="146283" rIns="182854" bIns="146283" rtlCol="0">
            <a:spAutoFit/>
          </a:bodyPr>
          <a:lstStyle/>
          <a:p>
            <a:pPr marL="0" indent="0">
              <a:lnSpc>
                <a:spcPct val="114000"/>
              </a:lnSpc>
              <a:spcAft>
                <a:spcPts val="600"/>
              </a:spcAft>
              <a:buFont typeface="Arial" panose="020B0604020202020204" pitchFamily="34" charset="0"/>
              <a:buNone/>
            </a:pPr>
            <a:r>
              <a:rPr lang="en-US" sz="2600" spc="-30"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600" spc="-30"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600" spc="-30"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1144834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6400736" cy="1828786"/>
          </a:xfrm>
          <a:noFill/>
        </p:spPr>
        <p:txBody>
          <a:bodyPr lIns="146304" tIns="91440" rIns="146304" bIns="91440" anchor="b" anchorCtr="0"/>
          <a:lstStyle>
            <a:lvl1pPr>
              <a:defRPr sz="47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5486337"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617583" y="2125663"/>
            <a:ext cx="5546214" cy="4572000"/>
          </a:xfrm>
          <a:prstGeom prst="rect">
            <a:avLst/>
          </a:prstGeom>
        </p:spPr>
      </p:pic>
    </p:spTree>
    <p:extLst>
      <p:ext uri="{BB962C8B-B14F-4D97-AF65-F5344CB8AC3E}">
        <p14:creationId xmlns:p14="http://schemas.microsoft.com/office/powerpoint/2010/main" val="1119536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235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61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58612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52957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5955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59835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95028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752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2654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1049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03677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29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519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5266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4182194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804874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Amsterdam)">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2" y="2115503"/>
            <a:ext cx="6290132" cy="973324"/>
          </a:xfrm>
          <a:prstGeom prst="rect">
            <a:avLst/>
          </a:prstGeom>
          <a:noFill/>
        </p:spPr>
        <p:txBody>
          <a:bodyPr wrap="none" lIns="182854" tIns="146283" rIns="182854" bIns="146283" rtlCol="0">
            <a:spAutoFit/>
          </a:bodyPr>
          <a:lstStyle/>
          <a:p>
            <a:pPr>
              <a:lnSpc>
                <a:spcPct val="90000"/>
              </a:lnSpc>
              <a:spcAft>
                <a:spcPts val="600"/>
              </a:spcAft>
            </a:pPr>
            <a:r>
              <a:rPr lang="en-US" sz="4799"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2015925" cy="760655"/>
          </a:xfrm>
          <a:prstGeom prst="rect">
            <a:avLst/>
          </a:prstGeom>
          <a:noFill/>
        </p:spPr>
        <p:txBody>
          <a:bodyPr wrap="none" lIns="182854" tIns="146283" rIns="182854" bIns="146283" rtlCol="0">
            <a:spAutoFit/>
          </a:bodyPr>
          <a:lstStyle/>
          <a:p>
            <a:pPr>
              <a:lnSpc>
                <a:spcPct val="114000"/>
              </a:lnSpc>
              <a:spcAft>
                <a:spcPts val="600"/>
              </a:spcAft>
            </a:pPr>
            <a:r>
              <a:rPr lang="en-US" sz="2600" spc="-30"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Amsterdam</a:t>
            </a:r>
          </a:p>
        </p:txBody>
      </p:sp>
      <p:pic>
        <p:nvPicPr>
          <p:cNvPr id="4" name="Picture 3">
            <a:extLst>
              <a:ext uri="{FF2B5EF4-FFF2-40B4-BE49-F238E27FC236}">
                <a16:creationId xmlns:a16="http://schemas.microsoft.com/office/drawing/2014/main" id="{1AC4CCDA-97D8-4EEC-BB70-35BB2656C9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856464" y="2072641"/>
            <a:ext cx="4366652" cy="4655503"/>
          </a:xfrm>
          <a:prstGeom prst="rect">
            <a:avLst/>
          </a:prstGeom>
        </p:spPr>
      </p:pic>
    </p:spTree>
    <p:extLst>
      <p:ext uri="{BB962C8B-B14F-4D97-AF65-F5344CB8AC3E}">
        <p14:creationId xmlns:p14="http://schemas.microsoft.com/office/powerpoint/2010/main" val="1851483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Birmingham, UK)">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2" y="2115503"/>
            <a:ext cx="6290132" cy="973324"/>
          </a:xfrm>
          <a:prstGeom prst="rect">
            <a:avLst/>
          </a:prstGeom>
          <a:noFill/>
        </p:spPr>
        <p:txBody>
          <a:bodyPr wrap="none" lIns="182854" tIns="146283" rIns="182854" bIns="146283" rtlCol="0">
            <a:spAutoFit/>
          </a:bodyPr>
          <a:lstStyle/>
          <a:p>
            <a:pPr>
              <a:lnSpc>
                <a:spcPct val="90000"/>
              </a:lnSpc>
              <a:spcAft>
                <a:spcPts val="600"/>
              </a:spcAft>
            </a:pPr>
            <a:r>
              <a:rPr lang="en-US" sz="4799"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2665078" cy="760655"/>
          </a:xfrm>
          <a:prstGeom prst="rect">
            <a:avLst/>
          </a:prstGeom>
          <a:noFill/>
        </p:spPr>
        <p:txBody>
          <a:bodyPr wrap="none" lIns="182854" tIns="146283" rIns="182854" bIns="146283" rtlCol="0">
            <a:spAutoFit/>
          </a:bodyPr>
          <a:lstStyle/>
          <a:p>
            <a:pPr>
              <a:lnSpc>
                <a:spcPct val="114000"/>
              </a:lnSpc>
              <a:spcAft>
                <a:spcPts val="600"/>
              </a:spcAft>
            </a:pPr>
            <a:r>
              <a:rPr lang="en-US" sz="2600" spc="-30"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Birmingham, UK</a:t>
            </a:r>
          </a:p>
        </p:txBody>
      </p:sp>
      <p:pic>
        <p:nvPicPr>
          <p:cNvPr id="5" name="Picture 4" descr="A close up of a logo&#10;&#10;Description generated with very high confidence">
            <a:extLst>
              <a:ext uri="{FF2B5EF4-FFF2-40B4-BE49-F238E27FC236}">
                <a16:creationId xmlns:a16="http://schemas.microsoft.com/office/drawing/2014/main" id="{EBA3A6C4-7EA4-41C1-9EFC-7974C748CEC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878127" y="2125663"/>
            <a:ext cx="4314516" cy="4572000"/>
          </a:xfrm>
          <a:prstGeom prst="rect">
            <a:avLst/>
          </a:prstGeom>
        </p:spPr>
      </p:pic>
    </p:spTree>
    <p:extLst>
      <p:ext uri="{BB962C8B-B14F-4D97-AF65-F5344CB8AC3E}">
        <p14:creationId xmlns:p14="http://schemas.microsoft.com/office/powerpoint/2010/main" val="3500000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Cape Town)">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2" y="2115503"/>
            <a:ext cx="6290132" cy="973324"/>
          </a:xfrm>
          <a:prstGeom prst="rect">
            <a:avLst/>
          </a:prstGeom>
          <a:noFill/>
        </p:spPr>
        <p:txBody>
          <a:bodyPr wrap="none" lIns="182854" tIns="146283" rIns="182854" bIns="146283" rtlCol="0">
            <a:spAutoFit/>
          </a:bodyPr>
          <a:lstStyle/>
          <a:p>
            <a:pPr>
              <a:lnSpc>
                <a:spcPct val="90000"/>
              </a:lnSpc>
              <a:spcAft>
                <a:spcPts val="600"/>
              </a:spcAft>
            </a:pPr>
            <a:r>
              <a:rPr lang="en-US" sz="4799"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939008" cy="760655"/>
          </a:xfrm>
          <a:prstGeom prst="rect">
            <a:avLst/>
          </a:prstGeom>
          <a:noFill/>
        </p:spPr>
        <p:txBody>
          <a:bodyPr wrap="none" lIns="182854" tIns="146283" rIns="182854" bIns="146283" rtlCol="0">
            <a:spAutoFit/>
          </a:bodyPr>
          <a:lstStyle/>
          <a:p>
            <a:pPr>
              <a:lnSpc>
                <a:spcPct val="114000"/>
              </a:lnSpc>
              <a:spcAft>
                <a:spcPts val="600"/>
              </a:spcAft>
            </a:pPr>
            <a:r>
              <a:rPr lang="en-US" sz="2600" spc="-30"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Cape Town</a:t>
            </a:r>
          </a:p>
        </p:txBody>
      </p:sp>
      <p:pic>
        <p:nvPicPr>
          <p:cNvPr id="3" name="Picture 2">
            <a:extLst>
              <a:ext uri="{FF2B5EF4-FFF2-40B4-BE49-F238E27FC236}">
                <a16:creationId xmlns:a16="http://schemas.microsoft.com/office/drawing/2014/main" id="{BCE45838-1B1B-4CB1-9F58-D335A29091E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45199" y="391032"/>
            <a:ext cx="7955280" cy="7955280"/>
          </a:xfrm>
          <a:prstGeom prst="rect">
            <a:avLst/>
          </a:prstGeom>
        </p:spPr>
      </p:pic>
    </p:spTree>
    <p:extLst>
      <p:ext uri="{BB962C8B-B14F-4D97-AF65-F5344CB8AC3E}">
        <p14:creationId xmlns:p14="http://schemas.microsoft.com/office/powerpoint/2010/main" val="87700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189892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Frankfurt)">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2" y="2115503"/>
            <a:ext cx="6290132" cy="973324"/>
          </a:xfrm>
          <a:prstGeom prst="rect">
            <a:avLst/>
          </a:prstGeom>
          <a:noFill/>
        </p:spPr>
        <p:txBody>
          <a:bodyPr wrap="none" lIns="182854" tIns="146283" rIns="182854" bIns="146283" rtlCol="0">
            <a:spAutoFit/>
          </a:bodyPr>
          <a:lstStyle/>
          <a:p>
            <a:pPr>
              <a:lnSpc>
                <a:spcPct val="90000"/>
              </a:lnSpc>
              <a:spcAft>
                <a:spcPts val="600"/>
              </a:spcAft>
            </a:pPr>
            <a:r>
              <a:rPr lang="en-US" sz="4799"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647036" cy="760655"/>
          </a:xfrm>
          <a:prstGeom prst="rect">
            <a:avLst/>
          </a:prstGeom>
          <a:noFill/>
        </p:spPr>
        <p:txBody>
          <a:bodyPr wrap="none" lIns="182854" tIns="146283" rIns="182854" bIns="146283" rtlCol="0">
            <a:spAutoFit/>
          </a:bodyPr>
          <a:lstStyle/>
          <a:p>
            <a:pPr>
              <a:lnSpc>
                <a:spcPct val="114000"/>
              </a:lnSpc>
              <a:spcAft>
                <a:spcPts val="600"/>
              </a:spcAft>
            </a:pPr>
            <a:r>
              <a:rPr lang="en-US" sz="2600" spc="-30"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Frankfurt</a:t>
            </a:r>
          </a:p>
        </p:txBody>
      </p:sp>
      <p:pic>
        <p:nvPicPr>
          <p:cNvPr id="3" name="Picture 2" descr="A close up of a logo&#10;&#10;Description generated with very high confidence">
            <a:extLst>
              <a:ext uri="{FF2B5EF4-FFF2-40B4-BE49-F238E27FC236}">
                <a16:creationId xmlns:a16="http://schemas.microsoft.com/office/drawing/2014/main" id="{098B27FA-10B5-4C39-ADFF-DA897B85E21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35039" y="471233"/>
            <a:ext cx="7955280" cy="7955280"/>
          </a:xfrm>
          <a:prstGeom prst="rect">
            <a:avLst/>
          </a:prstGeom>
        </p:spPr>
      </p:pic>
    </p:spTree>
    <p:extLst>
      <p:ext uri="{BB962C8B-B14F-4D97-AF65-F5344CB8AC3E}">
        <p14:creationId xmlns:p14="http://schemas.microsoft.com/office/powerpoint/2010/main" val="1724789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Paris)">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2" y="2115503"/>
            <a:ext cx="6290132" cy="973324"/>
          </a:xfrm>
          <a:prstGeom prst="rect">
            <a:avLst/>
          </a:prstGeom>
          <a:noFill/>
        </p:spPr>
        <p:txBody>
          <a:bodyPr wrap="none" lIns="182854" tIns="146283" rIns="182854" bIns="146283" rtlCol="0">
            <a:spAutoFit/>
          </a:bodyPr>
          <a:lstStyle/>
          <a:p>
            <a:pPr>
              <a:lnSpc>
                <a:spcPct val="90000"/>
              </a:lnSpc>
              <a:spcAft>
                <a:spcPts val="600"/>
              </a:spcAft>
            </a:pPr>
            <a:r>
              <a:rPr lang="en-US" sz="4799"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027119" cy="760655"/>
          </a:xfrm>
          <a:prstGeom prst="rect">
            <a:avLst/>
          </a:prstGeom>
          <a:noFill/>
        </p:spPr>
        <p:txBody>
          <a:bodyPr wrap="none" lIns="182854" tIns="146283" rIns="182854" bIns="146283" rtlCol="0">
            <a:spAutoFit/>
          </a:bodyPr>
          <a:lstStyle/>
          <a:p>
            <a:pPr>
              <a:lnSpc>
                <a:spcPct val="114000"/>
              </a:lnSpc>
              <a:spcAft>
                <a:spcPts val="600"/>
              </a:spcAft>
            </a:pPr>
            <a:r>
              <a:rPr lang="en-US" sz="2600" spc="-30"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Paris</a:t>
            </a:r>
          </a:p>
        </p:txBody>
      </p:sp>
      <p:pic>
        <p:nvPicPr>
          <p:cNvPr id="3" name="Picture 2">
            <a:extLst>
              <a:ext uri="{FF2B5EF4-FFF2-40B4-BE49-F238E27FC236}">
                <a16:creationId xmlns:a16="http://schemas.microsoft.com/office/drawing/2014/main" id="{90532C38-E6F3-48E3-812F-24ED6A89EE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65521" y="461331"/>
            <a:ext cx="7955280" cy="7955280"/>
          </a:xfrm>
          <a:prstGeom prst="rect">
            <a:avLst/>
          </a:prstGeom>
        </p:spPr>
      </p:pic>
    </p:spTree>
    <p:extLst>
      <p:ext uri="{BB962C8B-B14F-4D97-AF65-F5344CB8AC3E}">
        <p14:creationId xmlns:p14="http://schemas.microsoft.com/office/powerpoint/2010/main" val="2778643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an Francisco)">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2" y="2115503"/>
            <a:ext cx="6290132" cy="973324"/>
          </a:xfrm>
          <a:prstGeom prst="rect">
            <a:avLst/>
          </a:prstGeom>
          <a:noFill/>
        </p:spPr>
        <p:txBody>
          <a:bodyPr wrap="none" lIns="182854" tIns="146283" rIns="182854" bIns="146283" rtlCol="0">
            <a:spAutoFit/>
          </a:bodyPr>
          <a:lstStyle/>
          <a:p>
            <a:pPr>
              <a:lnSpc>
                <a:spcPct val="90000"/>
              </a:lnSpc>
              <a:spcAft>
                <a:spcPts val="600"/>
              </a:spcAft>
            </a:pPr>
            <a:r>
              <a:rPr lang="en-US" sz="4799"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2293573" cy="760655"/>
          </a:xfrm>
          <a:prstGeom prst="rect">
            <a:avLst/>
          </a:prstGeom>
          <a:noFill/>
        </p:spPr>
        <p:txBody>
          <a:bodyPr wrap="none" lIns="182854" tIns="146283" rIns="182854" bIns="146283" rtlCol="0">
            <a:spAutoFit/>
          </a:bodyPr>
          <a:lstStyle/>
          <a:p>
            <a:pPr>
              <a:lnSpc>
                <a:spcPct val="114000"/>
              </a:lnSpc>
              <a:spcAft>
                <a:spcPts val="600"/>
              </a:spcAft>
            </a:pPr>
            <a:r>
              <a:rPr lang="en-US" sz="2600" spc="-30"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San Francisco</a:t>
            </a:r>
          </a:p>
        </p:txBody>
      </p:sp>
      <p:pic>
        <p:nvPicPr>
          <p:cNvPr id="3" name="Picture 2">
            <a:extLst>
              <a:ext uri="{FF2B5EF4-FFF2-40B4-BE49-F238E27FC236}">
                <a16:creationId xmlns:a16="http://schemas.microsoft.com/office/drawing/2014/main" id="{E129E530-00ED-4A6D-98AC-2BE2AD154F7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94400" y="420689"/>
            <a:ext cx="7955513" cy="7955513"/>
          </a:xfrm>
          <a:prstGeom prst="rect">
            <a:avLst/>
          </a:prstGeom>
        </p:spPr>
      </p:pic>
    </p:spTree>
    <p:extLst>
      <p:ext uri="{BB962C8B-B14F-4D97-AF65-F5344CB8AC3E}">
        <p14:creationId xmlns:p14="http://schemas.microsoft.com/office/powerpoint/2010/main" val="1364838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ao Paulo)">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2" y="2115503"/>
            <a:ext cx="6290132" cy="973324"/>
          </a:xfrm>
          <a:prstGeom prst="rect">
            <a:avLst/>
          </a:prstGeom>
          <a:noFill/>
        </p:spPr>
        <p:txBody>
          <a:bodyPr wrap="none" lIns="182854" tIns="146283" rIns="182854" bIns="146283" rtlCol="0">
            <a:spAutoFit/>
          </a:bodyPr>
          <a:lstStyle/>
          <a:p>
            <a:pPr>
              <a:lnSpc>
                <a:spcPct val="90000"/>
              </a:lnSpc>
              <a:spcAft>
                <a:spcPts val="600"/>
              </a:spcAft>
            </a:pPr>
            <a:r>
              <a:rPr lang="en-US" sz="4799"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2" y="2799718"/>
            <a:ext cx="1773400" cy="760655"/>
          </a:xfrm>
          <a:prstGeom prst="rect">
            <a:avLst/>
          </a:prstGeom>
          <a:noFill/>
        </p:spPr>
        <p:txBody>
          <a:bodyPr wrap="none" lIns="182854" tIns="146283" rIns="182854" bIns="146283" rtlCol="0">
            <a:spAutoFit/>
          </a:bodyPr>
          <a:lstStyle/>
          <a:p>
            <a:pPr>
              <a:lnSpc>
                <a:spcPct val="114000"/>
              </a:lnSpc>
              <a:spcAft>
                <a:spcPts val="600"/>
              </a:spcAft>
            </a:pPr>
            <a:r>
              <a:rPr lang="en-US" sz="2600" spc="-30"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São Paulo</a:t>
            </a:r>
          </a:p>
        </p:txBody>
      </p:sp>
      <p:pic>
        <p:nvPicPr>
          <p:cNvPr id="3" name="Picture 2">
            <a:extLst>
              <a:ext uri="{FF2B5EF4-FFF2-40B4-BE49-F238E27FC236}">
                <a16:creationId xmlns:a16="http://schemas.microsoft.com/office/drawing/2014/main" id="{F9532E03-0B5B-49BA-ADCC-30A953E941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45516" y="408656"/>
            <a:ext cx="7955280" cy="7955280"/>
          </a:xfrm>
          <a:prstGeom prst="rect">
            <a:avLst/>
          </a:prstGeom>
        </p:spPr>
      </p:pic>
    </p:spTree>
    <p:extLst>
      <p:ext uri="{BB962C8B-B14F-4D97-AF65-F5344CB8AC3E}">
        <p14:creationId xmlns:p14="http://schemas.microsoft.com/office/powerpoint/2010/main" val="3829353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ingapor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2" y="2115503"/>
            <a:ext cx="6290132" cy="973324"/>
          </a:xfrm>
          <a:prstGeom prst="rect">
            <a:avLst/>
          </a:prstGeom>
          <a:noFill/>
        </p:spPr>
        <p:txBody>
          <a:bodyPr wrap="none" lIns="182854" tIns="146283" rIns="182854" bIns="146283" rtlCol="0">
            <a:spAutoFit/>
          </a:bodyPr>
          <a:lstStyle/>
          <a:p>
            <a:pPr>
              <a:lnSpc>
                <a:spcPct val="90000"/>
              </a:lnSpc>
              <a:spcAft>
                <a:spcPts val="600"/>
              </a:spcAft>
            </a:pPr>
            <a:r>
              <a:rPr lang="en-US" sz="4799"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810943" cy="760655"/>
          </a:xfrm>
          <a:prstGeom prst="rect">
            <a:avLst/>
          </a:prstGeom>
          <a:noFill/>
        </p:spPr>
        <p:txBody>
          <a:bodyPr wrap="none" lIns="182854" tIns="146283" rIns="182854" bIns="146283" rtlCol="0">
            <a:spAutoFit/>
          </a:bodyPr>
          <a:lstStyle/>
          <a:p>
            <a:pPr>
              <a:lnSpc>
                <a:spcPct val="114000"/>
              </a:lnSpc>
              <a:spcAft>
                <a:spcPts val="600"/>
              </a:spcAft>
            </a:pPr>
            <a:r>
              <a:rPr lang="en-US" sz="2600" spc="-30"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Singapore</a:t>
            </a:r>
          </a:p>
        </p:txBody>
      </p:sp>
      <p:pic>
        <p:nvPicPr>
          <p:cNvPr id="9" name="Picture 8">
            <a:extLst>
              <a:ext uri="{FF2B5EF4-FFF2-40B4-BE49-F238E27FC236}">
                <a16:creationId xmlns:a16="http://schemas.microsoft.com/office/drawing/2014/main" id="{CF286B11-2064-487A-9227-FD2929577E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89369" y="2134576"/>
            <a:ext cx="4274428" cy="4554174"/>
          </a:xfrm>
          <a:prstGeom prst="rect">
            <a:avLst/>
          </a:prstGeom>
        </p:spPr>
      </p:pic>
    </p:spTree>
    <p:extLst>
      <p:ext uri="{BB962C8B-B14F-4D97-AF65-F5344CB8AC3E}">
        <p14:creationId xmlns:p14="http://schemas.microsoft.com/office/powerpoint/2010/main" val="3473122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tockholm)">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2" y="2115503"/>
            <a:ext cx="6290132" cy="973324"/>
          </a:xfrm>
          <a:prstGeom prst="rect">
            <a:avLst/>
          </a:prstGeom>
          <a:noFill/>
        </p:spPr>
        <p:txBody>
          <a:bodyPr wrap="none" lIns="182854" tIns="146283" rIns="182854" bIns="146283" rtlCol="0">
            <a:spAutoFit/>
          </a:bodyPr>
          <a:lstStyle/>
          <a:p>
            <a:pPr>
              <a:lnSpc>
                <a:spcPct val="90000"/>
              </a:lnSpc>
              <a:spcAft>
                <a:spcPts val="600"/>
              </a:spcAft>
            </a:pPr>
            <a:r>
              <a:rPr lang="en-US" sz="4799"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2" y="2799718"/>
            <a:ext cx="1855745" cy="760655"/>
          </a:xfrm>
          <a:prstGeom prst="rect">
            <a:avLst/>
          </a:prstGeom>
          <a:noFill/>
        </p:spPr>
        <p:txBody>
          <a:bodyPr wrap="none" lIns="182854" tIns="146283" rIns="182854" bIns="146283" rtlCol="0">
            <a:spAutoFit/>
          </a:bodyPr>
          <a:lstStyle/>
          <a:p>
            <a:pPr>
              <a:lnSpc>
                <a:spcPct val="114000"/>
              </a:lnSpc>
              <a:spcAft>
                <a:spcPts val="600"/>
              </a:spcAft>
            </a:pPr>
            <a:r>
              <a:rPr lang="en-US" sz="2600" spc="-30"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Stockholm</a:t>
            </a:r>
          </a:p>
        </p:txBody>
      </p:sp>
      <p:pic>
        <p:nvPicPr>
          <p:cNvPr id="3" name="Picture 2">
            <a:extLst>
              <a:ext uri="{FF2B5EF4-FFF2-40B4-BE49-F238E27FC236}">
                <a16:creationId xmlns:a16="http://schemas.microsoft.com/office/drawing/2014/main" id="{2C3A8868-18E5-423A-8715-F7EC8EE06DB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35359" y="398409"/>
            <a:ext cx="7955280" cy="7955280"/>
          </a:xfrm>
          <a:prstGeom prst="rect">
            <a:avLst/>
          </a:prstGeom>
        </p:spPr>
      </p:pic>
    </p:spTree>
    <p:extLst>
      <p:ext uri="{BB962C8B-B14F-4D97-AF65-F5344CB8AC3E}">
        <p14:creationId xmlns:p14="http://schemas.microsoft.com/office/powerpoint/2010/main" val="1748733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ydney)">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2" y="2115503"/>
            <a:ext cx="7305482" cy="1246225"/>
          </a:xfrm>
          <a:prstGeom prst="rect">
            <a:avLst/>
          </a:prstGeom>
          <a:noFill/>
        </p:spPr>
        <p:txBody>
          <a:bodyPr wrap="square" lIns="182854" tIns="146283" rIns="182854" bIns="146283" rtlCol="0">
            <a:spAutoFit/>
          </a:bodyPr>
          <a:lstStyle/>
          <a:p>
            <a:pPr>
              <a:lnSpc>
                <a:spcPct val="90000"/>
              </a:lnSpc>
              <a:spcAft>
                <a:spcPts val="600"/>
              </a:spcAft>
            </a:pPr>
            <a:r>
              <a:rPr lang="en-US" sz="6731" dirty="0">
                <a:gradFill>
                  <a:gsLst>
                    <a:gs pos="2917">
                      <a:schemeClr val="tx1"/>
                    </a:gs>
                    <a:gs pos="30000">
                      <a:schemeClr val="tx1"/>
                    </a:gs>
                  </a:gsLst>
                  <a:lin ang="5400000" scaled="0"/>
                </a:gradFill>
                <a:latin typeface="+mj-lt"/>
              </a:rPr>
              <a:t>Thank you Sydney!</a:t>
            </a:r>
          </a:p>
        </p:txBody>
      </p:sp>
      <p:pic>
        <p:nvPicPr>
          <p:cNvPr id="3" name="Picture 2">
            <a:extLst>
              <a:ext uri="{FF2B5EF4-FFF2-40B4-BE49-F238E27FC236}">
                <a16:creationId xmlns:a16="http://schemas.microsoft.com/office/drawing/2014/main" id="{68DD2B44-02B3-4704-B20D-77B0E4EDCD3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35359" y="469265"/>
            <a:ext cx="7955280" cy="7955280"/>
          </a:xfrm>
          <a:prstGeom prst="rect">
            <a:avLst/>
          </a:prstGeom>
        </p:spPr>
      </p:pic>
    </p:spTree>
    <p:extLst>
      <p:ext uri="{BB962C8B-B14F-4D97-AF65-F5344CB8AC3E}">
        <p14:creationId xmlns:p14="http://schemas.microsoft.com/office/powerpoint/2010/main" val="4189311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Tel Aviv)">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2" y="2115503"/>
            <a:ext cx="6290132" cy="973324"/>
          </a:xfrm>
          <a:prstGeom prst="rect">
            <a:avLst/>
          </a:prstGeom>
          <a:noFill/>
        </p:spPr>
        <p:txBody>
          <a:bodyPr wrap="none" lIns="182854" tIns="146283" rIns="182854" bIns="146283" rtlCol="0">
            <a:spAutoFit/>
          </a:bodyPr>
          <a:lstStyle/>
          <a:p>
            <a:pPr>
              <a:lnSpc>
                <a:spcPct val="90000"/>
              </a:lnSpc>
              <a:spcAft>
                <a:spcPts val="600"/>
              </a:spcAft>
            </a:pPr>
            <a:r>
              <a:rPr lang="en-US" sz="4799"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427272" cy="760655"/>
          </a:xfrm>
          <a:prstGeom prst="rect">
            <a:avLst/>
          </a:prstGeom>
          <a:noFill/>
        </p:spPr>
        <p:txBody>
          <a:bodyPr wrap="none" lIns="182854" tIns="146283" rIns="182854" bIns="146283" rtlCol="0">
            <a:spAutoFit/>
          </a:bodyPr>
          <a:lstStyle/>
          <a:p>
            <a:pPr>
              <a:lnSpc>
                <a:spcPct val="114000"/>
              </a:lnSpc>
              <a:spcAft>
                <a:spcPts val="600"/>
              </a:spcAft>
            </a:pPr>
            <a:r>
              <a:rPr lang="en-US" sz="2600" spc="-30"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Tel Aviv</a:t>
            </a:r>
          </a:p>
        </p:txBody>
      </p:sp>
      <p:pic>
        <p:nvPicPr>
          <p:cNvPr id="3" name="Picture 2">
            <a:extLst>
              <a:ext uri="{FF2B5EF4-FFF2-40B4-BE49-F238E27FC236}">
                <a16:creationId xmlns:a16="http://schemas.microsoft.com/office/drawing/2014/main" id="{260D136F-B74A-4FBF-985E-0358DDC864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65839" y="471490"/>
            <a:ext cx="7955280" cy="7955280"/>
          </a:xfrm>
          <a:prstGeom prst="rect">
            <a:avLst/>
          </a:prstGeom>
        </p:spPr>
      </p:pic>
    </p:spTree>
    <p:extLst>
      <p:ext uri="{BB962C8B-B14F-4D97-AF65-F5344CB8AC3E}">
        <p14:creationId xmlns:p14="http://schemas.microsoft.com/office/powerpoint/2010/main" val="3329160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Toronto)">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2" y="2115503"/>
            <a:ext cx="6290132" cy="973324"/>
          </a:xfrm>
          <a:prstGeom prst="rect">
            <a:avLst/>
          </a:prstGeom>
          <a:noFill/>
        </p:spPr>
        <p:txBody>
          <a:bodyPr wrap="none" lIns="182854" tIns="146283" rIns="182854" bIns="146283" rtlCol="0">
            <a:spAutoFit/>
          </a:bodyPr>
          <a:lstStyle/>
          <a:p>
            <a:pPr>
              <a:lnSpc>
                <a:spcPct val="90000"/>
              </a:lnSpc>
              <a:spcAft>
                <a:spcPts val="600"/>
              </a:spcAft>
            </a:pPr>
            <a:r>
              <a:rPr lang="en-US" sz="4799"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2" y="2799718"/>
            <a:ext cx="1468739" cy="760655"/>
          </a:xfrm>
          <a:prstGeom prst="rect">
            <a:avLst/>
          </a:prstGeom>
          <a:noFill/>
        </p:spPr>
        <p:txBody>
          <a:bodyPr wrap="none" lIns="182854" tIns="146283" rIns="182854" bIns="146283" rtlCol="0">
            <a:spAutoFit/>
          </a:bodyPr>
          <a:lstStyle/>
          <a:p>
            <a:pPr>
              <a:lnSpc>
                <a:spcPct val="114000"/>
              </a:lnSpc>
              <a:spcAft>
                <a:spcPts val="600"/>
              </a:spcAft>
            </a:pPr>
            <a:r>
              <a:rPr lang="en-US" sz="2600" spc="-30"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Toronto</a:t>
            </a:r>
          </a:p>
        </p:txBody>
      </p:sp>
      <p:pic>
        <p:nvPicPr>
          <p:cNvPr id="3" name="Picture 2">
            <a:extLst>
              <a:ext uri="{FF2B5EF4-FFF2-40B4-BE49-F238E27FC236}">
                <a16:creationId xmlns:a16="http://schemas.microsoft.com/office/drawing/2014/main" id="{DE5AE9F7-EE91-428F-991B-A1C207969F6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55679" y="418728"/>
            <a:ext cx="7955280" cy="7955280"/>
          </a:xfrm>
          <a:prstGeom prst="rect">
            <a:avLst/>
          </a:prstGeom>
        </p:spPr>
      </p:pic>
    </p:spTree>
    <p:extLst>
      <p:ext uri="{BB962C8B-B14F-4D97-AF65-F5344CB8AC3E}">
        <p14:creationId xmlns:p14="http://schemas.microsoft.com/office/powerpoint/2010/main" val="3492355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Warsaw)">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2" y="2115503"/>
            <a:ext cx="6290132" cy="973324"/>
          </a:xfrm>
          <a:prstGeom prst="rect">
            <a:avLst/>
          </a:prstGeom>
          <a:noFill/>
        </p:spPr>
        <p:txBody>
          <a:bodyPr wrap="none" lIns="182854" tIns="146283" rIns="182854" bIns="146283" rtlCol="0">
            <a:spAutoFit/>
          </a:bodyPr>
          <a:lstStyle/>
          <a:p>
            <a:pPr>
              <a:lnSpc>
                <a:spcPct val="90000"/>
              </a:lnSpc>
              <a:spcAft>
                <a:spcPts val="600"/>
              </a:spcAft>
            </a:pPr>
            <a:r>
              <a:rPr lang="en-US" sz="4799"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2" y="2799718"/>
            <a:ext cx="1478485" cy="760655"/>
          </a:xfrm>
          <a:prstGeom prst="rect">
            <a:avLst/>
          </a:prstGeom>
          <a:noFill/>
        </p:spPr>
        <p:txBody>
          <a:bodyPr wrap="none" lIns="182854" tIns="146283" rIns="182854" bIns="146283" rtlCol="0">
            <a:spAutoFit/>
          </a:bodyPr>
          <a:lstStyle/>
          <a:p>
            <a:pPr>
              <a:lnSpc>
                <a:spcPct val="114000"/>
              </a:lnSpc>
              <a:spcAft>
                <a:spcPts val="600"/>
              </a:spcAft>
            </a:pPr>
            <a:r>
              <a:rPr lang="en-US" sz="2600" spc="-30"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Warsaw</a:t>
            </a:r>
          </a:p>
        </p:txBody>
      </p:sp>
      <p:pic>
        <p:nvPicPr>
          <p:cNvPr id="3" name="Picture 2">
            <a:extLst>
              <a:ext uri="{FF2B5EF4-FFF2-40B4-BE49-F238E27FC236}">
                <a16:creationId xmlns:a16="http://schemas.microsoft.com/office/drawing/2014/main" id="{74FF32CC-0029-4324-9EC2-67195E1F60F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45519" y="421006"/>
            <a:ext cx="7955280" cy="7955280"/>
          </a:xfrm>
          <a:prstGeom prst="rect">
            <a:avLst/>
          </a:prstGeom>
        </p:spPr>
      </p:pic>
    </p:spTree>
    <p:extLst>
      <p:ext uri="{BB962C8B-B14F-4D97-AF65-F5344CB8AC3E}">
        <p14:creationId xmlns:p14="http://schemas.microsoft.com/office/powerpoint/2010/main" val="2367596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915499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Washington, D.C.)">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2" y="2115503"/>
            <a:ext cx="6290132" cy="973324"/>
          </a:xfrm>
          <a:prstGeom prst="rect">
            <a:avLst/>
          </a:prstGeom>
          <a:noFill/>
        </p:spPr>
        <p:txBody>
          <a:bodyPr wrap="none" lIns="182854" tIns="146283" rIns="182854" bIns="146283" rtlCol="0">
            <a:spAutoFit/>
          </a:bodyPr>
          <a:lstStyle/>
          <a:p>
            <a:pPr>
              <a:lnSpc>
                <a:spcPct val="90000"/>
              </a:lnSpc>
              <a:spcAft>
                <a:spcPts val="600"/>
              </a:spcAft>
            </a:pPr>
            <a:r>
              <a:rPr lang="en-US" sz="4799"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2" y="2799718"/>
            <a:ext cx="2786275" cy="760655"/>
          </a:xfrm>
          <a:prstGeom prst="rect">
            <a:avLst/>
          </a:prstGeom>
          <a:noFill/>
        </p:spPr>
        <p:txBody>
          <a:bodyPr wrap="none" lIns="182854" tIns="146283" rIns="182854" bIns="146283" rtlCol="0">
            <a:spAutoFit/>
          </a:bodyPr>
          <a:lstStyle/>
          <a:p>
            <a:pPr>
              <a:lnSpc>
                <a:spcPct val="114000"/>
              </a:lnSpc>
              <a:spcAft>
                <a:spcPts val="600"/>
              </a:spcAft>
            </a:pPr>
            <a:r>
              <a:rPr lang="en-US" sz="2600" spc="-30"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Washington, D.C.</a:t>
            </a:r>
          </a:p>
        </p:txBody>
      </p:sp>
      <p:pic>
        <p:nvPicPr>
          <p:cNvPr id="3" name="Picture 2">
            <a:extLst>
              <a:ext uri="{FF2B5EF4-FFF2-40B4-BE49-F238E27FC236}">
                <a16:creationId xmlns:a16="http://schemas.microsoft.com/office/drawing/2014/main" id="{32EBD4B5-4269-42DF-97F7-8743E616EA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35359" y="398408"/>
            <a:ext cx="7955280" cy="7955280"/>
          </a:xfrm>
          <a:prstGeom prst="rect">
            <a:avLst/>
          </a:prstGeom>
        </p:spPr>
      </p:pic>
    </p:spTree>
    <p:extLst>
      <p:ext uri="{BB962C8B-B14F-4D97-AF65-F5344CB8AC3E}">
        <p14:creationId xmlns:p14="http://schemas.microsoft.com/office/powerpoint/2010/main" val="2325167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73826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7988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1.emf"/><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1.emf"/><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6" Type="http://schemas.openxmlformats.org/officeDocument/2006/relationships/image" Target="../media/image1.emf"/><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theme" Target="../theme/theme4.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81950450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70" r:id="rId20"/>
    <p:sldLayoutId id="2147483773" r:id="rId21"/>
    <p:sldLayoutId id="2147483774"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solidFill>
            <a:schemeClr val="tx2">
              <a:lumMod val="75000"/>
              <a:lumOff val="25000"/>
            </a:schemeClr>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lumMod val="75000"/>
              <a:lumOff val="25000"/>
            </a:schemeClr>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lumMod val="75000"/>
              <a:lumOff val="25000"/>
            </a:schemeClr>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lumMod val="75000"/>
              <a:lumOff val="25000"/>
            </a:schemeClr>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lumMod val="75000"/>
              <a:lumOff val="25000"/>
            </a:schemeClr>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604753585"/>
      </p:ext>
    </p:extLst>
  </p:cSld>
  <p:clrMap bg1="dk1" tx1="lt1" bg2="dk2"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504798166"/>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841185059"/>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image" Target="../media/image42.emf"/><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9.png"/><Relationship Id="rId7" Type="http://schemas.openxmlformats.org/officeDocument/2006/relationships/image" Target="../media/image45.png"/><Relationship Id="rId12"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image" Target="../media/image42.emf"/><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buildazure.com/2017/09/07/a-tour-of-azure-messaging-services-queues-event-grid-iot-hub-and-mor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event-grid/security-authentication"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3.png"/><Relationship Id="rId12"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47.png"/><Relationship Id="rId5" Type="http://schemas.openxmlformats.org/officeDocument/2006/relationships/image" Target="../media/image25.png"/><Relationship Id="rId10" Type="http://schemas.openxmlformats.org/officeDocument/2006/relationships/image" Target="../media/image55.png"/><Relationship Id="rId4" Type="http://schemas.openxmlformats.org/officeDocument/2006/relationships/image" Target="../media/image26.png"/><Relationship Id="rId9" Type="http://schemas.openxmlformats.org/officeDocument/2006/relationships/image" Target="../media/image54.png"/><Relationship Id="rId1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3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8.png"/><Relationship Id="rId11" Type="http://schemas.openxmlformats.org/officeDocument/2006/relationships/image" Target="../media/image34.png"/><Relationship Id="rId5" Type="http://schemas.openxmlformats.org/officeDocument/2006/relationships/image" Target="../media/image27.png"/><Relationship Id="rId15" Type="http://schemas.openxmlformats.org/officeDocument/2006/relationships/image" Target="../media/image31.png"/><Relationship Id="rId10" Type="http://schemas.openxmlformats.org/officeDocument/2006/relationships/image" Target="../media/image33.png"/><Relationship Id="rId4" Type="http://schemas.openxmlformats.org/officeDocument/2006/relationships/image" Target="../media/image26.png"/><Relationship Id="rId9" Type="http://schemas.openxmlformats.org/officeDocument/2006/relationships/image" Target="../media/image32.png"/><Relationship Id="rId1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hyperlink" Target="https://azure.com/serverless"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hyperlink" Target="https://docs.microsoft.com/en-gb/azure/event-grid/" TargetMode="External"/><Relationship Id="rId5" Type="http://schemas.openxmlformats.org/officeDocument/2006/relationships/hyperlink" Target="http://aka.ms/gridQuestions" TargetMode="External"/><Relationship Id="rId4" Type="http://schemas.openxmlformats.org/officeDocument/2006/relationships/hyperlink" Target="http://azure.com/eventgri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err="1"/>
              <a:t>Serverless</a:t>
            </a:r>
            <a:r>
              <a:rPr lang="en-AU" dirty="0"/>
              <a:t> Eventing with </a:t>
            </a:r>
            <a:br>
              <a:rPr lang="en-AU" dirty="0"/>
            </a:br>
            <a:r>
              <a:rPr lang="en-AU" dirty="0"/>
              <a:t>Azure Event Grid</a:t>
            </a:r>
            <a:endParaRPr lang="en-US" dirty="0"/>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74639" y="295274"/>
            <a:ext cx="11889564" cy="917575"/>
          </a:xfrm>
        </p:spPr>
        <p:txBody>
          <a:bodyPr/>
          <a:lstStyle/>
          <a:p>
            <a:pPr>
              <a:defRPr/>
            </a:pPr>
            <a:r>
              <a:rPr lang="en-US"/>
              <a:t>Manage all events in one place</a:t>
            </a:r>
          </a:p>
        </p:txBody>
      </p:sp>
      <p:pic>
        <p:nvPicPr>
          <p:cNvPr id="2" name="Picture 1">
            <a:extLst>
              <a:ext uri="{FF2B5EF4-FFF2-40B4-BE49-F238E27FC236}">
                <a16:creationId xmlns:a16="http://schemas.microsoft.com/office/drawing/2014/main" id="{8E80A0F6-C7EF-4D48-A3BD-6C147B72C25B}"/>
              </a:ext>
            </a:extLst>
          </p:cNvPr>
          <p:cNvPicPr>
            <a:picLocks noChangeAspect="1"/>
          </p:cNvPicPr>
          <p:nvPr/>
        </p:nvPicPr>
        <p:blipFill>
          <a:blip r:embed="rId3"/>
          <a:stretch>
            <a:fillRect/>
          </a:stretch>
        </p:blipFill>
        <p:spPr>
          <a:xfrm>
            <a:off x="3646808" y="1378214"/>
            <a:ext cx="5142857" cy="4238095"/>
          </a:xfrm>
          <a:prstGeom prst="rect">
            <a:avLst/>
          </a:prstGeom>
        </p:spPr>
      </p:pic>
      <p:sp>
        <p:nvSpPr>
          <p:cNvPr id="5" name="Rectangle 4">
            <a:extLst>
              <a:ext uri="{FF2B5EF4-FFF2-40B4-BE49-F238E27FC236}">
                <a16:creationId xmlns:a16="http://schemas.microsoft.com/office/drawing/2014/main" id="{D35A236A-028E-418E-9BC3-FFA79E170A97}"/>
              </a:ext>
            </a:extLst>
          </p:cNvPr>
          <p:cNvSpPr/>
          <p:nvPr/>
        </p:nvSpPr>
        <p:spPr>
          <a:xfrm>
            <a:off x="274639" y="6432580"/>
            <a:ext cx="11345433" cy="307777"/>
          </a:xfrm>
          <a:prstGeom prst="rect">
            <a:avLst/>
          </a:prstGeom>
        </p:spPr>
        <p:txBody>
          <a:bodyPr wrap="square">
            <a:spAutoFit/>
          </a:bodyPr>
          <a:lstStyle/>
          <a:p>
            <a:r>
              <a:rPr lang="en-AU" sz="1400" b="1" i="1" dirty="0"/>
              <a:t>Courtesy of Tom Kerkhove:    </a:t>
            </a:r>
            <a:r>
              <a:rPr lang="en-AU" sz="1400" i="1" dirty="0">
                <a:solidFill>
                  <a:srgbClr val="00BCF2"/>
                </a:solidFill>
              </a:rPr>
              <a:t>https://blog.tomkerkhove.be/2017/08/22/exploring-azure-event-grid/</a:t>
            </a:r>
          </a:p>
        </p:txBody>
      </p:sp>
    </p:spTree>
    <p:extLst>
      <p:ext uri="{BB962C8B-B14F-4D97-AF65-F5344CB8AC3E}">
        <p14:creationId xmlns:p14="http://schemas.microsoft.com/office/powerpoint/2010/main" val="19923720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74639" y="295274"/>
            <a:ext cx="11889564" cy="917575"/>
          </a:xfrm>
        </p:spPr>
        <p:txBody>
          <a:bodyPr/>
          <a:lstStyle/>
          <a:p>
            <a:pPr>
              <a:defRPr/>
            </a:pPr>
            <a:r>
              <a:rPr lang="en-US"/>
              <a:t>Manage all events in one place</a:t>
            </a:r>
          </a:p>
        </p:txBody>
      </p:sp>
      <p:pic>
        <p:nvPicPr>
          <p:cNvPr id="3" name="Picture 2">
            <a:extLst>
              <a:ext uri="{FF2B5EF4-FFF2-40B4-BE49-F238E27FC236}">
                <a16:creationId xmlns:a16="http://schemas.microsoft.com/office/drawing/2014/main" id="{283E68A0-B963-4B39-AA6C-3E4FA1130B5D}"/>
              </a:ext>
            </a:extLst>
          </p:cNvPr>
          <p:cNvPicPr>
            <a:picLocks noChangeAspect="1"/>
          </p:cNvPicPr>
          <p:nvPr/>
        </p:nvPicPr>
        <p:blipFill>
          <a:blip r:embed="rId3"/>
          <a:stretch>
            <a:fillRect/>
          </a:stretch>
        </p:blipFill>
        <p:spPr>
          <a:xfrm>
            <a:off x="3632522" y="1373452"/>
            <a:ext cx="5171429" cy="4247619"/>
          </a:xfrm>
          <a:prstGeom prst="rect">
            <a:avLst/>
          </a:prstGeom>
        </p:spPr>
      </p:pic>
      <p:sp>
        <p:nvSpPr>
          <p:cNvPr id="5" name="Rectangle 4">
            <a:extLst>
              <a:ext uri="{FF2B5EF4-FFF2-40B4-BE49-F238E27FC236}">
                <a16:creationId xmlns:a16="http://schemas.microsoft.com/office/drawing/2014/main" id="{EA52CCBB-2E5E-4B77-8F9D-CCC9355D6761}"/>
              </a:ext>
            </a:extLst>
          </p:cNvPr>
          <p:cNvSpPr/>
          <p:nvPr/>
        </p:nvSpPr>
        <p:spPr>
          <a:xfrm>
            <a:off x="274639" y="6432580"/>
            <a:ext cx="11345433" cy="307777"/>
          </a:xfrm>
          <a:prstGeom prst="rect">
            <a:avLst/>
          </a:prstGeom>
        </p:spPr>
        <p:txBody>
          <a:bodyPr wrap="square">
            <a:spAutoFit/>
          </a:bodyPr>
          <a:lstStyle/>
          <a:p>
            <a:r>
              <a:rPr lang="en-AU" sz="1400" b="1" i="1" dirty="0"/>
              <a:t>Courtesy of Tom Kerkhove:    </a:t>
            </a:r>
            <a:r>
              <a:rPr lang="en-AU" sz="1400" i="1" dirty="0">
                <a:solidFill>
                  <a:srgbClr val="00BCF2"/>
                </a:solidFill>
              </a:rPr>
              <a:t>https://blog.tomkerkhove.be/2017/08/22/exploring-azure-event-grid/</a:t>
            </a:r>
          </a:p>
        </p:txBody>
      </p:sp>
    </p:spTree>
    <p:extLst>
      <p:ext uri="{BB962C8B-B14F-4D97-AF65-F5344CB8AC3E}">
        <p14:creationId xmlns:p14="http://schemas.microsoft.com/office/powerpoint/2010/main" val="42913430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FA45-3C15-4358-852A-211DFA664C13}"/>
              </a:ext>
            </a:extLst>
          </p:cNvPr>
          <p:cNvSpPr>
            <a:spLocks noGrp="1"/>
          </p:cNvSpPr>
          <p:nvPr>
            <p:ph type="title"/>
          </p:nvPr>
        </p:nvSpPr>
        <p:spPr/>
        <p:txBody>
          <a:bodyPr/>
          <a:lstStyle/>
          <a:p>
            <a:r>
              <a:rPr lang="en-AU" dirty="0"/>
              <a:t>Concepts</a:t>
            </a:r>
          </a:p>
        </p:txBody>
      </p:sp>
      <p:sp>
        <p:nvSpPr>
          <p:cNvPr id="4" name="Text Placeholder 3">
            <a:extLst>
              <a:ext uri="{FF2B5EF4-FFF2-40B4-BE49-F238E27FC236}">
                <a16:creationId xmlns:a16="http://schemas.microsoft.com/office/drawing/2014/main" id="{28048A9E-542E-4B90-AE50-FA282191FB65}"/>
              </a:ext>
            </a:extLst>
          </p:cNvPr>
          <p:cNvSpPr>
            <a:spLocks noGrp="1"/>
          </p:cNvSpPr>
          <p:nvPr>
            <p:ph type="body" sz="quarter" idx="10"/>
          </p:nvPr>
        </p:nvSpPr>
        <p:spPr>
          <a:xfrm>
            <a:off x="274638" y="1212850"/>
            <a:ext cx="11887200" cy="4662815"/>
          </a:xfrm>
        </p:spPr>
        <p:txBody>
          <a:bodyPr/>
          <a:lstStyle/>
          <a:p>
            <a:pPr>
              <a:lnSpc>
                <a:spcPct val="100000"/>
              </a:lnSpc>
              <a:spcBef>
                <a:spcPts val="0"/>
              </a:spcBef>
              <a:spcAft>
                <a:spcPts val="1800"/>
              </a:spcAft>
            </a:pPr>
            <a:r>
              <a:rPr lang="en-AU" b="1" dirty="0">
                <a:solidFill>
                  <a:schemeClr val="tx2">
                    <a:lumMod val="75000"/>
                    <a:lumOff val="25000"/>
                  </a:schemeClr>
                </a:solidFill>
              </a:rPr>
              <a:t>Event : </a:t>
            </a:r>
            <a:r>
              <a:rPr lang="en-AU" dirty="0">
                <a:solidFill>
                  <a:schemeClr val="tx2">
                    <a:lumMod val="75000"/>
                    <a:lumOff val="25000"/>
                  </a:schemeClr>
                </a:solidFill>
              </a:rPr>
              <a:t>what happened</a:t>
            </a:r>
          </a:p>
          <a:p>
            <a:pPr>
              <a:lnSpc>
                <a:spcPct val="100000"/>
              </a:lnSpc>
              <a:spcBef>
                <a:spcPts val="0"/>
              </a:spcBef>
              <a:spcAft>
                <a:spcPts val="1800"/>
              </a:spcAft>
            </a:pPr>
            <a:r>
              <a:rPr lang="en-AU" b="1" dirty="0">
                <a:solidFill>
                  <a:schemeClr val="tx2">
                    <a:lumMod val="75000"/>
                    <a:lumOff val="25000"/>
                  </a:schemeClr>
                </a:solidFill>
              </a:rPr>
              <a:t>Event Publisher </a:t>
            </a:r>
            <a:r>
              <a:rPr lang="en-AU" dirty="0">
                <a:solidFill>
                  <a:schemeClr val="tx2">
                    <a:lumMod val="75000"/>
                    <a:lumOff val="25000"/>
                  </a:schemeClr>
                </a:solidFill>
              </a:rPr>
              <a:t>: where it took place</a:t>
            </a:r>
          </a:p>
          <a:p>
            <a:pPr>
              <a:lnSpc>
                <a:spcPct val="100000"/>
              </a:lnSpc>
              <a:spcBef>
                <a:spcPts val="0"/>
              </a:spcBef>
              <a:spcAft>
                <a:spcPts val="1800"/>
              </a:spcAft>
            </a:pPr>
            <a:r>
              <a:rPr lang="en-AU" b="1" dirty="0">
                <a:solidFill>
                  <a:schemeClr val="tx2">
                    <a:lumMod val="75000"/>
                    <a:lumOff val="25000"/>
                  </a:schemeClr>
                </a:solidFill>
              </a:rPr>
              <a:t>Topic</a:t>
            </a:r>
            <a:r>
              <a:rPr lang="en-AU" dirty="0">
                <a:solidFill>
                  <a:schemeClr val="tx2">
                    <a:lumMod val="75000"/>
                    <a:lumOff val="25000"/>
                  </a:schemeClr>
                </a:solidFill>
              </a:rPr>
              <a:t>: where publishers send events</a:t>
            </a:r>
          </a:p>
          <a:p>
            <a:pPr>
              <a:lnSpc>
                <a:spcPct val="100000"/>
              </a:lnSpc>
              <a:spcBef>
                <a:spcPts val="0"/>
              </a:spcBef>
              <a:spcAft>
                <a:spcPts val="1800"/>
              </a:spcAft>
            </a:pPr>
            <a:r>
              <a:rPr lang="en-AU" b="1" dirty="0">
                <a:solidFill>
                  <a:schemeClr val="tx2">
                    <a:lumMod val="75000"/>
                    <a:lumOff val="25000"/>
                  </a:schemeClr>
                </a:solidFill>
              </a:rPr>
              <a:t>Event Subscriptions</a:t>
            </a:r>
            <a:r>
              <a:rPr lang="en-AU" dirty="0">
                <a:solidFill>
                  <a:schemeClr val="tx2">
                    <a:lumMod val="75000"/>
                    <a:lumOff val="25000"/>
                  </a:schemeClr>
                </a:solidFill>
              </a:rPr>
              <a:t>: routes &amp; filters events</a:t>
            </a:r>
          </a:p>
          <a:p>
            <a:pPr>
              <a:lnSpc>
                <a:spcPct val="100000"/>
              </a:lnSpc>
              <a:spcBef>
                <a:spcPts val="0"/>
              </a:spcBef>
              <a:spcAft>
                <a:spcPts val="1800"/>
              </a:spcAft>
            </a:pPr>
            <a:r>
              <a:rPr lang="en-AU" b="1" dirty="0"/>
              <a:t>Filters</a:t>
            </a:r>
            <a:r>
              <a:rPr lang="en-AU" dirty="0"/>
              <a:t>: </a:t>
            </a:r>
            <a:r>
              <a:rPr lang="en-AU" dirty="0" err="1"/>
              <a:t>EventTypes</a:t>
            </a:r>
            <a:r>
              <a:rPr lang="en-AU" dirty="0"/>
              <a:t>, </a:t>
            </a:r>
            <a:r>
              <a:rPr lang="en-AU" dirty="0" err="1"/>
              <a:t>SubjectBeginsWith</a:t>
            </a:r>
            <a:r>
              <a:rPr lang="en-AU" dirty="0"/>
              <a:t>, </a:t>
            </a:r>
            <a:r>
              <a:rPr lang="en-AU" dirty="0" err="1"/>
              <a:t>SubjectEndsWith</a:t>
            </a:r>
            <a:endParaRPr lang="en-AU" dirty="0">
              <a:solidFill>
                <a:schemeClr val="tx2">
                  <a:lumMod val="75000"/>
                  <a:lumOff val="25000"/>
                </a:schemeClr>
              </a:solidFill>
            </a:endParaRPr>
          </a:p>
          <a:p>
            <a:pPr>
              <a:lnSpc>
                <a:spcPct val="100000"/>
              </a:lnSpc>
              <a:spcBef>
                <a:spcPts val="0"/>
              </a:spcBef>
              <a:spcAft>
                <a:spcPts val="1800"/>
              </a:spcAft>
            </a:pPr>
            <a:r>
              <a:rPr lang="en-AU" b="1" dirty="0">
                <a:solidFill>
                  <a:schemeClr val="tx2">
                    <a:lumMod val="75000"/>
                    <a:lumOff val="25000"/>
                  </a:schemeClr>
                </a:solidFill>
              </a:rPr>
              <a:t>Event Handlers</a:t>
            </a:r>
            <a:r>
              <a:rPr lang="en-AU" dirty="0">
                <a:solidFill>
                  <a:schemeClr val="tx2">
                    <a:lumMod val="75000"/>
                    <a:lumOff val="25000"/>
                  </a:schemeClr>
                </a:solidFill>
              </a:rPr>
              <a:t>: app or service reacting to the event</a:t>
            </a:r>
          </a:p>
        </p:txBody>
      </p:sp>
    </p:spTree>
    <p:extLst>
      <p:ext uri="{BB962C8B-B14F-4D97-AF65-F5344CB8AC3E}">
        <p14:creationId xmlns:p14="http://schemas.microsoft.com/office/powerpoint/2010/main" val="30518396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7B3F79-6CAD-4BC3-A707-B9F5200F5B1F}"/>
              </a:ext>
            </a:extLst>
          </p:cNvPr>
          <p:cNvSpPr/>
          <p:nvPr/>
        </p:nvSpPr>
        <p:spPr bwMode="auto">
          <a:xfrm>
            <a:off x="5075237" y="3004388"/>
            <a:ext cx="2286000" cy="2286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74639" y="295274"/>
            <a:ext cx="11889564" cy="917575"/>
          </a:xfrm>
        </p:spPr>
        <p:txBody>
          <a:bodyPr/>
          <a:lstStyle/>
          <a:p>
            <a:pPr>
              <a:defRPr/>
            </a:pPr>
            <a:r>
              <a:rPr lang="en-US"/>
              <a:t>Manage all events in one place</a:t>
            </a:r>
          </a:p>
        </p:txBody>
      </p:sp>
      <p:sp>
        <p:nvSpPr>
          <p:cNvPr id="112" name="TextBox 111"/>
          <p:cNvSpPr txBox="1"/>
          <p:nvPr/>
        </p:nvSpPr>
        <p:spPr>
          <a:xfrm>
            <a:off x="1646290" y="1577043"/>
            <a:ext cx="2743200" cy="655564"/>
          </a:xfrm>
          <a:prstGeom prst="rect">
            <a:avLst/>
          </a:prstGeom>
          <a:noFill/>
          <a:ln>
            <a:noFill/>
          </a:ln>
        </p:spPr>
        <p:txBody>
          <a:bodyPr wrap="square" lIns="182880" tIns="146304" rIns="182880" bIns="146304" rtlCol="0">
            <a:spAutoFit/>
          </a:bodyPr>
          <a:lstStyle/>
          <a:p>
            <a:pPr algn="ctr" defTabSz="1243192">
              <a:lnSpc>
                <a:spcPct val="90000"/>
              </a:lnSpc>
              <a:spcAft>
                <a:spcPts val="1224"/>
              </a:spcAft>
              <a:defRPr/>
            </a:pPr>
            <a:r>
              <a:rPr lang="en-US" sz="2600" kern="0">
                <a:gradFill>
                  <a:gsLst>
                    <a:gs pos="1250">
                      <a:srgbClr val="353535"/>
                    </a:gs>
                    <a:gs pos="100000">
                      <a:srgbClr val="353535"/>
                    </a:gs>
                  </a:gsLst>
                  <a:lin ang="5400000" scaled="0"/>
                </a:gradFill>
                <a:latin typeface="Segoe UI Semilight"/>
                <a:cs typeface="Segoe UI"/>
              </a:rPr>
              <a:t>Event publishers</a:t>
            </a:r>
          </a:p>
        </p:txBody>
      </p:sp>
      <p:sp>
        <p:nvSpPr>
          <p:cNvPr id="166" name="TextBox 165"/>
          <p:cNvSpPr txBox="1"/>
          <p:nvPr/>
        </p:nvSpPr>
        <p:spPr>
          <a:xfrm>
            <a:off x="8187190" y="1942799"/>
            <a:ext cx="2462854" cy="655564"/>
          </a:xfrm>
          <a:prstGeom prst="rect">
            <a:avLst/>
          </a:prstGeom>
          <a:noFill/>
          <a:ln>
            <a:noFill/>
          </a:ln>
        </p:spPr>
        <p:txBody>
          <a:bodyPr wrap="none" lIns="182880" tIns="146304" rIns="182880" bIns="146304" rtlCol="0">
            <a:spAutoFit/>
          </a:bodyPr>
          <a:lstStyle/>
          <a:p>
            <a:pPr algn="ctr" defTabSz="1243192">
              <a:lnSpc>
                <a:spcPct val="90000"/>
              </a:lnSpc>
              <a:spcAft>
                <a:spcPts val="1224"/>
              </a:spcAft>
              <a:defRPr/>
            </a:pPr>
            <a:r>
              <a:rPr lang="en-US" sz="2600" kern="0">
                <a:gradFill>
                  <a:gsLst>
                    <a:gs pos="1250">
                      <a:srgbClr val="353535"/>
                    </a:gs>
                    <a:gs pos="100000">
                      <a:srgbClr val="353535"/>
                    </a:gs>
                  </a:gsLst>
                  <a:lin ang="5400000" scaled="0"/>
                </a:gradFill>
                <a:latin typeface="Segoe UI Semilight"/>
                <a:cs typeface="Segoe UI"/>
              </a:rPr>
              <a:t>Event handlers</a:t>
            </a:r>
          </a:p>
        </p:txBody>
      </p:sp>
      <p:cxnSp>
        <p:nvCxnSpPr>
          <p:cNvPr id="59" name="Straight Connector 58"/>
          <p:cNvCxnSpPr>
            <a:cxnSpLocks/>
          </p:cNvCxnSpPr>
          <p:nvPr/>
        </p:nvCxnSpPr>
        <p:spPr>
          <a:xfrm>
            <a:off x="4508465" y="3569390"/>
            <a:ext cx="937039" cy="909328"/>
          </a:xfrm>
          <a:prstGeom prst="line">
            <a:avLst/>
          </a:prstGeom>
          <a:noFill/>
          <a:ln w="9525" cap="flat" cmpd="sng" algn="ctr">
            <a:noFill/>
            <a:prstDash val="solid"/>
            <a:headEnd type="none"/>
            <a:tailEnd type="none"/>
          </a:ln>
          <a:effectLst/>
        </p:spPr>
      </p:cxnSp>
      <p:pic>
        <p:nvPicPr>
          <p:cNvPr id="54" name="Picture 53">
            <a:extLst>
              <a:ext uri="{FF2B5EF4-FFF2-40B4-BE49-F238E27FC236}">
                <a16:creationId xmlns:a16="http://schemas.microsoft.com/office/drawing/2014/main" id="{1E82793E-5FE5-4462-9B8C-E0E347E4ED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2005" y="3521156"/>
            <a:ext cx="1252464" cy="1252464"/>
          </a:xfrm>
          <a:prstGeom prst="rect">
            <a:avLst/>
          </a:prstGeom>
        </p:spPr>
      </p:pic>
      <p:grpSp>
        <p:nvGrpSpPr>
          <p:cNvPr id="25" name="Group 24">
            <a:extLst>
              <a:ext uri="{FF2B5EF4-FFF2-40B4-BE49-F238E27FC236}">
                <a16:creationId xmlns:a16="http://schemas.microsoft.com/office/drawing/2014/main" id="{2C411C01-8BBD-4D4D-BE16-17641B77B3D3}"/>
              </a:ext>
            </a:extLst>
          </p:cNvPr>
          <p:cNvGrpSpPr/>
          <p:nvPr/>
        </p:nvGrpSpPr>
        <p:grpSpPr>
          <a:xfrm>
            <a:off x="7224067" y="2912948"/>
            <a:ext cx="661140" cy="2468880"/>
            <a:chOff x="722406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722406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761447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6" name="Group 25">
            <a:extLst>
              <a:ext uri="{FF2B5EF4-FFF2-40B4-BE49-F238E27FC236}">
                <a16:creationId xmlns:a16="http://schemas.microsoft.com/office/drawing/2014/main" id="{0FEFE59A-A912-413A-B282-19A791EE6F48}"/>
              </a:ext>
            </a:extLst>
          </p:cNvPr>
          <p:cNvGrpSpPr/>
          <p:nvPr/>
        </p:nvGrpSpPr>
        <p:grpSpPr>
          <a:xfrm>
            <a:off x="4261969" y="2227145"/>
            <a:ext cx="656299" cy="3840480"/>
            <a:chOff x="4261969" y="2227145"/>
            <a:chExt cx="656299" cy="3840480"/>
          </a:xfrm>
        </p:grpSpPr>
        <p:sp>
          <p:nvSpPr>
            <p:cNvPr id="62"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5"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1" name="Group 20">
            <a:extLst>
              <a:ext uri="{FF2B5EF4-FFF2-40B4-BE49-F238E27FC236}">
                <a16:creationId xmlns:a16="http://schemas.microsoft.com/office/drawing/2014/main" id="{D932B88A-9652-4DC4-82A3-6C9565AC5CCC}"/>
              </a:ext>
            </a:extLst>
          </p:cNvPr>
          <p:cNvGrpSpPr/>
          <p:nvPr/>
        </p:nvGrpSpPr>
        <p:grpSpPr>
          <a:xfrm>
            <a:off x="1646290" y="2327742"/>
            <a:ext cx="2743200" cy="3639288"/>
            <a:chOff x="1646290" y="2327742"/>
            <a:chExt cx="2743200" cy="3639288"/>
          </a:xfrm>
        </p:grpSpPr>
        <p:sp>
          <p:nvSpPr>
            <p:cNvPr id="13" name="Rectangle 12">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5352EA2-E345-47A8-B979-D2F2D70F5AF4}"/>
              </a:ext>
            </a:extLst>
          </p:cNvPr>
          <p:cNvGrpSpPr/>
          <p:nvPr/>
        </p:nvGrpSpPr>
        <p:grpSpPr>
          <a:xfrm>
            <a:off x="8047017" y="2693498"/>
            <a:ext cx="2743200" cy="2907776"/>
            <a:chOff x="8047017" y="2693498"/>
            <a:chExt cx="2743200" cy="2907776"/>
          </a:xfrm>
        </p:grpSpPr>
        <p:sp>
          <p:nvSpPr>
            <p:cNvPr id="72" name="Rectangle 71">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765B14C9-3992-4098-89C2-40174474D10C}"/>
              </a:ext>
            </a:extLst>
          </p:cNvPr>
          <p:cNvGrpSpPr/>
          <p:nvPr/>
        </p:nvGrpSpPr>
        <p:grpSpPr>
          <a:xfrm>
            <a:off x="1646287" y="2573559"/>
            <a:ext cx="2468883" cy="3147655"/>
            <a:chOff x="1646287" y="2573559"/>
            <a:chExt cx="2468883" cy="3147655"/>
          </a:xfrm>
        </p:grpSpPr>
        <p:sp>
          <p:nvSpPr>
            <p:cNvPr id="139" name="TextBox 138"/>
            <p:cNvSpPr txBox="1"/>
            <p:nvPr/>
          </p:nvSpPr>
          <p:spPr>
            <a:xfrm>
              <a:off x="1646289" y="3305079"/>
              <a:ext cx="2468880" cy="221599"/>
            </a:xfrm>
            <a:prstGeom prst="rect">
              <a:avLst/>
            </a:prstGeom>
            <a:noFill/>
            <a:ln>
              <a:noFill/>
            </a:ln>
          </p:spPr>
          <p:txBody>
            <a:bodyPr wrap="square" lIns="640080" tIns="0" rIns="0" bIns="0" rtlCol="0" anchor="ctr" anchorCtr="0">
              <a:spAutoFit/>
            </a:bodyPr>
            <a:lstStyle/>
            <a:p>
              <a:pPr defTabSz="951304">
                <a:lnSpc>
                  <a:spcPct val="90000"/>
                </a:lnSpc>
                <a:defRPr/>
              </a:pPr>
              <a:r>
                <a:rPr lang="en-US" sz="1600" kern="0">
                  <a:gradFill>
                    <a:gsLst>
                      <a:gs pos="1250">
                        <a:srgbClr val="353535"/>
                      </a:gs>
                      <a:gs pos="100000">
                        <a:srgbClr val="353535"/>
                      </a:gs>
                    </a:gsLst>
                    <a:lin ang="5400000" scaled="0"/>
                  </a:gradFill>
                  <a:latin typeface="Segoe UI"/>
                </a:rPr>
                <a:t>Resource Groups</a:t>
              </a:r>
            </a:p>
          </p:txBody>
        </p:sp>
        <p:sp>
          <p:nvSpPr>
            <p:cNvPr id="142" name="TextBox 141"/>
            <p:cNvSpPr txBox="1"/>
            <p:nvPr/>
          </p:nvSpPr>
          <p:spPr>
            <a:xfrm>
              <a:off x="1646290" y="4768103"/>
              <a:ext cx="2468880" cy="221599"/>
            </a:xfrm>
            <a:prstGeom prst="rect">
              <a:avLst/>
            </a:prstGeom>
            <a:noFill/>
            <a:ln>
              <a:noFill/>
            </a:ln>
          </p:spPr>
          <p:txBody>
            <a:bodyPr wrap="square" lIns="640080" tIns="0" rIns="0" bIns="0" rtlCol="0" anchor="ctr" anchorCtr="0">
              <a:spAutoFit/>
            </a:bodyPr>
            <a:lstStyle/>
            <a:p>
              <a:pPr defTabSz="951304">
                <a:lnSpc>
                  <a:spcPct val="90000"/>
                </a:lnSpc>
                <a:defRPr/>
              </a:pPr>
              <a:r>
                <a:rPr lang="en-US" sz="1600" kern="0">
                  <a:gradFill>
                    <a:gsLst>
                      <a:gs pos="1250">
                        <a:srgbClr val="353535"/>
                      </a:gs>
                      <a:gs pos="100000">
                        <a:srgbClr val="353535"/>
                      </a:gs>
                    </a:gsLst>
                    <a:lin ang="5400000" scaled="0"/>
                  </a:gradFill>
                  <a:latin typeface="Segoe UI"/>
                </a:rPr>
                <a:t>Event Hubs</a:t>
              </a:r>
            </a:p>
          </p:txBody>
        </p:sp>
        <p:sp>
          <p:nvSpPr>
            <p:cNvPr id="136" name="TextBox 135"/>
            <p:cNvSpPr txBox="1"/>
            <p:nvPr/>
          </p:nvSpPr>
          <p:spPr>
            <a:xfrm>
              <a:off x="1646290" y="4036591"/>
              <a:ext cx="2468880" cy="221599"/>
            </a:xfrm>
            <a:prstGeom prst="rect">
              <a:avLst/>
            </a:prstGeom>
            <a:noFill/>
            <a:ln>
              <a:noFill/>
            </a:ln>
          </p:spPr>
          <p:txBody>
            <a:bodyPr wrap="square" lIns="640080" tIns="0" rIns="0" bIns="0" rtlCol="0" anchor="ctr" anchorCtr="0">
              <a:spAutoFit/>
            </a:bodyPr>
            <a:lstStyle/>
            <a:p>
              <a:pPr defTabSz="951304">
                <a:lnSpc>
                  <a:spcPct val="90000"/>
                </a:lnSpc>
                <a:defRPr/>
              </a:pPr>
              <a:r>
                <a:rPr lang="en-US" sz="1600" kern="0">
                  <a:gradFill>
                    <a:gsLst>
                      <a:gs pos="1250">
                        <a:srgbClr val="353535"/>
                      </a:gs>
                      <a:gs pos="100000">
                        <a:srgbClr val="353535"/>
                      </a:gs>
                    </a:gsLst>
                    <a:lin ang="5400000" scaled="0"/>
                  </a:gradFill>
                  <a:latin typeface="Segoe UI"/>
                </a:rPr>
                <a:t>Azure Subscriptions</a:t>
              </a:r>
            </a:p>
          </p:txBody>
        </p:sp>
        <p:sp>
          <p:nvSpPr>
            <p:cNvPr id="133" name="TextBox 132"/>
            <p:cNvSpPr txBox="1"/>
            <p:nvPr/>
          </p:nvSpPr>
          <p:spPr>
            <a:xfrm>
              <a:off x="1646287" y="5499615"/>
              <a:ext cx="2468880" cy="221599"/>
            </a:xfrm>
            <a:prstGeom prst="rect">
              <a:avLst/>
            </a:prstGeom>
            <a:noFill/>
            <a:ln>
              <a:noFill/>
            </a:ln>
          </p:spPr>
          <p:txBody>
            <a:bodyPr wrap="square" lIns="640080" tIns="0" rIns="0" bIns="0" rtlCol="0" anchor="ctr" anchorCtr="0">
              <a:spAutoFit/>
            </a:bodyPr>
            <a:lstStyle/>
            <a:p>
              <a:pPr defTabSz="951304">
                <a:lnSpc>
                  <a:spcPct val="90000"/>
                </a:lnSpc>
                <a:defRPr/>
              </a:pPr>
              <a:r>
                <a:rPr lang="en-US" sz="1600" kern="0">
                  <a:gradFill>
                    <a:gsLst>
                      <a:gs pos="1250">
                        <a:srgbClr val="353535"/>
                      </a:gs>
                      <a:gs pos="100000">
                        <a:srgbClr val="353535"/>
                      </a:gs>
                    </a:gsLst>
                    <a:lin ang="5400000" scaled="0"/>
                  </a:gradFill>
                  <a:latin typeface="Segoe UI"/>
                </a:rPr>
                <a:t>Custom Events</a:t>
              </a:r>
            </a:p>
          </p:txBody>
        </p:sp>
        <p:sp>
          <p:nvSpPr>
            <p:cNvPr id="130" name="TextBox 129"/>
            <p:cNvSpPr txBox="1"/>
            <p:nvPr/>
          </p:nvSpPr>
          <p:spPr>
            <a:xfrm>
              <a:off x="1646290" y="2573559"/>
              <a:ext cx="2468880" cy="221599"/>
            </a:xfrm>
            <a:prstGeom prst="rect">
              <a:avLst/>
            </a:prstGeom>
            <a:noFill/>
            <a:ln>
              <a:noFill/>
            </a:ln>
          </p:spPr>
          <p:txBody>
            <a:bodyPr wrap="square" lIns="640080" tIns="0" rIns="0" bIns="0" rtlCol="0" anchor="ctr" anchorCtr="0">
              <a:spAutoFit/>
            </a:bodyPr>
            <a:lstStyle/>
            <a:p>
              <a:pPr defTabSz="951304">
                <a:lnSpc>
                  <a:spcPct val="90000"/>
                </a:lnSpc>
                <a:defRPr/>
              </a:pPr>
              <a:r>
                <a:rPr lang="en-US" sz="1600" kern="0">
                  <a:gradFill>
                    <a:gsLst>
                      <a:gs pos="1250">
                        <a:srgbClr val="353535"/>
                      </a:gs>
                      <a:gs pos="100000">
                        <a:srgbClr val="353535"/>
                      </a:gs>
                    </a:gsLst>
                    <a:lin ang="5400000" scaled="0"/>
                  </a:gradFill>
                  <a:latin typeface="Segoe UI"/>
                </a:rPr>
                <a:t>Blob Storage</a:t>
              </a:r>
            </a:p>
          </p:txBody>
        </p:sp>
      </p:grpSp>
      <p:grpSp>
        <p:nvGrpSpPr>
          <p:cNvPr id="28" name="Group 27">
            <a:extLst>
              <a:ext uri="{FF2B5EF4-FFF2-40B4-BE49-F238E27FC236}">
                <a16:creationId xmlns:a16="http://schemas.microsoft.com/office/drawing/2014/main" id="{E8AD474A-D44D-4068-9AC0-E075C4A15FB1}"/>
              </a:ext>
            </a:extLst>
          </p:cNvPr>
          <p:cNvGrpSpPr/>
          <p:nvPr/>
        </p:nvGrpSpPr>
        <p:grpSpPr>
          <a:xfrm>
            <a:off x="8047017" y="2939315"/>
            <a:ext cx="2468880" cy="2416143"/>
            <a:chOff x="8047017" y="2939315"/>
            <a:chExt cx="2468880" cy="2416143"/>
          </a:xfrm>
        </p:grpSpPr>
        <p:sp>
          <p:nvSpPr>
            <p:cNvPr id="80" name="TextBox 79">
              <a:extLst>
                <a:ext uri="{FF2B5EF4-FFF2-40B4-BE49-F238E27FC236}">
                  <a16:creationId xmlns:a16="http://schemas.microsoft.com/office/drawing/2014/main" id="{FB218A8C-0032-4D10-9AA8-9B7816410325}"/>
                </a:ext>
              </a:extLst>
            </p:cNvPr>
            <p:cNvSpPr txBox="1"/>
            <p:nvPr/>
          </p:nvSpPr>
          <p:spPr>
            <a:xfrm>
              <a:off x="8047017" y="2939315"/>
              <a:ext cx="2468880" cy="221599"/>
            </a:xfrm>
            <a:prstGeom prst="rect">
              <a:avLst/>
            </a:prstGeom>
            <a:noFill/>
            <a:ln>
              <a:noFill/>
            </a:ln>
          </p:spPr>
          <p:txBody>
            <a:bodyPr wrap="square" lIns="640080" tIns="0" rIns="0" bIns="0" rtlCol="0" anchor="ctr" anchorCtr="0">
              <a:spAutoFit/>
            </a:bodyPr>
            <a:lstStyle/>
            <a:p>
              <a:pPr defTabSz="951304">
                <a:lnSpc>
                  <a:spcPct val="90000"/>
                </a:lnSpc>
                <a:defRPr/>
              </a:pPr>
              <a:r>
                <a:rPr lang="en-US" sz="1600" kern="0">
                  <a:gradFill>
                    <a:gsLst>
                      <a:gs pos="1250">
                        <a:srgbClr val="353535"/>
                      </a:gs>
                      <a:gs pos="100000">
                        <a:srgbClr val="353535"/>
                      </a:gs>
                    </a:gsLst>
                    <a:lin ang="5400000" scaled="0"/>
                  </a:gradFill>
                  <a:latin typeface="Segoe UI"/>
                </a:rPr>
                <a:t>Azure Functions</a:t>
              </a:r>
            </a:p>
          </p:txBody>
        </p:sp>
        <p:sp>
          <p:nvSpPr>
            <p:cNvPr id="81" name="TextBox 80">
              <a:extLst>
                <a:ext uri="{FF2B5EF4-FFF2-40B4-BE49-F238E27FC236}">
                  <a16:creationId xmlns:a16="http://schemas.microsoft.com/office/drawing/2014/main" id="{ACF3C21B-22D1-474D-B696-373FC1C5250A}"/>
                </a:ext>
              </a:extLst>
            </p:cNvPr>
            <p:cNvSpPr txBox="1"/>
            <p:nvPr/>
          </p:nvSpPr>
          <p:spPr>
            <a:xfrm>
              <a:off x="8047017" y="4402347"/>
              <a:ext cx="2468880" cy="221599"/>
            </a:xfrm>
            <a:prstGeom prst="rect">
              <a:avLst/>
            </a:prstGeom>
            <a:noFill/>
            <a:ln>
              <a:noFill/>
            </a:ln>
          </p:spPr>
          <p:txBody>
            <a:bodyPr wrap="square" lIns="640080" tIns="0" rIns="0" bIns="0" rtlCol="0" anchor="ctr" anchorCtr="0">
              <a:spAutoFit/>
            </a:bodyPr>
            <a:lstStyle/>
            <a:p>
              <a:pPr defTabSz="951304">
                <a:lnSpc>
                  <a:spcPct val="90000"/>
                </a:lnSpc>
                <a:defRPr/>
              </a:pPr>
              <a:r>
                <a:rPr lang="en-US" sz="1600" kern="0">
                  <a:gradFill>
                    <a:gsLst>
                      <a:gs pos="1250">
                        <a:srgbClr val="353535"/>
                      </a:gs>
                      <a:gs pos="100000">
                        <a:srgbClr val="353535"/>
                      </a:gs>
                    </a:gsLst>
                    <a:lin ang="5400000" scaled="0"/>
                  </a:gradFill>
                  <a:latin typeface="Segoe UI"/>
                </a:rPr>
                <a:t>Azure Automation</a:t>
              </a:r>
            </a:p>
          </p:txBody>
        </p:sp>
        <p:sp>
          <p:nvSpPr>
            <p:cNvPr id="82" name="TextBox 81">
              <a:extLst>
                <a:ext uri="{FF2B5EF4-FFF2-40B4-BE49-F238E27FC236}">
                  <a16:creationId xmlns:a16="http://schemas.microsoft.com/office/drawing/2014/main" id="{5132851C-5C6B-487F-B36C-5FABED0EBCF8}"/>
                </a:ext>
              </a:extLst>
            </p:cNvPr>
            <p:cNvSpPr txBox="1"/>
            <p:nvPr/>
          </p:nvSpPr>
          <p:spPr>
            <a:xfrm>
              <a:off x="8047017" y="3670835"/>
              <a:ext cx="2468880" cy="221599"/>
            </a:xfrm>
            <a:prstGeom prst="rect">
              <a:avLst/>
            </a:prstGeom>
            <a:noFill/>
            <a:ln>
              <a:noFill/>
            </a:ln>
          </p:spPr>
          <p:txBody>
            <a:bodyPr wrap="square" lIns="640080" tIns="0" rIns="0" bIns="0" rtlCol="0" anchor="ctr" anchorCtr="0">
              <a:spAutoFit/>
            </a:bodyPr>
            <a:lstStyle/>
            <a:p>
              <a:pPr defTabSz="951304">
                <a:lnSpc>
                  <a:spcPct val="90000"/>
                </a:lnSpc>
                <a:defRPr/>
              </a:pPr>
              <a:r>
                <a:rPr lang="en-US" sz="1600" kern="0">
                  <a:gradFill>
                    <a:gsLst>
                      <a:gs pos="1250">
                        <a:srgbClr val="353535"/>
                      </a:gs>
                      <a:gs pos="100000">
                        <a:srgbClr val="353535"/>
                      </a:gs>
                    </a:gsLst>
                    <a:lin ang="5400000" scaled="0"/>
                  </a:gradFill>
                  <a:latin typeface="Segoe UI"/>
                </a:rPr>
                <a:t>Logic Apps</a:t>
              </a:r>
            </a:p>
          </p:txBody>
        </p:sp>
        <p:sp>
          <p:nvSpPr>
            <p:cNvPr id="83" name="TextBox 82">
              <a:extLst>
                <a:ext uri="{FF2B5EF4-FFF2-40B4-BE49-F238E27FC236}">
                  <a16:creationId xmlns:a16="http://schemas.microsoft.com/office/drawing/2014/main" id="{E6ECB19F-78B2-4F77-83D6-D1CA12618F6D}"/>
                </a:ext>
              </a:extLst>
            </p:cNvPr>
            <p:cNvSpPr txBox="1"/>
            <p:nvPr/>
          </p:nvSpPr>
          <p:spPr>
            <a:xfrm>
              <a:off x="8047017" y="5133859"/>
              <a:ext cx="2468880" cy="221599"/>
            </a:xfrm>
            <a:prstGeom prst="rect">
              <a:avLst/>
            </a:prstGeom>
            <a:noFill/>
            <a:ln>
              <a:noFill/>
            </a:ln>
          </p:spPr>
          <p:txBody>
            <a:bodyPr wrap="square" lIns="640080" tIns="0" rIns="0" bIns="0" rtlCol="0" anchor="ctr" anchorCtr="0">
              <a:spAutoFit/>
            </a:bodyPr>
            <a:lstStyle/>
            <a:p>
              <a:pPr defTabSz="951304">
                <a:lnSpc>
                  <a:spcPct val="90000"/>
                </a:lnSpc>
                <a:defRPr/>
              </a:pPr>
              <a:r>
                <a:rPr lang="en-US" sz="1600" kern="0" err="1">
                  <a:gradFill>
                    <a:gsLst>
                      <a:gs pos="1250">
                        <a:srgbClr val="353535"/>
                      </a:gs>
                      <a:gs pos="100000">
                        <a:srgbClr val="353535"/>
                      </a:gs>
                    </a:gsLst>
                    <a:lin ang="5400000" scaled="0"/>
                  </a:gradFill>
                  <a:latin typeface="Segoe UI"/>
                </a:rPr>
                <a:t>WebHooks</a:t>
              </a:r>
              <a:endParaRPr lang="en-US" sz="1600" kern="0">
                <a:gradFill>
                  <a:gsLst>
                    <a:gs pos="1250">
                      <a:srgbClr val="353535"/>
                    </a:gs>
                    <a:gs pos="100000">
                      <a:srgbClr val="353535"/>
                    </a:gs>
                  </a:gsLst>
                  <a:lin ang="5400000" scaled="0"/>
                </a:gradFill>
                <a:latin typeface="Segoe UI"/>
              </a:endParaRPr>
            </a:p>
          </p:txBody>
        </p:sp>
      </p:grpSp>
      <p:grpSp>
        <p:nvGrpSpPr>
          <p:cNvPr id="22" name="Group 21">
            <a:extLst>
              <a:ext uri="{FF2B5EF4-FFF2-40B4-BE49-F238E27FC236}">
                <a16:creationId xmlns:a16="http://schemas.microsoft.com/office/drawing/2014/main" id="{393536B3-83E9-4175-A7C3-A24CC551DC03}"/>
              </a:ext>
            </a:extLst>
          </p:cNvPr>
          <p:cNvGrpSpPr/>
          <p:nvPr/>
        </p:nvGrpSpPr>
        <p:grpSpPr>
          <a:xfrm>
            <a:off x="1812459" y="2525345"/>
            <a:ext cx="318027" cy="3230454"/>
            <a:chOff x="1812459" y="2525345"/>
            <a:chExt cx="318027" cy="3230454"/>
          </a:xfrm>
        </p:grpSpPr>
        <p:pic>
          <p:nvPicPr>
            <p:cNvPr id="144" name="Picture 143"/>
            <p:cNvPicPr>
              <a:picLocks noChangeAspect="1"/>
            </p:cNvPicPr>
            <p:nvPr/>
          </p:nvPicPr>
          <p:blipFill rotWithShape="1">
            <a:blip r:embed="rId4" cstate="screen">
              <a:extLst>
                <a:ext uri="{28A0092B-C50C-407E-A947-70E740481C1C}">
                  <a14:useLocalDpi xmlns:a14="http://schemas.microsoft.com/office/drawing/2010/main"/>
                </a:ext>
              </a:extLst>
            </a:blip>
            <a:srcRect b="32970"/>
            <a:stretch/>
          </p:blipFill>
          <p:spPr>
            <a:xfrm>
              <a:off x="1812459" y="4718545"/>
              <a:ext cx="318027" cy="320715"/>
            </a:xfrm>
            <a:prstGeom prst="rect">
              <a:avLst/>
            </a:prstGeom>
            <a:ln>
              <a:noFill/>
            </a:ln>
          </p:spPr>
        </p:pic>
        <p:pic>
          <p:nvPicPr>
            <p:cNvPr id="141" name="Picture 14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12459" y="3256865"/>
              <a:ext cx="318027" cy="318027"/>
            </a:xfrm>
            <a:prstGeom prst="rect">
              <a:avLst/>
            </a:prstGeom>
            <a:ln>
              <a:noFill/>
            </a:ln>
          </p:spPr>
        </p:pic>
        <p:pic>
          <p:nvPicPr>
            <p:cNvPr id="138" name="Picture 13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19273" y="3995191"/>
              <a:ext cx="304398" cy="304398"/>
            </a:xfrm>
            <a:prstGeom prst="rect">
              <a:avLst/>
            </a:prstGeom>
            <a:ln>
              <a:noFill/>
            </a:ln>
          </p:spPr>
        </p:pic>
        <p:pic>
          <p:nvPicPr>
            <p:cNvPr id="135" name="Picture 13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26087" y="5465029"/>
              <a:ext cx="290770" cy="290770"/>
            </a:xfrm>
            <a:prstGeom prst="rect">
              <a:avLst/>
            </a:prstGeom>
            <a:ln>
              <a:noFill/>
            </a:ln>
          </p:spPr>
        </p:pic>
        <p:pic>
          <p:nvPicPr>
            <p:cNvPr id="132" name="Picture 13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812459" y="2525345"/>
              <a:ext cx="318027" cy="318027"/>
            </a:xfrm>
            <a:prstGeom prst="rect">
              <a:avLst/>
            </a:prstGeom>
            <a:ln>
              <a:noFill/>
            </a:ln>
          </p:spPr>
        </p:pic>
      </p:grpSp>
      <p:grpSp>
        <p:nvGrpSpPr>
          <p:cNvPr id="23" name="Group 22">
            <a:extLst>
              <a:ext uri="{FF2B5EF4-FFF2-40B4-BE49-F238E27FC236}">
                <a16:creationId xmlns:a16="http://schemas.microsoft.com/office/drawing/2014/main" id="{B45EC93F-AE7A-4524-BFD8-A11B62F34E5B}"/>
              </a:ext>
            </a:extLst>
          </p:cNvPr>
          <p:cNvGrpSpPr/>
          <p:nvPr/>
        </p:nvGrpSpPr>
        <p:grpSpPr>
          <a:xfrm>
            <a:off x="8221612" y="2890869"/>
            <a:ext cx="318491" cy="2513035"/>
            <a:chOff x="8221612" y="2890869"/>
            <a:chExt cx="318491" cy="2513035"/>
          </a:xfrm>
        </p:grpSpPr>
        <p:pic>
          <p:nvPicPr>
            <p:cNvPr id="163" name="Picture 16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21612" y="2890869"/>
              <a:ext cx="318491" cy="318491"/>
            </a:xfrm>
            <a:prstGeom prst="rect">
              <a:avLst/>
            </a:prstGeom>
            <a:ln>
              <a:noFill/>
            </a:ln>
          </p:spPr>
        </p:pic>
        <p:pic>
          <p:nvPicPr>
            <p:cNvPr id="155" name="Picture 15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221612" y="4353901"/>
              <a:ext cx="318491" cy="318491"/>
            </a:xfrm>
            <a:prstGeom prst="rect">
              <a:avLst/>
            </a:prstGeom>
            <a:ln>
              <a:noFill/>
            </a:ln>
          </p:spPr>
        </p:pic>
        <p:pic>
          <p:nvPicPr>
            <p:cNvPr id="151" name="Picture 15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221612" y="5085413"/>
              <a:ext cx="318491" cy="318491"/>
            </a:xfrm>
            <a:prstGeom prst="rect">
              <a:avLst/>
            </a:prstGeom>
            <a:ln>
              <a:noFill/>
            </a:ln>
          </p:spPr>
        </p:pic>
        <p:pic>
          <p:nvPicPr>
            <p:cNvPr id="180" name="Picture 17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733650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63" presetClass="path" presetSubtype="0" decel="100000" fill="hold" grpId="1" nodeType="withEffect">
                                  <p:stCondLst>
                                    <p:cond delay="0"/>
                                  </p:stCondLst>
                                  <p:childTnLst>
                                    <p:animMotion origin="layout" path="M -9.9566E-8 4.1035E-6 L -0.02578 4.1035E-6 " pathEditMode="relative" rAng="0" ptsTypes="AA">
                                      <p:cBhvr>
                                        <p:cTn id="9" dur="500" spd="-100000" fill="hold"/>
                                        <p:tgtEl>
                                          <p:spTgt spid="112"/>
                                        </p:tgtEl>
                                        <p:attrNameLst>
                                          <p:attrName>ppt_x</p:attrName>
                                          <p:attrName>ppt_y</p:attrName>
                                        </p:attrNameLst>
                                      </p:cBhvr>
                                      <p:rCtr x="-1289" y="0"/>
                                    </p:animMotion>
                                  </p:childTnLst>
                                </p:cTn>
                              </p:par>
                              <p:par>
                                <p:cTn id="10" presetID="10"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63" presetClass="path" presetSubtype="0" decel="100000" fill="hold" nodeType="withEffect">
                                  <p:stCondLst>
                                    <p:cond delay="0"/>
                                  </p:stCondLst>
                                  <p:childTnLst>
                                    <p:animMotion origin="layout" path="M -9.9566E-8 4.1035E-6 L -0.02578 4.1035E-6 " pathEditMode="relative" rAng="0" ptsTypes="AA">
                                      <p:cBhvr>
                                        <p:cTn id="14" dur="500" spd="-100000" fill="hold"/>
                                        <p:tgtEl>
                                          <p:spTgt spid="21"/>
                                        </p:tgtEl>
                                        <p:attrNameLst>
                                          <p:attrName>ppt_x</p:attrName>
                                          <p:attrName>ppt_y</p:attrName>
                                        </p:attrNameLst>
                                      </p:cBhvr>
                                      <p:rCtr x="-1289" y="0"/>
                                    </p:animMotion>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63" presetClass="path" presetSubtype="0" decel="100000" fill="hold" nodeType="withEffect">
                                  <p:stCondLst>
                                    <p:cond delay="0"/>
                                  </p:stCondLst>
                                  <p:childTnLst>
                                    <p:animMotion origin="layout" path="M -9.9566E-8 4.1035E-6 L -0.02578 4.1035E-6 " pathEditMode="relative" rAng="0" ptsTypes="AA">
                                      <p:cBhvr>
                                        <p:cTn id="19" dur="500" spd="-100000" fill="hold"/>
                                        <p:tgtEl>
                                          <p:spTgt spid="22"/>
                                        </p:tgtEl>
                                        <p:attrNameLst>
                                          <p:attrName>ppt_x</p:attrName>
                                          <p:attrName>ppt_y</p:attrName>
                                        </p:attrNameLst>
                                      </p:cBhvr>
                                      <p:rCtr x="-1289" y="0"/>
                                    </p:animMotion>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63" presetClass="path" presetSubtype="0" decel="100000" fill="hold" nodeType="withEffect">
                                  <p:stCondLst>
                                    <p:cond delay="0"/>
                                  </p:stCondLst>
                                  <p:childTnLst>
                                    <p:animMotion origin="layout" path="M -9.9566E-8 4.1035E-6 L -0.02578 4.1035E-6 " pathEditMode="relative" rAng="0" ptsTypes="AA">
                                      <p:cBhvr>
                                        <p:cTn id="24" dur="500" spd="-100000" fill="hold"/>
                                        <p:tgtEl>
                                          <p:spTgt spid="27"/>
                                        </p:tgtEl>
                                        <p:attrNameLst>
                                          <p:attrName>ppt_x</p:attrName>
                                          <p:attrName>ppt_y</p:attrName>
                                        </p:attrNameLst>
                                      </p:cBhvr>
                                      <p:rCtr x="-1289" y="0"/>
                                    </p:animMotion>
                                  </p:childTnLst>
                                </p:cTn>
                              </p:par>
                              <p:par>
                                <p:cTn id="25" presetID="10" presetClass="entr" presetSubtype="0" fill="hold" nodeType="withEffect">
                                  <p:stCondLst>
                                    <p:cond delay="1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63" presetClass="path" presetSubtype="0" decel="100000" fill="hold" nodeType="withEffect">
                                  <p:stCondLst>
                                    <p:cond delay="100"/>
                                  </p:stCondLst>
                                  <p:childTnLst>
                                    <p:animMotion origin="layout" path="M -9.9566E-8 4.1035E-6 L -0.02578 4.1035E-6 " pathEditMode="relative" rAng="0" ptsTypes="AA">
                                      <p:cBhvr>
                                        <p:cTn id="29" dur="500" spd="-100000" fill="hold"/>
                                        <p:tgtEl>
                                          <p:spTgt spid="26"/>
                                        </p:tgtEl>
                                        <p:attrNameLst>
                                          <p:attrName>ppt_x</p:attrName>
                                          <p:attrName>ppt_y</p:attrName>
                                        </p:attrNameLst>
                                      </p:cBhvr>
                                      <p:rCtr x="-1289" y="0"/>
                                    </p:animMotion>
                                  </p:childTnLst>
                                </p:cTn>
                              </p:par>
                              <p:par>
                                <p:cTn id="30" presetID="10" presetClass="entr" presetSubtype="0" fill="hold" grpId="0" nodeType="with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63" presetClass="path" presetSubtype="0" decel="100000" fill="hold" grpId="1" nodeType="withEffect">
                                  <p:stCondLst>
                                    <p:cond delay="200"/>
                                  </p:stCondLst>
                                  <p:childTnLst>
                                    <p:animMotion origin="layout" path="M -9.9566E-8 4.1035E-6 L -0.02578 4.1035E-6 " pathEditMode="relative" rAng="0" ptsTypes="AA">
                                      <p:cBhvr>
                                        <p:cTn id="34" dur="500" spd="-100000" fill="hold"/>
                                        <p:tgtEl>
                                          <p:spTgt spid="8"/>
                                        </p:tgtEl>
                                        <p:attrNameLst>
                                          <p:attrName>ppt_x</p:attrName>
                                          <p:attrName>ppt_y</p:attrName>
                                        </p:attrNameLst>
                                      </p:cBhvr>
                                      <p:rCtr x="-1289" y="0"/>
                                    </p:animMotion>
                                  </p:childTnLst>
                                </p:cTn>
                              </p:par>
                              <p:par>
                                <p:cTn id="35" presetID="10" presetClass="entr" presetSubtype="0" fill="hold" nodeType="withEffect">
                                  <p:stCondLst>
                                    <p:cond delay="20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63" presetClass="path" presetSubtype="0" decel="100000" fill="hold" nodeType="withEffect">
                                  <p:stCondLst>
                                    <p:cond delay="200"/>
                                  </p:stCondLst>
                                  <p:childTnLst>
                                    <p:animMotion origin="layout" path="M -9.9566E-8 4.1035E-6 L -0.02578 4.1035E-6 " pathEditMode="relative" rAng="0" ptsTypes="AA">
                                      <p:cBhvr>
                                        <p:cTn id="39" dur="500" spd="-100000" fill="hold"/>
                                        <p:tgtEl>
                                          <p:spTgt spid="54"/>
                                        </p:tgtEl>
                                        <p:attrNameLst>
                                          <p:attrName>ppt_x</p:attrName>
                                          <p:attrName>ppt_y</p:attrName>
                                        </p:attrNameLst>
                                      </p:cBhvr>
                                      <p:rCtr x="-1289" y="0"/>
                                    </p:animMotion>
                                  </p:childTnLst>
                                </p:cTn>
                              </p:par>
                              <p:par>
                                <p:cTn id="40" presetID="10" presetClass="entr" presetSubtype="0" fill="hold" nodeType="withEffect">
                                  <p:stCondLst>
                                    <p:cond delay="3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63" presetClass="path" presetSubtype="0" decel="100000" fill="hold" nodeType="withEffect">
                                  <p:stCondLst>
                                    <p:cond delay="300"/>
                                  </p:stCondLst>
                                  <p:childTnLst>
                                    <p:animMotion origin="layout" path="M -9.9566E-8 4.1035E-6 L -0.02578 4.1035E-6 " pathEditMode="relative" rAng="0" ptsTypes="AA">
                                      <p:cBhvr>
                                        <p:cTn id="44" dur="500" spd="-100000" fill="hold"/>
                                        <p:tgtEl>
                                          <p:spTgt spid="25"/>
                                        </p:tgtEl>
                                        <p:attrNameLst>
                                          <p:attrName>ppt_x</p:attrName>
                                          <p:attrName>ppt_y</p:attrName>
                                        </p:attrNameLst>
                                      </p:cBhvr>
                                      <p:rCtr x="-1289" y="0"/>
                                    </p:animMotion>
                                  </p:childTnLst>
                                </p:cTn>
                              </p:par>
                              <p:par>
                                <p:cTn id="45" presetID="10" presetClass="entr" presetSubtype="0" fill="hold" grpId="0" nodeType="withEffect">
                                  <p:stCondLst>
                                    <p:cond delay="400"/>
                                  </p:stCondLst>
                                  <p:childTnLst>
                                    <p:set>
                                      <p:cBhvr>
                                        <p:cTn id="46" dur="1" fill="hold">
                                          <p:stCondLst>
                                            <p:cond delay="0"/>
                                          </p:stCondLst>
                                        </p:cTn>
                                        <p:tgtEl>
                                          <p:spTgt spid="166"/>
                                        </p:tgtEl>
                                        <p:attrNameLst>
                                          <p:attrName>style.visibility</p:attrName>
                                        </p:attrNameLst>
                                      </p:cBhvr>
                                      <p:to>
                                        <p:strVal val="visible"/>
                                      </p:to>
                                    </p:set>
                                    <p:animEffect transition="in" filter="fade">
                                      <p:cBhvr>
                                        <p:cTn id="47" dur="500"/>
                                        <p:tgtEl>
                                          <p:spTgt spid="166"/>
                                        </p:tgtEl>
                                      </p:cBhvr>
                                    </p:animEffect>
                                  </p:childTnLst>
                                </p:cTn>
                              </p:par>
                              <p:par>
                                <p:cTn id="48" presetID="63" presetClass="path" presetSubtype="0" decel="100000" fill="hold" grpId="1" nodeType="withEffect">
                                  <p:stCondLst>
                                    <p:cond delay="400"/>
                                  </p:stCondLst>
                                  <p:childTnLst>
                                    <p:animMotion origin="layout" path="M -9.9566E-8 4.1035E-6 L -0.02578 4.1035E-6 " pathEditMode="relative" rAng="0" ptsTypes="AA">
                                      <p:cBhvr>
                                        <p:cTn id="49" dur="500" spd="-100000" fill="hold"/>
                                        <p:tgtEl>
                                          <p:spTgt spid="166"/>
                                        </p:tgtEl>
                                        <p:attrNameLst>
                                          <p:attrName>ppt_x</p:attrName>
                                          <p:attrName>ppt_y</p:attrName>
                                        </p:attrNameLst>
                                      </p:cBhvr>
                                      <p:rCtr x="-1289" y="0"/>
                                    </p:animMotion>
                                  </p:childTnLst>
                                </p:cTn>
                              </p:par>
                              <p:par>
                                <p:cTn id="50" presetID="10" presetClass="entr" presetSubtype="0" fill="hold" nodeType="withEffect">
                                  <p:stCondLst>
                                    <p:cond delay="4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63" presetClass="path" presetSubtype="0" decel="100000" fill="hold" nodeType="withEffect">
                                  <p:stCondLst>
                                    <p:cond delay="400"/>
                                  </p:stCondLst>
                                  <p:childTnLst>
                                    <p:animMotion origin="layout" path="M -9.9566E-8 4.1035E-6 L -0.02578 4.1035E-6 " pathEditMode="relative" rAng="0" ptsTypes="AA">
                                      <p:cBhvr>
                                        <p:cTn id="54" dur="500" spd="-100000" fill="hold"/>
                                        <p:tgtEl>
                                          <p:spTgt spid="24"/>
                                        </p:tgtEl>
                                        <p:attrNameLst>
                                          <p:attrName>ppt_x</p:attrName>
                                          <p:attrName>ppt_y</p:attrName>
                                        </p:attrNameLst>
                                      </p:cBhvr>
                                      <p:rCtr x="-1289" y="0"/>
                                    </p:animMotion>
                                  </p:childTnLst>
                                </p:cTn>
                              </p:par>
                              <p:par>
                                <p:cTn id="55" presetID="10" presetClass="entr" presetSubtype="0" fill="hold" nodeType="withEffect">
                                  <p:stCondLst>
                                    <p:cond delay="4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63" presetClass="path" presetSubtype="0" decel="100000" fill="hold" nodeType="withEffect">
                                  <p:stCondLst>
                                    <p:cond delay="400"/>
                                  </p:stCondLst>
                                  <p:childTnLst>
                                    <p:animMotion origin="layout" path="M -9.9566E-8 4.1035E-6 L -0.02578 4.1035E-6 " pathEditMode="relative" rAng="0" ptsTypes="AA">
                                      <p:cBhvr>
                                        <p:cTn id="59" dur="500" spd="-100000" fill="hold"/>
                                        <p:tgtEl>
                                          <p:spTgt spid="23"/>
                                        </p:tgtEl>
                                        <p:attrNameLst>
                                          <p:attrName>ppt_x</p:attrName>
                                          <p:attrName>ppt_y</p:attrName>
                                        </p:attrNameLst>
                                      </p:cBhvr>
                                      <p:rCtr x="-1289" y="0"/>
                                    </p:animMotion>
                                  </p:childTnLst>
                                </p:cTn>
                              </p:par>
                              <p:par>
                                <p:cTn id="60" presetID="10" presetClass="entr" presetSubtype="0" fill="hold" nodeType="withEffect">
                                  <p:stCondLst>
                                    <p:cond delay="40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63" presetClass="path" presetSubtype="0" decel="100000" fill="hold" nodeType="withEffect">
                                  <p:stCondLst>
                                    <p:cond delay="400"/>
                                  </p:stCondLst>
                                  <p:childTnLst>
                                    <p:animMotion origin="layout" path="M -9.9566E-8 4.1035E-6 L -0.02578 4.1035E-6 " pathEditMode="relative" rAng="0" ptsTypes="AA">
                                      <p:cBhvr>
                                        <p:cTn id="64" dur="500" spd="-100000" fill="hold"/>
                                        <p:tgtEl>
                                          <p:spTgt spid="28"/>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2" grpId="0"/>
      <p:bldP spid="112" grpId="1"/>
      <p:bldP spid="166" grpId="0"/>
      <p:bldP spid="166" grpId="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5547889" y="1394107"/>
            <a:ext cx="3108926" cy="5303520"/>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547889" y="1394107"/>
            <a:ext cx="3108926" cy="5303520"/>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74639" y="295274"/>
            <a:ext cx="11889564" cy="917575"/>
          </a:xfrm>
        </p:spPr>
        <p:txBody>
          <a:bodyPr/>
          <a:lstStyle/>
          <a:p>
            <a:pPr>
              <a:defRPr/>
            </a:pPr>
            <a:r>
              <a:rPr lang="en-US"/>
              <a:t>Manage all events in one place</a:t>
            </a:r>
          </a:p>
        </p:txBody>
      </p:sp>
      <p:sp>
        <p:nvSpPr>
          <p:cNvPr id="112" name="TextBox 111"/>
          <p:cNvSpPr txBox="1"/>
          <p:nvPr/>
        </p:nvSpPr>
        <p:spPr>
          <a:xfrm>
            <a:off x="457580" y="1577043"/>
            <a:ext cx="2743201" cy="655564"/>
          </a:xfrm>
          <a:prstGeom prst="rect">
            <a:avLst/>
          </a:prstGeom>
          <a:noFill/>
          <a:ln>
            <a:noFill/>
          </a:ln>
        </p:spPr>
        <p:txBody>
          <a:bodyPr wrap="square" lIns="182880" tIns="146304" rIns="182880" bIns="146304" rtlCol="0">
            <a:spAutoFit/>
          </a:bodyPr>
          <a:lstStyle/>
          <a:p>
            <a:pPr algn="ctr" defTabSz="1243192">
              <a:lnSpc>
                <a:spcPct val="90000"/>
              </a:lnSpc>
              <a:spcAft>
                <a:spcPts val="1224"/>
              </a:spcAft>
              <a:defRPr/>
            </a:pPr>
            <a:r>
              <a:rPr lang="en-US" sz="2600" kern="0">
                <a:gradFill>
                  <a:gsLst>
                    <a:gs pos="1250">
                      <a:srgbClr val="353535"/>
                    </a:gs>
                    <a:gs pos="100000">
                      <a:srgbClr val="353535"/>
                    </a:gs>
                  </a:gsLst>
                  <a:lin ang="5400000" scaled="0"/>
                </a:gradFill>
                <a:latin typeface="Segoe UI Semilight"/>
                <a:cs typeface="Segoe UI"/>
              </a:rPr>
              <a:t>Event publishers</a:t>
            </a:r>
          </a:p>
        </p:txBody>
      </p:sp>
      <p:sp>
        <p:nvSpPr>
          <p:cNvPr id="166" name="TextBox 165"/>
          <p:cNvSpPr txBox="1"/>
          <p:nvPr/>
        </p:nvSpPr>
        <p:spPr>
          <a:xfrm>
            <a:off x="9516040" y="1942799"/>
            <a:ext cx="2462854" cy="655564"/>
          </a:xfrm>
          <a:prstGeom prst="rect">
            <a:avLst/>
          </a:prstGeom>
          <a:noFill/>
          <a:ln>
            <a:noFill/>
          </a:ln>
        </p:spPr>
        <p:txBody>
          <a:bodyPr wrap="none" lIns="182880" tIns="146304" rIns="182880" bIns="146304" rtlCol="0">
            <a:spAutoFit/>
          </a:bodyPr>
          <a:lstStyle/>
          <a:p>
            <a:pPr algn="ctr" defTabSz="1243192">
              <a:lnSpc>
                <a:spcPct val="90000"/>
              </a:lnSpc>
              <a:spcAft>
                <a:spcPts val="1224"/>
              </a:spcAft>
              <a:defRPr/>
            </a:pPr>
            <a:r>
              <a:rPr lang="en-US" sz="2600" kern="0">
                <a:gradFill>
                  <a:gsLst>
                    <a:gs pos="1250">
                      <a:srgbClr val="353535"/>
                    </a:gs>
                    <a:gs pos="100000">
                      <a:srgbClr val="353535"/>
                    </a:gs>
                  </a:gsLst>
                  <a:lin ang="5400000" scaled="0"/>
                </a:gradFill>
                <a:latin typeface="Segoe UI Semilight"/>
                <a:cs typeface="Segoe UI"/>
              </a:rPr>
              <a:t>Event handlers</a:t>
            </a:r>
          </a:p>
        </p:txBody>
      </p:sp>
      <p:grpSp>
        <p:nvGrpSpPr>
          <p:cNvPr id="11" name="Group 10">
            <a:extLst>
              <a:ext uri="{FF2B5EF4-FFF2-40B4-BE49-F238E27FC236}">
                <a16:creationId xmlns:a16="http://schemas.microsoft.com/office/drawing/2014/main" id="{DBE64BD1-BE7B-4C74-96FE-A03A96CDDF09}"/>
              </a:ext>
            </a:extLst>
          </p:cNvPr>
          <p:cNvGrpSpPr/>
          <p:nvPr/>
        </p:nvGrpSpPr>
        <p:grpSpPr>
          <a:xfrm>
            <a:off x="914780" y="2327742"/>
            <a:ext cx="1828800" cy="3639288"/>
            <a:chOff x="914780" y="2327742"/>
            <a:chExt cx="1828800" cy="3639288"/>
          </a:xfrm>
        </p:grpSpPr>
        <p:sp>
          <p:nvSpPr>
            <p:cNvPr id="13" name="Rectangle 12">
              <a:extLst>
                <a:ext uri="{FF2B5EF4-FFF2-40B4-BE49-F238E27FC236}">
                  <a16:creationId xmlns:a16="http://schemas.microsoft.com/office/drawing/2014/main" id="{C4C1B0A2-A315-4563-AA64-C374A5ECF32C}"/>
                </a:ext>
              </a:extLst>
            </p:cNvPr>
            <p:cNvSpPr/>
            <p:nvPr/>
          </p:nvSpPr>
          <p:spPr bwMode="auto">
            <a:xfrm>
              <a:off x="914780" y="232774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7D62C885-950A-4FEE-84B3-A4EB7E8433FA}"/>
                </a:ext>
              </a:extLst>
            </p:cNvPr>
            <p:cNvSpPr/>
            <p:nvPr/>
          </p:nvSpPr>
          <p:spPr bwMode="auto">
            <a:xfrm>
              <a:off x="914780" y="305926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D91401D8-6628-4D5F-8BE0-43ADB2FE205D}"/>
                </a:ext>
              </a:extLst>
            </p:cNvPr>
            <p:cNvSpPr/>
            <p:nvPr/>
          </p:nvSpPr>
          <p:spPr bwMode="auto">
            <a:xfrm>
              <a:off x="914780" y="3790774"/>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18A92E95-6C4E-47E7-80A5-B8E8F54E28C1}"/>
                </a:ext>
              </a:extLst>
            </p:cNvPr>
            <p:cNvSpPr/>
            <p:nvPr/>
          </p:nvSpPr>
          <p:spPr bwMode="auto">
            <a:xfrm>
              <a:off x="914780" y="4522286"/>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52F8D129-625B-450C-8B9B-A79D7DD04708}"/>
                </a:ext>
              </a:extLst>
            </p:cNvPr>
            <p:cNvSpPr/>
            <p:nvPr/>
          </p:nvSpPr>
          <p:spPr bwMode="auto">
            <a:xfrm>
              <a:off x="914780" y="525379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DAE83698-ACB1-4F40-9980-7777C8871B6C}"/>
              </a:ext>
            </a:extLst>
          </p:cNvPr>
          <p:cNvGrpSpPr/>
          <p:nvPr/>
        </p:nvGrpSpPr>
        <p:grpSpPr>
          <a:xfrm>
            <a:off x="9833067" y="2693498"/>
            <a:ext cx="1828800" cy="2907776"/>
            <a:chOff x="9833067" y="2693498"/>
            <a:chExt cx="1828800" cy="2907776"/>
          </a:xfrm>
        </p:grpSpPr>
        <p:sp>
          <p:nvSpPr>
            <p:cNvPr id="72" name="Rectangle 71">
              <a:extLst>
                <a:ext uri="{FF2B5EF4-FFF2-40B4-BE49-F238E27FC236}">
                  <a16:creationId xmlns:a16="http://schemas.microsoft.com/office/drawing/2014/main" id="{5088C66C-6F39-40B2-95FB-F1A545E6C60D}"/>
                </a:ext>
              </a:extLst>
            </p:cNvPr>
            <p:cNvSpPr/>
            <p:nvPr/>
          </p:nvSpPr>
          <p:spPr bwMode="auto">
            <a:xfrm>
              <a:off x="9833067" y="269349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4F3D54C8-E82F-4769-94D4-30351411D36E}"/>
                </a:ext>
              </a:extLst>
            </p:cNvPr>
            <p:cNvSpPr/>
            <p:nvPr/>
          </p:nvSpPr>
          <p:spPr bwMode="auto">
            <a:xfrm>
              <a:off x="9833067" y="342501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92B57EAE-A63A-49F0-AC99-9950DE11059A}"/>
                </a:ext>
              </a:extLst>
            </p:cNvPr>
            <p:cNvSpPr/>
            <p:nvPr/>
          </p:nvSpPr>
          <p:spPr bwMode="auto">
            <a:xfrm>
              <a:off x="9833067" y="4156530"/>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a:extLst>
                <a:ext uri="{FF2B5EF4-FFF2-40B4-BE49-F238E27FC236}">
                  <a16:creationId xmlns:a16="http://schemas.microsoft.com/office/drawing/2014/main" id="{9B9AF45E-BB62-40C9-B30A-FA601FD745A7}"/>
                </a:ext>
              </a:extLst>
            </p:cNvPr>
            <p:cNvSpPr/>
            <p:nvPr/>
          </p:nvSpPr>
          <p:spPr bwMode="auto">
            <a:xfrm>
              <a:off x="9833067" y="488804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44" name="Picture 143"/>
          <p:cNvPicPr>
            <a:picLocks noChangeAspect="1"/>
          </p:cNvPicPr>
          <p:nvPr/>
        </p:nvPicPr>
        <p:blipFill rotWithShape="1">
          <a:blip r:embed="rId4" cstate="screen">
            <a:extLst>
              <a:ext uri="{28A0092B-C50C-407E-A947-70E740481C1C}">
                <a14:useLocalDpi xmlns:a14="http://schemas.microsoft.com/office/drawing/2010/main"/>
              </a:ext>
            </a:extLst>
          </a:blip>
          <a:srcRect b="32970"/>
          <a:stretch/>
        </p:blipFill>
        <p:spPr>
          <a:xfrm>
            <a:off x="1670167" y="4718545"/>
            <a:ext cx="318027" cy="320715"/>
          </a:xfrm>
          <a:prstGeom prst="rect">
            <a:avLst/>
          </a:prstGeom>
          <a:ln>
            <a:noFill/>
          </a:ln>
        </p:spPr>
      </p:pic>
      <p:pic>
        <p:nvPicPr>
          <p:cNvPr id="141" name="Picture 14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70167" y="3256865"/>
            <a:ext cx="318027" cy="318027"/>
          </a:xfrm>
          <a:prstGeom prst="rect">
            <a:avLst/>
          </a:prstGeom>
          <a:ln>
            <a:noFill/>
          </a:ln>
        </p:spPr>
      </p:pic>
      <p:pic>
        <p:nvPicPr>
          <p:cNvPr id="138" name="Picture 13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76981" y="3995191"/>
            <a:ext cx="304398" cy="304398"/>
          </a:xfrm>
          <a:prstGeom prst="rect">
            <a:avLst/>
          </a:prstGeom>
          <a:ln>
            <a:noFill/>
          </a:ln>
        </p:spPr>
      </p:pic>
      <p:pic>
        <p:nvPicPr>
          <p:cNvPr id="135" name="Picture 13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83795" y="5465029"/>
            <a:ext cx="290770" cy="290770"/>
          </a:xfrm>
          <a:prstGeom prst="rect">
            <a:avLst/>
          </a:prstGeom>
          <a:ln>
            <a:noFill/>
          </a:ln>
        </p:spPr>
      </p:pic>
      <p:pic>
        <p:nvPicPr>
          <p:cNvPr id="132" name="Picture 13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70167" y="2525345"/>
            <a:ext cx="318027" cy="318027"/>
          </a:xfrm>
          <a:prstGeom prst="rect">
            <a:avLst/>
          </a:prstGeom>
          <a:ln>
            <a:noFill/>
          </a:ln>
        </p:spPr>
      </p:pic>
      <p:grpSp>
        <p:nvGrpSpPr>
          <p:cNvPr id="12" name="Group 11">
            <a:extLst>
              <a:ext uri="{FF2B5EF4-FFF2-40B4-BE49-F238E27FC236}">
                <a16:creationId xmlns:a16="http://schemas.microsoft.com/office/drawing/2014/main" id="{90D1AE7E-AD2A-4A6B-B798-6F7660324185}"/>
              </a:ext>
            </a:extLst>
          </p:cNvPr>
          <p:cNvGrpSpPr/>
          <p:nvPr/>
        </p:nvGrpSpPr>
        <p:grpSpPr>
          <a:xfrm>
            <a:off x="10588222" y="2890869"/>
            <a:ext cx="318491" cy="2513035"/>
            <a:chOff x="10588222" y="2890869"/>
            <a:chExt cx="318491" cy="2513035"/>
          </a:xfrm>
        </p:grpSpPr>
        <p:pic>
          <p:nvPicPr>
            <p:cNvPr id="163" name="Picture 16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588222" y="2890869"/>
              <a:ext cx="318491" cy="318491"/>
            </a:xfrm>
            <a:prstGeom prst="rect">
              <a:avLst/>
            </a:prstGeom>
            <a:ln>
              <a:noFill/>
            </a:ln>
          </p:spPr>
        </p:pic>
        <p:pic>
          <p:nvPicPr>
            <p:cNvPr id="155" name="Picture 15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588222" y="4353901"/>
              <a:ext cx="318491" cy="318491"/>
            </a:xfrm>
            <a:prstGeom prst="rect">
              <a:avLst/>
            </a:prstGeom>
            <a:ln>
              <a:noFill/>
            </a:ln>
          </p:spPr>
        </p:pic>
        <p:pic>
          <p:nvPicPr>
            <p:cNvPr id="151" name="Picture 15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588222" y="5085413"/>
              <a:ext cx="318491" cy="318491"/>
            </a:xfrm>
            <a:prstGeom prst="rect">
              <a:avLst/>
            </a:prstGeom>
            <a:ln>
              <a:noFill/>
            </a:ln>
          </p:spPr>
        </p:pic>
        <p:pic>
          <p:nvPicPr>
            <p:cNvPr id="180" name="Picture 17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588222" y="3622389"/>
              <a:ext cx="318491" cy="318491"/>
            </a:xfrm>
            <a:prstGeom prst="rect">
              <a:avLst/>
            </a:prstGeom>
          </p:spPr>
        </p:pic>
      </p:grpSp>
      <p:grpSp>
        <p:nvGrpSpPr>
          <p:cNvPr id="15" name="Group 14">
            <a:extLst>
              <a:ext uri="{FF2B5EF4-FFF2-40B4-BE49-F238E27FC236}">
                <a16:creationId xmlns:a16="http://schemas.microsoft.com/office/drawing/2014/main" id="{F39AA7E0-EE4B-4B43-8A0A-3D1F2494ECA4}"/>
              </a:ext>
            </a:extLst>
          </p:cNvPr>
          <p:cNvGrpSpPr/>
          <p:nvPr/>
        </p:nvGrpSpPr>
        <p:grpSpPr>
          <a:xfrm>
            <a:off x="2616361" y="2227145"/>
            <a:ext cx="656299" cy="3840480"/>
            <a:chOff x="2616361" y="2227145"/>
            <a:chExt cx="656299" cy="3840480"/>
          </a:xfrm>
        </p:grpSpPr>
        <p:sp>
          <p:nvSpPr>
            <p:cNvPr id="62" name="Freeform 5">
              <a:extLst>
                <a:ext uri="{FF2B5EF4-FFF2-40B4-BE49-F238E27FC236}">
                  <a16:creationId xmlns:a16="http://schemas.microsoft.com/office/drawing/2014/main" id="{5352CC2B-B969-4202-863D-AD50CA17D694}"/>
                </a:ext>
              </a:extLst>
            </p:cNvPr>
            <p:cNvSpPr>
              <a:spLocks/>
            </p:cNvSpPr>
            <p:nvPr/>
          </p:nvSpPr>
          <p:spPr bwMode="auto">
            <a:xfrm rot="10800000">
              <a:off x="2616361"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5"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3001930"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6" name="Group 15">
            <a:extLst>
              <a:ext uri="{FF2B5EF4-FFF2-40B4-BE49-F238E27FC236}">
                <a16:creationId xmlns:a16="http://schemas.microsoft.com/office/drawing/2014/main" id="{E3590C2C-1860-4F5E-A436-3DFB980AC3FB}"/>
              </a:ext>
            </a:extLst>
          </p:cNvPr>
          <p:cNvGrpSpPr/>
          <p:nvPr/>
        </p:nvGrpSpPr>
        <p:grpSpPr>
          <a:xfrm>
            <a:off x="9010077" y="2912948"/>
            <a:ext cx="661140" cy="2468880"/>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3584978" y="3230643"/>
            <a:ext cx="2066542" cy="1061829"/>
            <a:chOff x="3584978" y="3230643"/>
            <a:chExt cx="2066542" cy="1061829"/>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0" cy="1061829"/>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Subscribe to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3584978" y="4386998"/>
            <a:ext cx="2066542" cy="674031"/>
            <a:chOff x="3584978" y="4386998"/>
            <a:chExt cx="2066542" cy="674031"/>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0" cy="674031"/>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Route events to any end-points, Azure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3584978" y="5577314"/>
            <a:ext cx="2066542" cy="674031"/>
            <a:chOff x="3584978" y="5577314"/>
            <a:chExt cx="2066542" cy="674031"/>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0" cy="674031"/>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Enable filtering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and efficient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057553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13F7492-4BCC-405E-B0EF-037C6CF75833}"/>
              </a:ext>
            </a:extLst>
          </p:cNvPr>
          <p:cNvGrpSpPr/>
          <p:nvPr/>
        </p:nvGrpSpPr>
        <p:grpSpPr>
          <a:xfrm>
            <a:off x="6218237" y="1577043"/>
            <a:ext cx="4114800" cy="4937751"/>
            <a:chOff x="6309631" y="1577043"/>
            <a:chExt cx="4114800" cy="4937751"/>
          </a:xfrm>
        </p:grpSpPr>
        <p:sp>
          <p:nvSpPr>
            <p:cNvPr id="69" name="Rectangle 68"/>
            <p:cNvSpPr/>
            <p:nvPr/>
          </p:nvSpPr>
          <p:spPr bwMode="auto">
            <a:xfrm>
              <a:off x="6309631" y="1577043"/>
              <a:ext cx="4114800" cy="8229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6309631" y="2399994"/>
              <a:ext cx="4114800" cy="4114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TextBox 89"/>
            <p:cNvSpPr txBox="1"/>
            <p:nvPr/>
          </p:nvSpPr>
          <p:spPr>
            <a:xfrm>
              <a:off x="6309676" y="1748458"/>
              <a:ext cx="3885847" cy="480131"/>
            </a:xfrm>
            <a:prstGeom prst="rect">
              <a:avLst/>
            </a:prstGeom>
            <a:noFill/>
          </p:spPr>
          <p:txBody>
            <a:bodyPr wrap="square" lIns="182880" rtlCol="0">
              <a:spAutoFit/>
            </a:bodyPr>
            <a:lstStyle/>
            <a:p>
              <a:pPr>
                <a:lnSpc>
                  <a:spcPct val="90000"/>
                </a:lnSpc>
              </a:pPr>
              <a:r>
                <a:rPr lang="en-US" sz="28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Handlers</a:t>
              </a:r>
            </a:p>
          </p:txBody>
        </p:sp>
        <p:sp>
          <p:nvSpPr>
            <p:cNvPr id="87" name="Content Placeholder 2">
              <a:extLst>
                <a:ext uri="{FF2B5EF4-FFF2-40B4-BE49-F238E27FC236}">
                  <a16:creationId xmlns:a16="http://schemas.microsoft.com/office/drawing/2014/main" id="{0CE9881E-56DF-4785-8811-AF6CC54D3031}"/>
                </a:ext>
              </a:extLst>
            </p:cNvPr>
            <p:cNvSpPr txBox="1">
              <a:spLocks/>
            </p:cNvSpPr>
            <p:nvPr/>
          </p:nvSpPr>
          <p:spPr>
            <a:xfrm>
              <a:off x="6858271" y="2973011"/>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06">
                <a:spcBef>
                  <a:spcPts val="0"/>
                </a:spcBef>
                <a:spcAft>
                  <a:spcPts val="1800"/>
                </a:spcAft>
                <a:buNone/>
                <a:defRPr/>
              </a:pPr>
              <a:r>
                <a:rPr lang="en-US" sz="180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Azure Functions</a:t>
              </a:r>
            </a:p>
          </p:txBody>
        </p:sp>
        <p:sp>
          <p:nvSpPr>
            <p:cNvPr id="88" name="TextBox 87">
              <a:extLst>
                <a:ext uri="{FF2B5EF4-FFF2-40B4-BE49-F238E27FC236}">
                  <a16:creationId xmlns:a16="http://schemas.microsoft.com/office/drawing/2014/main" id="{ABD6A0F6-0C5F-4EF2-967F-0B5B195E40AD}"/>
                </a:ext>
              </a:extLst>
            </p:cNvPr>
            <p:cNvSpPr txBox="1"/>
            <p:nvPr/>
          </p:nvSpPr>
          <p:spPr>
            <a:xfrm>
              <a:off x="6309631" y="2399994"/>
              <a:ext cx="2875527" cy="544765"/>
            </a:xfrm>
            <a:prstGeom prst="rect">
              <a:avLst/>
            </a:prstGeom>
            <a:noFill/>
          </p:spPr>
          <p:txBody>
            <a:bodyPr wrap="square" lIns="182880" tIns="146304" rIns="182880" bIns="146304" rtlCol="0">
              <a:spAutoFit/>
            </a:bodyPr>
            <a:lstStyle/>
            <a:p>
              <a:pPr defTabSz="932406">
                <a:lnSpc>
                  <a:spcPct val="90000"/>
                </a:lnSpc>
                <a:spcAft>
                  <a:spcPts val="1800"/>
                </a:spcAft>
                <a:buSzPct val="90000"/>
                <a:defRPr/>
              </a:pPr>
              <a:r>
                <a:rPr lang="en-US" sz="1800">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rPr>
                <a:t>Immediately available</a:t>
              </a:r>
            </a:p>
          </p:txBody>
        </p:sp>
        <p:sp>
          <p:nvSpPr>
            <p:cNvPr id="89" name="check 3">
              <a:extLst>
                <a:ext uri="{FF2B5EF4-FFF2-40B4-BE49-F238E27FC236}">
                  <a16:creationId xmlns:a16="http://schemas.microsoft.com/office/drawing/2014/main" id="{14446C8F-6B03-4EB9-B37B-9DD809D92966}"/>
                </a:ext>
              </a:extLst>
            </p:cNvPr>
            <p:cNvSpPr>
              <a:spLocks noChangeAspect="1" noEditPoints="1"/>
            </p:cNvSpPr>
            <p:nvPr/>
          </p:nvSpPr>
          <p:spPr bwMode="auto">
            <a:xfrm>
              <a:off x="6492554" y="2984305"/>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Content Placeholder 2">
              <a:extLst>
                <a:ext uri="{FF2B5EF4-FFF2-40B4-BE49-F238E27FC236}">
                  <a16:creationId xmlns:a16="http://schemas.microsoft.com/office/drawing/2014/main" id="{E823F353-B4D7-4057-95F2-9F70B2DE6B1D}"/>
                </a:ext>
              </a:extLst>
            </p:cNvPr>
            <p:cNvSpPr txBox="1">
              <a:spLocks/>
            </p:cNvSpPr>
            <p:nvPr/>
          </p:nvSpPr>
          <p:spPr>
            <a:xfrm>
              <a:off x="6858271" y="3419248"/>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06">
                <a:spcBef>
                  <a:spcPts val="0"/>
                </a:spcBef>
                <a:spcAft>
                  <a:spcPts val="1800"/>
                </a:spcAft>
                <a:buNone/>
                <a:defRPr/>
              </a:pPr>
              <a:r>
                <a:rPr lang="en-US" sz="180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Logic Apps</a:t>
              </a:r>
            </a:p>
          </p:txBody>
        </p:sp>
        <p:sp>
          <p:nvSpPr>
            <p:cNvPr id="99" name="Content Placeholder 2">
              <a:extLst>
                <a:ext uri="{FF2B5EF4-FFF2-40B4-BE49-F238E27FC236}">
                  <a16:creationId xmlns:a16="http://schemas.microsoft.com/office/drawing/2014/main" id="{E1FC3708-F4C3-4B6F-9AF0-DDCD8CF15255}"/>
                </a:ext>
              </a:extLst>
            </p:cNvPr>
            <p:cNvSpPr txBox="1">
              <a:spLocks/>
            </p:cNvSpPr>
            <p:nvPr/>
          </p:nvSpPr>
          <p:spPr>
            <a:xfrm>
              <a:off x="6858271" y="3865485"/>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06">
                <a:spcBef>
                  <a:spcPts val="0"/>
                </a:spcBef>
                <a:spcAft>
                  <a:spcPts val="1800"/>
                </a:spcAft>
                <a:buNone/>
                <a:defRPr/>
              </a:pPr>
              <a:r>
                <a:rPr lang="en-US" sz="180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Azure Automation</a:t>
              </a:r>
            </a:p>
          </p:txBody>
        </p:sp>
        <p:sp>
          <p:nvSpPr>
            <p:cNvPr id="100" name="Content Placeholder 2">
              <a:extLst>
                <a:ext uri="{FF2B5EF4-FFF2-40B4-BE49-F238E27FC236}">
                  <a16:creationId xmlns:a16="http://schemas.microsoft.com/office/drawing/2014/main" id="{C85B58A5-C1A6-46C1-BBD2-0C96A33225D5}"/>
                </a:ext>
              </a:extLst>
            </p:cNvPr>
            <p:cNvSpPr txBox="1">
              <a:spLocks/>
            </p:cNvSpPr>
            <p:nvPr/>
          </p:nvSpPr>
          <p:spPr>
            <a:xfrm>
              <a:off x="6858271" y="4311722"/>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06">
                <a:spcBef>
                  <a:spcPts val="0"/>
                </a:spcBef>
                <a:spcAft>
                  <a:spcPts val="1800"/>
                </a:spcAft>
                <a:buNone/>
                <a:defRPr/>
              </a:pPr>
              <a:r>
                <a:rPr lang="en-US" sz="1800" err="1">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WebHooks</a:t>
              </a:r>
              <a:endParaRPr lang="en-US" sz="180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101" name="check 3">
              <a:extLst>
                <a:ext uri="{FF2B5EF4-FFF2-40B4-BE49-F238E27FC236}">
                  <a16:creationId xmlns:a16="http://schemas.microsoft.com/office/drawing/2014/main" id="{9318854B-8974-4C32-A90E-D22AB0D360FA}"/>
                </a:ext>
              </a:extLst>
            </p:cNvPr>
            <p:cNvSpPr>
              <a:spLocks noChangeAspect="1" noEditPoints="1"/>
            </p:cNvSpPr>
            <p:nvPr/>
          </p:nvSpPr>
          <p:spPr bwMode="auto">
            <a:xfrm>
              <a:off x="6492554" y="3430542"/>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check 3">
              <a:extLst>
                <a:ext uri="{FF2B5EF4-FFF2-40B4-BE49-F238E27FC236}">
                  <a16:creationId xmlns:a16="http://schemas.microsoft.com/office/drawing/2014/main" id="{39D7B5FE-45F8-4E6B-9E52-F30B0F97B4DA}"/>
                </a:ext>
              </a:extLst>
            </p:cNvPr>
            <p:cNvSpPr>
              <a:spLocks noChangeAspect="1" noEditPoints="1"/>
            </p:cNvSpPr>
            <p:nvPr/>
          </p:nvSpPr>
          <p:spPr bwMode="auto">
            <a:xfrm>
              <a:off x="6492554" y="3876779"/>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check 3">
              <a:extLst>
                <a:ext uri="{FF2B5EF4-FFF2-40B4-BE49-F238E27FC236}">
                  <a16:creationId xmlns:a16="http://schemas.microsoft.com/office/drawing/2014/main" id="{A4D6988B-738F-465E-9B04-4582DFFA47BF}"/>
                </a:ext>
              </a:extLst>
            </p:cNvPr>
            <p:cNvSpPr>
              <a:spLocks noChangeAspect="1" noEditPoints="1"/>
            </p:cNvSpPr>
            <p:nvPr/>
          </p:nvSpPr>
          <p:spPr bwMode="auto">
            <a:xfrm>
              <a:off x="6492554" y="4323016"/>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7340D338-5A07-486E-BA81-407C590306E1}"/>
              </a:ext>
            </a:extLst>
          </p:cNvPr>
          <p:cNvGrpSpPr/>
          <p:nvPr/>
        </p:nvGrpSpPr>
        <p:grpSpPr>
          <a:xfrm>
            <a:off x="2103437" y="1577043"/>
            <a:ext cx="4114800" cy="4937751"/>
            <a:chOff x="2011998" y="1577043"/>
            <a:chExt cx="4114800" cy="4937751"/>
          </a:xfrm>
        </p:grpSpPr>
        <p:sp>
          <p:nvSpPr>
            <p:cNvPr id="42" name="Rectangle 41"/>
            <p:cNvSpPr/>
            <p:nvPr/>
          </p:nvSpPr>
          <p:spPr bwMode="auto">
            <a:xfrm>
              <a:off x="2011998" y="1577043"/>
              <a:ext cx="4069080" cy="8229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Rectangle 43"/>
            <p:cNvSpPr/>
            <p:nvPr/>
          </p:nvSpPr>
          <p:spPr bwMode="auto">
            <a:xfrm>
              <a:off x="2011998" y="2399994"/>
              <a:ext cx="4069080" cy="4114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Content Placeholder 2"/>
            <p:cNvSpPr txBox="1">
              <a:spLocks/>
            </p:cNvSpPr>
            <p:nvPr/>
          </p:nvSpPr>
          <p:spPr>
            <a:xfrm>
              <a:off x="2560638" y="2973011"/>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06">
                <a:spcBef>
                  <a:spcPts val="0"/>
                </a:spcBef>
                <a:spcAft>
                  <a:spcPts val="1800"/>
                </a:spcAft>
                <a:buNone/>
                <a:defRPr/>
              </a:pPr>
              <a:r>
                <a:rPr lang="en-US" sz="180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Blob Storage</a:t>
              </a:r>
            </a:p>
          </p:txBody>
        </p:sp>
        <p:sp>
          <p:nvSpPr>
            <p:cNvPr id="68" name="TextBox 67"/>
            <p:cNvSpPr txBox="1"/>
            <p:nvPr/>
          </p:nvSpPr>
          <p:spPr>
            <a:xfrm>
              <a:off x="2012043" y="1748458"/>
              <a:ext cx="3885847" cy="480131"/>
            </a:xfrm>
            <a:prstGeom prst="rect">
              <a:avLst/>
            </a:prstGeom>
            <a:noFill/>
          </p:spPr>
          <p:txBody>
            <a:bodyPr wrap="square" lIns="182880" rtlCol="0">
              <a:spAutoFit/>
            </a:bodyPr>
            <a:lstStyle/>
            <a:p>
              <a:pPr>
                <a:lnSpc>
                  <a:spcPct val="90000"/>
                </a:lnSpc>
              </a:pPr>
              <a:r>
                <a:rPr lang="en-US" sz="280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Publishers</a:t>
              </a:r>
            </a:p>
          </p:txBody>
        </p:sp>
        <p:sp>
          <p:nvSpPr>
            <p:cNvPr id="4" name="TextBox 3"/>
            <p:cNvSpPr txBox="1"/>
            <p:nvPr/>
          </p:nvSpPr>
          <p:spPr>
            <a:xfrm>
              <a:off x="2011998" y="2399994"/>
              <a:ext cx="2875527" cy="544765"/>
            </a:xfrm>
            <a:prstGeom prst="rect">
              <a:avLst/>
            </a:prstGeom>
            <a:noFill/>
          </p:spPr>
          <p:txBody>
            <a:bodyPr wrap="square" lIns="182880" tIns="146304" rIns="182880" bIns="146304" rtlCol="0">
              <a:spAutoFit/>
            </a:bodyPr>
            <a:lstStyle/>
            <a:p>
              <a:pPr defTabSz="932406">
                <a:lnSpc>
                  <a:spcPct val="90000"/>
                </a:lnSpc>
                <a:spcAft>
                  <a:spcPts val="1800"/>
                </a:spcAft>
                <a:buSzPct val="90000"/>
                <a:defRPr/>
              </a:pPr>
              <a:r>
                <a:rPr lang="en-US" sz="1800">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rPr>
                <a:t>Immediately available</a:t>
              </a:r>
            </a:p>
          </p:txBody>
        </p:sp>
        <p:sp>
          <p:nvSpPr>
            <p:cNvPr id="51" name="check 3">
              <a:extLst>
                <a:ext uri="{FF2B5EF4-FFF2-40B4-BE49-F238E27FC236}">
                  <a16:creationId xmlns:a16="http://schemas.microsoft.com/office/drawing/2014/main" id="{CA3C7784-95DD-4E12-8AD4-6B983CAC5E2A}"/>
                </a:ext>
              </a:extLst>
            </p:cNvPr>
            <p:cNvSpPr>
              <a:spLocks noChangeAspect="1" noEditPoints="1"/>
            </p:cNvSpPr>
            <p:nvPr/>
          </p:nvSpPr>
          <p:spPr bwMode="auto">
            <a:xfrm>
              <a:off x="2194921" y="2984305"/>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Content Placeholder 2">
              <a:extLst>
                <a:ext uri="{FF2B5EF4-FFF2-40B4-BE49-F238E27FC236}">
                  <a16:creationId xmlns:a16="http://schemas.microsoft.com/office/drawing/2014/main" id="{AEF0731C-D950-4632-9D53-257566EE7BBB}"/>
                </a:ext>
              </a:extLst>
            </p:cNvPr>
            <p:cNvSpPr txBox="1">
              <a:spLocks/>
            </p:cNvSpPr>
            <p:nvPr/>
          </p:nvSpPr>
          <p:spPr>
            <a:xfrm>
              <a:off x="2560638" y="4757958"/>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06">
                <a:spcBef>
                  <a:spcPts val="0"/>
                </a:spcBef>
                <a:spcAft>
                  <a:spcPts val="1800"/>
                </a:spcAft>
                <a:buNone/>
                <a:defRPr/>
              </a:pPr>
              <a:r>
                <a:rPr lang="en-US" sz="18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Custom Events</a:t>
              </a:r>
            </a:p>
          </p:txBody>
        </p:sp>
        <p:sp>
          <p:nvSpPr>
            <p:cNvPr id="53" name="Content Placeholder 2">
              <a:extLst>
                <a:ext uri="{FF2B5EF4-FFF2-40B4-BE49-F238E27FC236}">
                  <a16:creationId xmlns:a16="http://schemas.microsoft.com/office/drawing/2014/main" id="{37378FBF-67FF-487F-A5DB-12FBDD00A981}"/>
                </a:ext>
              </a:extLst>
            </p:cNvPr>
            <p:cNvSpPr txBox="1">
              <a:spLocks/>
            </p:cNvSpPr>
            <p:nvPr/>
          </p:nvSpPr>
          <p:spPr>
            <a:xfrm>
              <a:off x="2560638" y="3419248"/>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06">
                <a:spcBef>
                  <a:spcPts val="0"/>
                </a:spcBef>
                <a:spcAft>
                  <a:spcPts val="1800"/>
                </a:spcAft>
                <a:buNone/>
                <a:defRPr/>
              </a:pPr>
              <a:r>
                <a:rPr lang="en-US" sz="180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Resource Groups</a:t>
              </a:r>
            </a:p>
          </p:txBody>
        </p:sp>
        <p:sp>
          <p:nvSpPr>
            <p:cNvPr id="64" name="Content Placeholder 2">
              <a:extLst>
                <a:ext uri="{FF2B5EF4-FFF2-40B4-BE49-F238E27FC236}">
                  <a16:creationId xmlns:a16="http://schemas.microsoft.com/office/drawing/2014/main" id="{9DD162CF-3AA9-4D35-B7E5-E81D55F510D4}"/>
                </a:ext>
              </a:extLst>
            </p:cNvPr>
            <p:cNvSpPr txBox="1">
              <a:spLocks/>
            </p:cNvSpPr>
            <p:nvPr/>
          </p:nvSpPr>
          <p:spPr>
            <a:xfrm>
              <a:off x="2560638" y="3865485"/>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06">
                <a:spcBef>
                  <a:spcPts val="0"/>
                </a:spcBef>
                <a:spcAft>
                  <a:spcPts val="1800"/>
                </a:spcAft>
                <a:buNone/>
                <a:defRPr/>
              </a:pPr>
              <a:r>
                <a:rPr lang="en-US" sz="18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Azure Subscriptions</a:t>
              </a:r>
            </a:p>
          </p:txBody>
        </p:sp>
        <p:sp>
          <p:nvSpPr>
            <p:cNvPr id="65" name="Content Placeholder 2">
              <a:extLst>
                <a:ext uri="{FF2B5EF4-FFF2-40B4-BE49-F238E27FC236}">
                  <a16:creationId xmlns:a16="http://schemas.microsoft.com/office/drawing/2014/main" id="{9F654541-B7C4-4846-9ED7-690728BD14CD}"/>
                </a:ext>
              </a:extLst>
            </p:cNvPr>
            <p:cNvSpPr txBox="1">
              <a:spLocks/>
            </p:cNvSpPr>
            <p:nvPr/>
          </p:nvSpPr>
          <p:spPr>
            <a:xfrm>
              <a:off x="2560638" y="4311722"/>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06">
                <a:spcBef>
                  <a:spcPts val="0"/>
                </a:spcBef>
                <a:spcAft>
                  <a:spcPts val="1800"/>
                </a:spcAft>
                <a:buNone/>
                <a:defRPr/>
              </a:pPr>
              <a:r>
                <a:rPr lang="en-US" sz="18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Event Hubs</a:t>
              </a:r>
            </a:p>
          </p:txBody>
        </p:sp>
        <p:sp>
          <p:nvSpPr>
            <p:cNvPr id="66" name="check 3">
              <a:extLst>
                <a:ext uri="{FF2B5EF4-FFF2-40B4-BE49-F238E27FC236}">
                  <a16:creationId xmlns:a16="http://schemas.microsoft.com/office/drawing/2014/main" id="{88C74CF7-A201-4038-839D-6A179995913F}"/>
                </a:ext>
              </a:extLst>
            </p:cNvPr>
            <p:cNvSpPr>
              <a:spLocks noChangeAspect="1" noEditPoints="1"/>
            </p:cNvSpPr>
            <p:nvPr/>
          </p:nvSpPr>
          <p:spPr bwMode="auto">
            <a:xfrm>
              <a:off x="2194921" y="3430542"/>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check 3">
              <a:extLst>
                <a:ext uri="{FF2B5EF4-FFF2-40B4-BE49-F238E27FC236}">
                  <a16:creationId xmlns:a16="http://schemas.microsoft.com/office/drawing/2014/main" id="{31D63910-A0F7-4646-A3E5-38624751E655}"/>
                </a:ext>
              </a:extLst>
            </p:cNvPr>
            <p:cNvSpPr>
              <a:spLocks noChangeAspect="1" noEditPoints="1"/>
            </p:cNvSpPr>
            <p:nvPr/>
          </p:nvSpPr>
          <p:spPr bwMode="auto">
            <a:xfrm>
              <a:off x="2194921" y="3876779"/>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heck 3">
              <a:extLst>
                <a:ext uri="{FF2B5EF4-FFF2-40B4-BE49-F238E27FC236}">
                  <a16:creationId xmlns:a16="http://schemas.microsoft.com/office/drawing/2014/main" id="{9823104B-476A-4981-885D-A412C731BD15}"/>
                </a:ext>
              </a:extLst>
            </p:cNvPr>
            <p:cNvSpPr>
              <a:spLocks noChangeAspect="1" noEditPoints="1"/>
            </p:cNvSpPr>
            <p:nvPr/>
          </p:nvSpPr>
          <p:spPr bwMode="auto">
            <a:xfrm>
              <a:off x="2194921" y="4323016"/>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heck 3">
              <a:extLst>
                <a:ext uri="{FF2B5EF4-FFF2-40B4-BE49-F238E27FC236}">
                  <a16:creationId xmlns:a16="http://schemas.microsoft.com/office/drawing/2014/main" id="{DB4330B8-F50E-4ED1-947F-CC8E27B871E4}"/>
                </a:ext>
              </a:extLst>
            </p:cNvPr>
            <p:cNvSpPr>
              <a:spLocks noChangeAspect="1" noEditPoints="1"/>
            </p:cNvSpPr>
            <p:nvPr/>
          </p:nvSpPr>
          <p:spPr bwMode="auto">
            <a:xfrm>
              <a:off x="2194921" y="4769252"/>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15B7643-14EE-46EC-86F7-9054AEC4BE34}"/>
              </a:ext>
            </a:extLst>
          </p:cNvPr>
          <p:cNvSpPr>
            <a:spLocks noGrp="1"/>
          </p:cNvSpPr>
          <p:nvPr>
            <p:ph type="title"/>
          </p:nvPr>
        </p:nvSpPr>
        <p:spPr>
          <a:xfrm>
            <a:off x="274639" y="295274"/>
            <a:ext cx="11889564" cy="917575"/>
          </a:xfrm>
        </p:spPr>
        <p:txBody>
          <a:bodyPr/>
          <a:lstStyle/>
          <a:p>
            <a:pPr>
              <a:defRPr/>
            </a:pPr>
            <a:r>
              <a:rPr lang="en-US"/>
              <a:t>Benefit from broad coverage</a:t>
            </a:r>
          </a:p>
        </p:txBody>
      </p:sp>
      <p:sp>
        <p:nvSpPr>
          <p:cNvPr id="92" name="TextBox 91"/>
          <p:cNvSpPr txBox="1"/>
          <p:nvPr/>
        </p:nvSpPr>
        <p:spPr>
          <a:xfrm>
            <a:off x="2103482" y="5234603"/>
            <a:ext cx="4069035" cy="1164934"/>
          </a:xfrm>
          <a:prstGeom prst="rect">
            <a:avLst/>
          </a:prstGeom>
          <a:noFill/>
        </p:spPr>
        <p:txBody>
          <a:bodyPr wrap="square" lIns="182880" tIns="146304" rIns="182880" bIns="146304" rtlCol="0">
            <a:spAutoFit/>
          </a:bodyPr>
          <a:lstStyle/>
          <a:p>
            <a:pPr defTabSz="932406">
              <a:lnSpc>
                <a:spcPct val="90000"/>
              </a:lnSpc>
              <a:spcBef>
                <a:spcPts val="300"/>
              </a:spcBef>
              <a:buSzPct val="90000"/>
              <a:defRPr/>
            </a:pPr>
            <a:r>
              <a:rPr lang="en-US" sz="1800" dirty="0">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rPr>
              <a:t>Coming soon</a:t>
            </a:r>
          </a:p>
          <a:p>
            <a:pPr defTabSz="932406">
              <a:lnSpc>
                <a:spcPct val="90000"/>
              </a:lnSpc>
              <a:spcBef>
                <a:spcPts val="300"/>
              </a:spcBef>
              <a:buSzPct val="90000"/>
              <a:defRPr/>
            </a:pPr>
            <a:r>
              <a:rPr lang="en-US" sz="1400" dirty="0">
                <a:gradFill>
                  <a:gsLst>
                    <a:gs pos="22472">
                      <a:schemeClr val="tx1"/>
                    </a:gs>
                    <a:gs pos="45000">
                      <a:schemeClr val="tx1"/>
                    </a:gs>
                  </a:gsLst>
                  <a:lin ang="5400000" scaled="0"/>
                </a:gradFill>
                <a:latin typeface="Segoe UI" panose="020B0502040204020203" pitchFamily="34" charset="0"/>
                <a:cs typeface="Segoe UI" panose="020B0502040204020203" pitchFamily="34" charset="0"/>
              </a:rPr>
              <a:t>Azure Automation, Azure Active Directory, </a:t>
            </a:r>
            <a:br>
              <a:rPr lang="en-US" sz="1400" dirty="0">
                <a:gradFill>
                  <a:gsLst>
                    <a:gs pos="22472">
                      <a:schemeClr val="tx1"/>
                    </a:gs>
                    <a:gs pos="45000">
                      <a:schemeClr val="tx1"/>
                    </a:gs>
                  </a:gsLst>
                  <a:lin ang="5400000" scaled="0"/>
                </a:gradFill>
                <a:latin typeface="Segoe UI" panose="020B0502040204020203" pitchFamily="34" charset="0"/>
                <a:cs typeface="Segoe UI" panose="020B0502040204020203" pitchFamily="34" charset="0"/>
              </a:rPr>
            </a:br>
            <a:r>
              <a:rPr lang="en-US" sz="1400" dirty="0">
                <a:gradFill>
                  <a:gsLst>
                    <a:gs pos="22472">
                      <a:schemeClr val="tx1"/>
                    </a:gs>
                    <a:gs pos="45000">
                      <a:schemeClr val="tx1"/>
                    </a:gs>
                  </a:gsLst>
                  <a:lin ang="5400000" scaled="0"/>
                </a:gradFill>
                <a:latin typeface="Segoe UI" panose="020B0502040204020203" pitchFamily="34" charset="0"/>
                <a:cs typeface="Segoe UI" panose="020B0502040204020203" pitchFamily="34" charset="0"/>
              </a:rPr>
              <a:t>API Management, Logic Apps, IoT Hub, </a:t>
            </a:r>
            <a:br>
              <a:rPr lang="en-US" sz="1400" dirty="0">
                <a:gradFill>
                  <a:gsLst>
                    <a:gs pos="22472">
                      <a:schemeClr val="tx1"/>
                    </a:gs>
                    <a:gs pos="45000">
                      <a:schemeClr val="tx1"/>
                    </a:gs>
                  </a:gsLst>
                  <a:lin ang="5400000" scaled="0"/>
                </a:gradFill>
                <a:latin typeface="Segoe UI" panose="020B0502040204020203" pitchFamily="34" charset="0"/>
                <a:cs typeface="Segoe UI" panose="020B0502040204020203" pitchFamily="34" charset="0"/>
              </a:rPr>
            </a:br>
            <a:r>
              <a:rPr lang="en-US" sz="1400" dirty="0">
                <a:gradFill>
                  <a:gsLst>
                    <a:gs pos="22472">
                      <a:schemeClr val="tx1"/>
                    </a:gs>
                    <a:gs pos="45000">
                      <a:schemeClr val="tx1"/>
                    </a:gs>
                  </a:gsLst>
                  <a:lin ang="5400000" scaled="0"/>
                </a:gradFill>
                <a:latin typeface="Segoe UI" panose="020B0502040204020203" pitchFamily="34" charset="0"/>
                <a:cs typeface="Segoe UI" panose="020B0502040204020203" pitchFamily="34" charset="0"/>
              </a:rPr>
              <a:t>Service Bus, Azure Data Lake Store, Cosmos DB </a:t>
            </a:r>
          </a:p>
        </p:txBody>
      </p:sp>
      <p:sp>
        <p:nvSpPr>
          <p:cNvPr id="95" name="TextBox 94"/>
          <p:cNvSpPr txBox="1"/>
          <p:nvPr/>
        </p:nvSpPr>
        <p:spPr>
          <a:xfrm>
            <a:off x="6218237" y="5234603"/>
            <a:ext cx="4114800" cy="971035"/>
          </a:xfrm>
          <a:prstGeom prst="rect">
            <a:avLst/>
          </a:prstGeom>
          <a:noFill/>
        </p:spPr>
        <p:txBody>
          <a:bodyPr wrap="square" lIns="182880" tIns="146304" rIns="182880" bIns="146304" rtlCol="0">
            <a:spAutoFit/>
          </a:bodyPr>
          <a:lstStyle/>
          <a:p>
            <a:pPr defTabSz="932406">
              <a:lnSpc>
                <a:spcPct val="90000"/>
              </a:lnSpc>
              <a:spcBef>
                <a:spcPts val="300"/>
              </a:spcBef>
              <a:buSzPct val="90000"/>
              <a:defRPr/>
            </a:pPr>
            <a:r>
              <a:rPr lang="en-US" sz="1800">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rPr>
              <a:t>Coming soon</a:t>
            </a:r>
          </a:p>
          <a:p>
            <a:pPr defTabSz="932406">
              <a:lnSpc>
                <a:spcPct val="90000"/>
              </a:lnSpc>
              <a:spcBef>
                <a:spcPts val="300"/>
              </a:spcBef>
              <a:buSzPct val="90000"/>
              <a:defRPr/>
            </a:pPr>
            <a:r>
              <a:rPr lang="en-US" sz="1400">
                <a:gradFill>
                  <a:gsLst>
                    <a:gs pos="22472">
                      <a:schemeClr val="tx1"/>
                    </a:gs>
                    <a:gs pos="45000">
                      <a:schemeClr val="tx1"/>
                    </a:gs>
                  </a:gsLst>
                  <a:lin ang="5400000" scaled="0"/>
                </a:gradFill>
                <a:latin typeface="Segoe UI" panose="020B0502040204020203" pitchFamily="34" charset="0"/>
                <a:cs typeface="Segoe UI" panose="020B0502040204020203" pitchFamily="34" charset="0"/>
              </a:rPr>
              <a:t>Fabric Controller, Service Bus, Event Hubs, Azure Data Factory, Storage Queues</a:t>
            </a:r>
          </a:p>
        </p:txBody>
      </p:sp>
    </p:spTree>
    <p:extLst>
      <p:ext uri="{BB962C8B-B14F-4D97-AF65-F5344CB8AC3E}">
        <p14:creationId xmlns:p14="http://schemas.microsoft.com/office/powerpoint/2010/main" val="893960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2.72913E-6 -2.31502E-6 L 2.72913E-6 0.037 " pathEditMode="relative" rAng="0" ptsTypes="AA">
                                      <p:cBhvr>
                                        <p:cTn id="9" dur="600" spd="-100000" fill="hold"/>
                                        <p:tgtEl>
                                          <p:spTgt spid="7"/>
                                        </p:tgtEl>
                                        <p:attrNameLst>
                                          <p:attrName>ppt_x</p:attrName>
                                          <p:attrName>ppt_y</p:attrName>
                                        </p:attrNameLst>
                                      </p:cBhvr>
                                      <p:rCtr x="0" y="1838"/>
                                    </p:animMotion>
                                  </p:childTnLst>
                                </p:cTn>
                              </p:par>
                              <p:par>
                                <p:cTn id="10" presetID="10" presetClass="entr" presetSubtype="0" fill="hold"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100"/>
                                  </p:stCondLst>
                                  <p:childTnLst>
                                    <p:animMotion origin="layout" path="M -2.72913E-6 -2.31502E-6 L -2.72913E-6 0.037 " pathEditMode="relative" rAng="0" ptsTypes="AA">
                                      <p:cBhvr>
                                        <p:cTn id="14" dur="600" spd="-100000" fill="hold"/>
                                        <p:tgtEl>
                                          <p:spTgt spid="8"/>
                                        </p:tgtEl>
                                        <p:attrNameLst>
                                          <p:attrName>ppt_x</p:attrName>
                                          <p:attrName>ppt_y</p:attrName>
                                        </p:attrNameLst>
                                      </p:cBhvr>
                                      <p:rCtr x="0" y="1838"/>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fade">
                                      <p:cBhvr>
                                        <p:cTn id="19" dur="500"/>
                                        <p:tgtEl>
                                          <p:spTgt spid="92"/>
                                        </p:tgtEl>
                                      </p:cBhvr>
                                    </p:animEffect>
                                  </p:childTnLst>
                                </p:cTn>
                              </p:par>
                              <p:par>
                                <p:cTn id="20" presetID="42" presetClass="path" presetSubtype="0" decel="100000" fill="hold" grpId="1" nodeType="withEffect">
                                  <p:stCondLst>
                                    <p:cond delay="0"/>
                                  </p:stCondLst>
                                  <p:childTnLst>
                                    <p:animMotion origin="layout" path="M -2.54021E-6 -3.28189E-6 L -2.54021E-6 0.037 " pathEditMode="relative" rAng="0" ptsTypes="AA">
                                      <p:cBhvr>
                                        <p:cTn id="21" dur="600" spd="-100000" fill="hold"/>
                                        <p:tgtEl>
                                          <p:spTgt spid="92"/>
                                        </p:tgtEl>
                                        <p:attrNameLst>
                                          <p:attrName>ppt_x</p:attrName>
                                          <p:attrName>ppt_y</p:attrName>
                                        </p:attrNameLst>
                                      </p:cBhvr>
                                      <p:rCtr x="0" y="1838"/>
                                    </p:animMotion>
                                  </p:childTnLst>
                                </p:cTn>
                              </p:par>
                              <p:par>
                                <p:cTn id="22" presetID="10" presetClass="entr" presetSubtype="0" fill="hold" grpId="0" nodeType="withEffect">
                                  <p:stCondLst>
                                    <p:cond delay="0"/>
                                  </p:stCondLst>
                                  <p:childTnLst>
                                    <p:set>
                                      <p:cBhvr>
                                        <p:cTn id="23" dur="1" fill="hold">
                                          <p:stCondLst>
                                            <p:cond delay="0"/>
                                          </p:stCondLst>
                                        </p:cTn>
                                        <p:tgtEl>
                                          <p:spTgt spid="95"/>
                                        </p:tgtEl>
                                        <p:attrNameLst>
                                          <p:attrName>style.visibility</p:attrName>
                                        </p:attrNameLst>
                                      </p:cBhvr>
                                      <p:to>
                                        <p:strVal val="visible"/>
                                      </p:to>
                                    </p:set>
                                    <p:animEffect transition="in" filter="fade">
                                      <p:cBhvr>
                                        <p:cTn id="24" dur="500"/>
                                        <p:tgtEl>
                                          <p:spTgt spid="95"/>
                                        </p:tgtEl>
                                      </p:cBhvr>
                                    </p:animEffect>
                                  </p:childTnLst>
                                </p:cTn>
                              </p:par>
                              <p:par>
                                <p:cTn id="25" presetID="42" presetClass="path" presetSubtype="0" decel="100000" fill="hold" grpId="1" nodeType="withEffect">
                                  <p:stCondLst>
                                    <p:cond delay="0"/>
                                  </p:stCondLst>
                                  <p:childTnLst>
                                    <p:animMotion origin="layout" path="M -2.72913E-6 1.47526E-6 L -2.72913E-6 0.03699 " pathEditMode="relative" rAng="0" ptsTypes="AA">
                                      <p:cBhvr>
                                        <p:cTn id="26" dur="600" spd="-100000" fill="hold"/>
                                        <p:tgtEl>
                                          <p:spTgt spid="95"/>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2" grpId="1"/>
      <p:bldP spid="95" grpId="0"/>
      <p:bldP spid="9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3941-B06F-4971-9BC7-15C3CC060AAF}"/>
              </a:ext>
            </a:extLst>
          </p:cNvPr>
          <p:cNvSpPr>
            <a:spLocks noGrp="1"/>
          </p:cNvSpPr>
          <p:nvPr>
            <p:ph type="title"/>
          </p:nvPr>
        </p:nvSpPr>
        <p:spPr/>
        <p:txBody>
          <a:bodyPr/>
          <a:lstStyle/>
          <a:p>
            <a:pPr lvl="0">
              <a:defRPr/>
            </a:pPr>
            <a:r>
              <a:rPr lang="en-US"/>
              <a:t>Ensure reliability and performance in your apps</a:t>
            </a:r>
          </a:p>
        </p:txBody>
      </p:sp>
      <p:sp>
        <p:nvSpPr>
          <p:cNvPr id="13" name="TextBox 12">
            <a:extLst>
              <a:ext uri="{FF2B5EF4-FFF2-40B4-BE49-F238E27FC236}">
                <a16:creationId xmlns:a16="http://schemas.microsoft.com/office/drawing/2014/main" id="{14CEFE14-23BA-4417-BAA0-723AA23C1F99}"/>
              </a:ext>
            </a:extLst>
          </p:cNvPr>
          <p:cNvSpPr txBox="1"/>
          <p:nvPr/>
        </p:nvSpPr>
        <p:spPr>
          <a:xfrm>
            <a:off x="8535881" y="4558898"/>
            <a:ext cx="3291840" cy="606005"/>
          </a:xfrm>
          <a:prstGeom prst="rect">
            <a:avLst/>
          </a:prstGeom>
          <a:noFill/>
        </p:spPr>
        <p:txBody>
          <a:bodyPr wrap="square" lIns="93247" tIns="149196" rIns="186494" bIns="149196" rtlCol="0">
            <a:spAutoFit/>
          </a:bodyPr>
          <a:lstStyle/>
          <a:p>
            <a:pPr algn="ctr" defTabSz="1243192">
              <a:lnSpc>
                <a:spcPct val="90000"/>
              </a:lnSpc>
              <a:defRPr/>
            </a:pPr>
            <a:r>
              <a:rPr lang="en-US" sz="2200" kern="0">
                <a:gradFill>
                  <a:gsLst>
                    <a:gs pos="13483">
                      <a:schemeClr val="tx1"/>
                    </a:gs>
                    <a:gs pos="62000">
                      <a:schemeClr val="tx1"/>
                    </a:gs>
                  </a:gsLst>
                  <a:lin ang="5400000" scaled="0"/>
                </a:gradFill>
                <a:latin typeface="Segoe UI Semilight"/>
                <a:cs typeface="Segoe UI"/>
              </a:rPr>
              <a:t>High reliability</a:t>
            </a:r>
          </a:p>
        </p:txBody>
      </p:sp>
      <p:sp>
        <p:nvSpPr>
          <p:cNvPr id="14" name="TextBox 13">
            <a:extLst>
              <a:ext uri="{FF2B5EF4-FFF2-40B4-BE49-F238E27FC236}">
                <a16:creationId xmlns:a16="http://schemas.microsoft.com/office/drawing/2014/main" id="{A26A4FEB-CE28-4574-AB9C-D74779E92C82}"/>
              </a:ext>
            </a:extLst>
          </p:cNvPr>
          <p:cNvSpPr txBox="1"/>
          <p:nvPr/>
        </p:nvSpPr>
        <p:spPr>
          <a:xfrm>
            <a:off x="608753" y="4558898"/>
            <a:ext cx="3291840" cy="606005"/>
          </a:xfrm>
          <a:prstGeom prst="rect">
            <a:avLst/>
          </a:prstGeom>
          <a:noFill/>
        </p:spPr>
        <p:txBody>
          <a:bodyPr wrap="square" lIns="93247" tIns="149196" rIns="186494" bIns="149196" rtlCol="0">
            <a:spAutoFit/>
          </a:bodyPr>
          <a:lstStyle/>
          <a:p>
            <a:pPr algn="ctr" defTabSz="1243192">
              <a:lnSpc>
                <a:spcPct val="90000"/>
              </a:lnSpc>
              <a:defRPr/>
            </a:pPr>
            <a:r>
              <a:rPr lang="en-US" sz="2200" kern="0">
                <a:gradFill>
                  <a:gsLst>
                    <a:gs pos="13483">
                      <a:schemeClr val="tx1"/>
                    </a:gs>
                    <a:gs pos="62000">
                      <a:schemeClr val="tx1"/>
                    </a:gs>
                  </a:gsLst>
                  <a:lin ang="5400000" scaled="0"/>
                </a:gradFill>
                <a:latin typeface="Segoe UI Semilight"/>
                <a:cs typeface="Segoe UI"/>
              </a:rPr>
              <a:t>Near real-time</a:t>
            </a:r>
          </a:p>
        </p:txBody>
      </p:sp>
      <p:sp>
        <p:nvSpPr>
          <p:cNvPr id="15" name="TextBox 14">
            <a:extLst>
              <a:ext uri="{FF2B5EF4-FFF2-40B4-BE49-F238E27FC236}">
                <a16:creationId xmlns:a16="http://schemas.microsoft.com/office/drawing/2014/main" id="{338E1697-6498-4518-85C6-A891F9C579DC}"/>
              </a:ext>
            </a:extLst>
          </p:cNvPr>
          <p:cNvSpPr txBox="1"/>
          <p:nvPr/>
        </p:nvSpPr>
        <p:spPr>
          <a:xfrm>
            <a:off x="4572317" y="4558898"/>
            <a:ext cx="3291840" cy="606005"/>
          </a:xfrm>
          <a:prstGeom prst="rect">
            <a:avLst/>
          </a:prstGeom>
          <a:noFill/>
        </p:spPr>
        <p:txBody>
          <a:bodyPr wrap="square" lIns="93247" tIns="149196" rIns="186494" bIns="149196" rtlCol="0">
            <a:spAutoFit/>
          </a:bodyPr>
          <a:lstStyle/>
          <a:p>
            <a:pPr algn="ctr" defTabSz="1243192">
              <a:lnSpc>
                <a:spcPct val="90000"/>
              </a:lnSpc>
              <a:defRPr/>
            </a:pPr>
            <a:r>
              <a:rPr lang="en-US" sz="2200" kern="0">
                <a:gradFill>
                  <a:gsLst>
                    <a:gs pos="13483">
                      <a:schemeClr val="tx1"/>
                    </a:gs>
                    <a:gs pos="62000">
                      <a:schemeClr val="tx1"/>
                    </a:gs>
                  </a:gsLst>
                  <a:lin ang="5400000" scaled="0"/>
                </a:gradFill>
                <a:latin typeface="Segoe UI Semilight"/>
                <a:cs typeface="Segoe UI"/>
              </a:rPr>
              <a:t>Massive scale-out</a:t>
            </a:r>
          </a:p>
        </p:txBody>
      </p:sp>
      <p:grpSp>
        <p:nvGrpSpPr>
          <p:cNvPr id="8" name="Group 7">
            <a:extLst>
              <a:ext uri="{FF2B5EF4-FFF2-40B4-BE49-F238E27FC236}">
                <a16:creationId xmlns:a16="http://schemas.microsoft.com/office/drawing/2014/main" id="{D027ED78-3DE0-460F-B44C-05D175DD18F1}"/>
              </a:ext>
            </a:extLst>
          </p:cNvPr>
          <p:cNvGrpSpPr/>
          <p:nvPr/>
        </p:nvGrpSpPr>
        <p:grpSpPr>
          <a:xfrm>
            <a:off x="719746" y="2399994"/>
            <a:ext cx="3069854" cy="2058610"/>
            <a:chOff x="719746" y="2399994"/>
            <a:chExt cx="3069854" cy="2058610"/>
          </a:xfrm>
        </p:grpSpPr>
        <p:sp>
          <p:nvSpPr>
            <p:cNvPr id="18" name="Freeform 50"/>
            <p:cNvSpPr>
              <a:spLocks/>
            </p:cNvSpPr>
            <p:nvPr/>
          </p:nvSpPr>
          <p:spPr bwMode="auto">
            <a:xfrm>
              <a:off x="719746"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lnSpc>
                  <a:spcPct val="90000"/>
                </a:lnSpc>
                <a:defRPr/>
              </a:pPr>
              <a:endParaRPr lang="en-US" sz="1800" kern="0">
                <a:solidFill>
                  <a:srgbClr val="353535"/>
                </a:solidFill>
                <a:latin typeface="Segoe UI Semilight"/>
              </a:endParaRPr>
            </a:p>
          </p:txBody>
        </p:sp>
        <p:sp>
          <p:nvSpPr>
            <p:cNvPr id="63" name="TextBox 62"/>
            <p:cNvSpPr txBox="1"/>
            <p:nvPr/>
          </p:nvSpPr>
          <p:spPr>
            <a:xfrm>
              <a:off x="1050061" y="3401595"/>
              <a:ext cx="2409225" cy="840230"/>
            </a:xfrm>
            <a:prstGeom prst="rect">
              <a:avLst/>
            </a:prstGeom>
            <a:noFill/>
          </p:spPr>
          <p:txBody>
            <a:bodyPr wrap="square" rtlCol="0">
              <a:spAutoFit/>
            </a:bodyPr>
            <a:lstStyle/>
            <a:p>
              <a:pPr algn="ctr" defTabSz="932406">
                <a:lnSpc>
                  <a:spcPct val="90000"/>
                </a:lnSpc>
                <a:spcAft>
                  <a:spcPts val="510"/>
                </a:spcAft>
                <a:buSzPct val="90000"/>
                <a:defRPr/>
              </a:pPr>
              <a:r>
                <a:rPr lang="en-US" sz="1800"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a:t>
              </a:r>
              <a:br>
                <a:rPr lang="en-US" sz="1800"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br>
              <a:r>
                <a:rPr lang="en-US" sz="1800"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end-to-end latency in the </a:t>
              </a:r>
              <a:r>
                <a:rPr lang="en-US" sz="1800"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a:t>
              </a:r>
              <a:r>
                <a:rPr lang="en-US" sz="1800" b="1" baseline="30000"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th</a:t>
              </a:r>
              <a:r>
                <a:rPr lang="en-US" sz="1800"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 percentile*</a:t>
              </a:r>
            </a:p>
          </p:txBody>
        </p:sp>
      </p:grpSp>
      <p:grpSp>
        <p:nvGrpSpPr>
          <p:cNvPr id="5" name="Group 4">
            <a:extLst>
              <a:ext uri="{FF2B5EF4-FFF2-40B4-BE49-F238E27FC236}">
                <a16:creationId xmlns:a16="http://schemas.microsoft.com/office/drawing/2014/main" id="{1853269C-1F61-4358-ADF6-3ABE0E21C346}"/>
              </a:ext>
            </a:extLst>
          </p:cNvPr>
          <p:cNvGrpSpPr/>
          <p:nvPr/>
        </p:nvGrpSpPr>
        <p:grpSpPr>
          <a:xfrm>
            <a:off x="4683310" y="2399994"/>
            <a:ext cx="3069854" cy="2058610"/>
            <a:chOff x="4683310" y="2399994"/>
            <a:chExt cx="3069854" cy="2058610"/>
          </a:xfrm>
        </p:grpSpPr>
        <p:sp>
          <p:nvSpPr>
            <p:cNvPr id="19" name="Freeform 50"/>
            <p:cNvSpPr>
              <a:spLocks/>
            </p:cNvSpPr>
            <p:nvPr/>
          </p:nvSpPr>
          <p:spPr bwMode="auto">
            <a:xfrm>
              <a:off x="4683310"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lnSpc>
                  <a:spcPct val="90000"/>
                </a:lnSpc>
                <a:defRPr/>
              </a:pPr>
              <a:endParaRPr lang="en-US" sz="1800" kern="0">
                <a:solidFill>
                  <a:srgbClr val="353535"/>
                </a:solidFill>
                <a:latin typeface="Segoe UI Semilight"/>
              </a:endParaRPr>
            </a:p>
          </p:txBody>
        </p:sp>
        <p:sp>
          <p:nvSpPr>
            <p:cNvPr id="21" name="TextBox 20"/>
            <p:cNvSpPr txBox="1"/>
            <p:nvPr/>
          </p:nvSpPr>
          <p:spPr>
            <a:xfrm>
              <a:off x="5013625" y="3526597"/>
              <a:ext cx="2409225" cy="840230"/>
            </a:xfrm>
            <a:prstGeom prst="rect">
              <a:avLst/>
            </a:prstGeom>
            <a:noFill/>
          </p:spPr>
          <p:txBody>
            <a:bodyPr wrap="square" rtlCol="0">
              <a:spAutoFit/>
            </a:bodyPr>
            <a:lstStyle/>
            <a:p>
              <a:pPr algn="ctr" defTabSz="932406">
                <a:lnSpc>
                  <a:spcPct val="90000"/>
                </a:lnSpc>
                <a:spcAft>
                  <a:spcPts val="510"/>
                </a:spcAft>
                <a:buSzPct val="90000"/>
                <a:defRPr/>
              </a:pPr>
              <a:r>
                <a:rPr lang="en-US" sz="1800"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sz="1800"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a:t>
              </a:r>
              <a:br>
                <a:rPr lang="en-US" sz="1800"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br>
              <a:r>
                <a:rPr lang="en-US" sz="1800"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per second per region*</a:t>
              </a:r>
            </a:p>
          </p:txBody>
        </p:sp>
      </p:grpSp>
      <p:grpSp>
        <p:nvGrpSpPr>
          <p:cNvPr id="7" name="Group 6">
            <a:extLst>
              <a:ext uri="{FF2B5EF4-FFF2-40B4-BE49-F238E27FC236}">
                <a16:creationId xmlns:a16="http://schemas.microsoft.com/office/drawing/2014/main" id="{E871F1EB-3BFF-4623-B536-711E645670EE}"/>
              </a:ext>
            </a:extLst>
          </p:cNvPr>
          <p:cNvGrpSpPr/>
          <p:nvPr/>
        </p:nvGrpSpPr>
        <p:grpSpPr>
          <a:xfrm>
            <a:off x="8646874" y="2399994"/>
            <a:ext cx="3069854" cy="2058610"/>
            <a:chOff x="8646874" y="2399994"/>
            <a:chExt cx="3069854" cy="2058610"/>
          </a:xfrm>
        </p:grpSpPr>
        <p:sp>
          <p:nvSpPr>
            <p:cNvPr id="20" name="Freeform 50"/>
            <p:cNvSpPr>
              <a:spLocks/>
            </p:cNvSpPr>
            <p:nvPr/>
          </p:nvSpPr>
          <p:spPr bwMode="auto">
            <a:xfrm>
              <a:off x="8646874"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lnSpc>
                  <a:spcPct val="90000"/>
                </a:lnSpc>
                <a:defRPr/>
              </a:pPr>
              <a:endParaRPr lang="en-US" sz="1800" kern="0">
                <a:solidFill>
                  <a:srgbClr val="353535"/>
                </a:solidFill>
                <a:latin typeface="Segoe UI Semilight"/>
              </a:endParaRPr>
            </a:p>
          </p:txBody>
        </p:sp>
        <p:sp>
          <p:nvSpPr>
            <p:cNvPr id="22" name="TextBox 21"/>
            <p:cNvSpPr txBox="1"/>
            <p:nvPr/>
          </p:nvSpPr>
          <p:spPr>
            <a:xfrm>
              <a:off x="8899472" y="3401595"/>
              <a:ext cx="2564659" cy="842346"/>
            </a:xfrm>
            <a:prstGeom prst="rect">
              <a:avLst/>
            </a:prstGeom>
            <a:noFill/>
          </p:spPr>
          <p:txBody>
            <a:bodyPr wrap="square" rtlCol="0">
              <a:spAutoFit/>
            </a:bodyPr>
            <a:lstStyle/>
            <a:p>
              <a:pPr algn="ctr" defTabSz="932406">
                <a:lnSpc>
                  <a:spcPct val="90000"/>
                </a:lnSpc>
                <a:spcAft>
                  <a:spcPts val="510"/>
                </a:spcAft>
                <a:buSzPct val="90000"/>
                <a:defRPr/>
              </a:pPr>
              <a:r>
                <a:rPr lang="en-US" sz="1800" b="1">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sz="180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p>
          </p:txBody>
        </p:sp>
      </p:grpSp>
      <p:sp>
        <p:nvSpPr>
          <p:cNvPr id="3" name="TextBox 2">
            <a:extLst>
              <a:ext uri="{FF2B5EF4-FFF2-40B4-BE49-F238E27FC236}">
                <a16:creationId xmlns:a16="http://schemas.microsoft.com/office/drawing/2014/main" id="{F81F34DC-317A-4026-9515-4D2C12F3401E}"/>
              </a:ext>
            </a:extLst>
          </p:cNvPr>
          <p:cNvSpPr txBox="1"/>
          <p:nvPr/>
        </p:nvSpPr>
        <p:spPr>
          <a:xfrm>
            <a:off x="719746" y="5960534"/>
            <a:ext cx="337247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*Performance targets</a:t>
            </a:r>
          </a:p>
        </p:txBody>
      </p:sp>
    </p:spTree>
    <p:extLst>
      <p:ext uri="{BB962C8B-B14F-4D97-AF65-F5344CB8AC3E}">
        <p14:creationId xmlns:p14="http://schemas.microsoft.com/office/powerpoint/2010/main" val="1770835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8"/>
                                        </p:tgtEl>
                                        <p:attrNameLst>
                                          <p:attrName>ppt_x</p:attrName>
                                          <p:attrName>ppt_y</p:attrName>
                                        </p:attrNameLst>
                                      </p:cBhvr>
                                      <p:rCtr x="0" y="1852"/>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64" presetClass="path" presetSubtype="0" decel="100000" fill="hold" grpId="1" nodeType="withEffect">
                                  <p:stCondLst>
                                    <p:cond delay="0"/>
                                  </p:stCondLst>
                                  <p:childTnLst>
                                    <p:animMotion origin="layout" path="M -1.16926E-6 -1.41625E-6 L -1.16926E-6 -0.04539 " pathEditMode="relative" rAng="0" ptsTypes="AA">
                                      <p:cBhvr>
                                        <p:cTn id="14" dur="600" spd="-100000" fill="hold"/>
                                        <p:tgtEl>
                                          <p:spTgt spid="14"/>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600" spd="-100000" fill="hold"/>
                                        <p:tgtEl>
                                          <p:spTgt spid="5"/>
                                        </p:tgtEl>
                                        <p:attrNameLst>
                                          <p:attrName>ppt_x</p:attrName>
                                          <p:attrName>ppt_y</p:attrName>
                                        </p:attrNameLst>
                                      </p:cBhvr>
                                      <p:rCtr x="0" y="1852"/>
                                    </p:animMotion>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64" presetClass="path" presetSubtype="0" decel="100000" fill="hold" grpId="1" nodeType="withEffect">
                                  <p:stCondLst>
                                    <p:cond delay="0"/>
                                  </p:stCondLst>
                                  <p:childTnLst>
                                    <p:animMotion origin="layout" path="M 0 -1.41625E-6 L 0 -0.04539 " pathEditMode="relative" rAng="0" ptsTypes="AA">
                                      <p:cBhvr>
                                        <p:cTn id="26" dur="600" spd="-100000" fill="hold"/>
                                        <p:tgtEl>
                                          <p:spTgt spid="15"/>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nodeType="withEffect">
                                  <p:stCondLst>
                                    <p:cond delay="0"/>
                                  </p:stCondLst>
                                  <p:childTnLst>
                                    <p:animMotion origin="layout" path="M -3.125E-6 4.44444E-6 L -3.125E-6 0.03703 " pathEditMode="relative" rAng="0" ptsTypes="AA">
                                      <p:cBhvr>
                                        <p:cTn id="33" dur="600" spd="-100000" fill="hold"/>
                                        <p:tgtEl>
                                          <p:spTgt spid="7"/>
                                        </p:tgtEl>
                                        <p:attrNameLst>
                                          <p:attrName>ppt_x</p:attrName>
                                          <p:attrName>ppt_y</p:attrName>
                                        </p:attrNameLst>
                                      </p:cBhvr>
                                      <p:rCtr x="0" y="1852"/>
                                    </p:animMotion>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64" presetClass="path" presetSubtype="0" decel="100000" fill="hold" grpId="1" nodeType="withEffect">
                                  <p:stCondLst>
                                    <p:cond delay="0"/>
                                  </p:stCondLst>
                                  <p:childTnLst>
                                    <p:animMotion origin="layout" path="M 1.16926E-6 -1.41625E-6 L 1.16926E-6 -0.04539 " pathEditMode="relative" rAng="0" ptsTypes="AA">
                                      <p:cBhvr>
                                        <p:cTn id="38" dur="600" spd="-100000" fill="hold"/>
                                        <p:tgtEl>
                                          <p:spTgt spid="13"/>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TextBox 26"/>
          <p:cNvSpPr txBox="1"/>
          <p:nvPr/>
        </p:nvSpPr>
        <p:spPr>
          <a:xfrm>
            <a:off x="9166069" y="4403562"/>
            <a:ext cx="3051455" cy="1955235"/>
          </a:xfrm>
          <a:prstGeom prst="rect">
            <a:avLst/>
          </a:prstGeom>
          <a:noFill/>
        </p:spPr>
        <p:txBody>
          <a:bodyPr wrap="square" lIns="182802" tIns="146241" rIns="182802" bIns="146241" rtlCol="0">
            <a:spAutoFit/>
          </a:bodyPr>
          <a:lstStyle/>
          <a:p>
            <a:pPr algn="ctr" defTabSz="932384">
              <a:lnSpc>
                <a:spcPct val="90000"/>
              </a:lnSpc>
              <a:spcAft>
                <a:spcPts val="600"/>
              </a:spcAft>
            </a:pPr>
            <a:r>
              <a:rPr lang="en-US" sz="4799" dirty="0">
                <a:solidFill>
                  <a:srgbClr val="00188F"/>
                </a:solidFill>
                <a:latin typeface="Segoe UI Light"/>
                <a:cs typeface="Segoe UI Semibold" panose="020B0702040204020203" pitchFamily="34" charset="0"/>
              </a:rPr>
              <a:t>750 Billion</a:t>
            </a:r>
            <a:endParaRPr lang="en-US" sz="4399" dirty="0">
              <a:solidFill>
                <a:srgbClr val="00188F"/>
              </a:solidFill>
              <a:latin typeface="Segoe UI Light"/>
              <a:cs typeface="Segoe UI Semibold" panose="020B0702040204020203" pitchFamily="34" charset="0"/>
            </a:endParaRPr>
          </a:p>
          <a:p>
            <a:pPr algn="ctr" defTabSz="932384">
              <a:lnSpc>
                <a:spcPct val="90000"/>
              </a:lnSpc>
              <a:spcAft>
                <a:spcPts val="600"/>
              </a:spcAft>
            </a:pPr>
            <a:r>
              <a:rPr lang="en-US" sz="1599" dirty="0">
                <a:solidFill>
                  <a:srgbClr val="000000"/>
                </a:solidFill>
                <a:latin typeface="Segoe UI Semilight" panose="020B0402040204020203" pitchFamily="34" charset="0"/>
                <a:cs typeface="Segoe UI Semilight" panose="020B0402040204020203" pitchFamily="34" charset="0"/>
              </a:rPr>
              <a:t>Message operations on</a:t>
            </a:r>
            <a:br>
              <a:rPr lang="en-US" sz="1599" dirty="0">
                <a:solidFill>
                  <a:srgbClr val="000000"/>
                </a:solidFill>
                <a:latin typeface="Segoe UI Semilight" panose="020B0402040204020203" pitchFamily="34" charset="0"/>
                <a:cs typeface="Segoe UI Semilight" panose="020B0402040204020203" pitchFamily="34" charset="0"/>
              </a:rPr>
            </a:br>
            <a:r>
              <a:rPr lang="en-US" sz="1599" dirty="0">
                <a:solidFill>
                  <a:srgbClr val="000000"/>
                </a:solidFill>
                <a:latin typeface="Segoe UI Semilight" panose="020B0402040204020203" pitchFamily="34" charset="0"/>
                <a:cs typeface="Segoe UI Semilight" panose="020B0402040204020203" pitchFamily="34" charset="0"/>
              </a:rPr>
              <a:t>Azure Service Bus </a:t>
            </a:r>
            <a:br>
              <a:rPr lang="en-US" sz="1599" dirty="0">
                <a:solidFill>
                  <a:srgbClr val="000000"/>
                </a:solidFill>
                <a:latin typeface="Segoe UI Semilight" panose="020B0402040204020203" pitchFamily="34" charset="0"/>
                <a:cs typeface="Segoe UI Semilight" panose="020B0402040204020203" pitchFamily="34" charset="0"/>
              </a:rPr>
            </a:br>
            <a:r>
              <a:rPr lang="en-US" sz="1599" dirty="0">
                <a:solidFill>
                  <a:srgbClr val="000000"/>
                </a:solidFill>
                <a:latin typeface="Segoe UI Semilight" panose="020B0402040204020203" pitchFamily="34" charset="0"/>
                <a:cs typeface="Segoe UI Semilight" panose="020B0402040204020203" pitchFamily="34" charset="0"/>
              </a:rPr>
              <a:t>Messaging (Standard) </a:t>
            </a:r>
            <a:br>
              <a:rPr lang="en-US" sz="1599" dirty="0">
                <a:solidFill>
                  <a:srgbClr val="000000"/>
                </a:solidFill>
                <a:latin typeface="Segoe UI Semilight" panose="020B0402040204020203" pitchFamily="34" charset="0"/>
                <a:cs typeface="Segoe UI Semilight" panose="020B0402040204020203" pitchFamily="34" charset="0"/>
              </a:rPr>
            </a:br>
            <a:r>
              <a:rPr lang="en-US" sz="1599" dirty="0">
                <a:solidFill>
                  <a:srgbClr val="000000"/>
                </a:solidFill>
                <a:latin typeface="Segoe UI Semilight" panose="020B0402040204020203" pitchFamily="34" charset="0"/>
                <a:cs typeface="Segoe UI Semilight" panose="020B0402040204020203" pitchFamily="34" charset="0"/>
              </a:rPr>
              <a:t>per month</a:t>
            </a:r>
          </a:p>
        </p:txBody>
      </p:sp>
      <p:sp>
        <p:nvSpPr>
          <p:cNvPr id="28" name="TextBox 27"/>
          <p:cNvSpPr txBox="1"/>
          <p:nvPr/>
        </p:nvSpPr>
        <p:spPr>
          <a:xfrm>
            <a:off x="-549904" y="1911975"/>
            <a:ext cx="3850505" cy="1581952"/>
          </a:xfrm>
          <a:prstGeom prst="rect">
            <a:avLst/>
          </a:prstGeom>
          <a:noFill/>
        </p:spPr>
        <p:txBody>
          <a:bodyPr wrap="square" lIns="182802" tIns="146241" rIns="182802" bIns="146241" rtlCol="0">
            <a:spAutoFit/>
          </a:bodyPr>
          <a:lstStyle/>
          <a:p>
            <a:pPr algn="ctr" defTabSz="932384">
              <a:lnSpc>
                <a:spcPct val="90000"/>
              </a:lnSpc>
              <a:spcAft>
                <a:spcPts val="600"/>
              </a:spcAft>
            </a:pPr>
            <a:r>
              <a:rPr lang="en-US" sz="4799" dirty="0">
                <a:solidFill>
                  <a:srgbClr val="00188F"/>
                </a:solidFill>
                <a:latin typeface="Segoe UI Light"/>
                <a:cs typeface="Segoe UI Semibold" panose="020B0702040204020203" pitchFamily="34" charset="0"/>
              </a:rPr>
              <a:t>1.1 Trillion</a:t>
            </a:r>
          </a:p>
          <a:p>
            <a:pPr algn="ctr" defTabSz="932384">
              <a:lnSpc>
                <a:spcPct val="90000"/>
              </a:lnSpc>
              <a:spcAft>
                <a:spcPts val="600"/>
              </a:spcAft>
            </a:pPr>
            <a:r>
              <a:rPr lang="en-US" sz="1599" dirty="0">
                <a:solidFill>
                  <a:srgbClr val="000000"/>
                </a:solidFill>
                <a:latin typeface="Segoe UI Semilight" panose="020B0402040204020203" pitchFamily="34" charset="0"/>
                <a:cs typeface="Segoe UI Semilight" panose="020B0402040204020203" pitchFamily="34" charset="0"/>
              </a:rPr>
              <a:t>Requests every DAY </a:t>
            </a:r>
          </a:p>
          <a:p>
            <a:pPr algn="ctr" defTabSz="932384">
              <a:lnSpc>
                <a:spcPct val="90000"/>
              </a:lnSpc>
              <a:spcAft>
                <a:spcPts val="600"/>
              </a:spcAft>
            </a:pPr>
            <a:r>
              <a:rPr lang="en-US" sz="1599" dirty="0">
                <a:solidFill>
                  <a:srgbClr val="000000"/>
                </a:solidFill>
                <a:latin typeface="Segoe UI Semilight" panose="020B0402040204020203" pitchFamily="34" charset="0"/>
                <a:cs typeface="Segoe UI Semilight" panose="020B0402040204020203" pitchFamily="34" charset="0"/>
              </a:rPr>
              <a:t>with Event Hubs</a:t>
            </a:r>
          </a:p>
        </p:txBody>
      </p:sp>
      <p:cxnSp>
        <p:nvCxnSpPr>
          <p:cNvPr id="10" name="Straight Connector 9"/>
          <p:cNvCxnSpPr/>
          <p:nvPr/>
        </p:nvCxnSpPr>
        <p:spPr>
          <a:xfrm>
            <a:off x="2943297" y="1521353"/>
            <a:ext cx="0" cy="5472181"/>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166069" y="1521353"/>
            <a:ext cx="0" cy="5472181"/>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765" y="4069201"/>
            <a:ext cx="12432948"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00767" y="1911975"/>
            <a:ext cx="3850505" cy="1503476"/>
          </a:xfrm>
          <a:prstGeom prst="rect">
            <a:avLst/>
          </a:prstGeom>
          <a:noFill/>
        </p:spPr>
        <p:txBody>
          <a:bodyPr wrap="square" lIns="182802" tIns="146241" rIns="182802" bIns="146241" rtlCol="0">
            <a:spAutoFit/>
          </a:bodyPr>
          <a:lstStyle/>
          <a:p>
            <a:pPr algn="ctr" defTabSz="932384">
              <a:lnSpc>
                <a:spcPct val="90000"/>
              </a:lnSpc>
              <a:spcAft>
                <a:spcPts val="600"/>
              </a:spcAft>
            </a:pPr>
            <a:r>
              <a:rPr lang="en-US" sz="4799" spc="-210" dirty="0">
                <a:solidFill>
                  <a:srgbClr val="00188F"/>
                </a:solidFill>
                <a:latin typeface="Segoe UI Light"/>
                <a:cs typeface="Segoe UI Semibold" panose="020B0702040204020203" pitchFamily="34" charset="0"/>
              </a:rPr>
              <a:t>2</a:t>
            </a:r>
            <a:r>
              <a:rPr lang="en-US" sz="1800" dirty="0">
                <a:solidFill>
                  <a:srgbClr val="00188F"/>
                </a:solidFill>
                <a:latin typeface="Segoe UI Light"/>
                <a:cs typeface="Segoe UI Semibold" panose="020B0702040204020203" pitchFamily="34" charset="0"/>
              </a:rPr>
              <a:t> </a:t>
            </a:r>
            <a:r>
              <a:rPr lang="en-US" sz="2800" dirty="0">
                <a:solidFill>
                  <a:srgbClr val="00188F"/>
                </a:solidFill>
                <a:latin typeface="Segoe UI Light"/>
                <a:cs typeface="Segoe UI Semibold" panose="020B0702040204020203" pitchFamily="34" charset="0"/>
              </a:rPr>
              <a:t>Million</a:t>
            </a:r>
          </a:p>
          <a:p>
            <a:pPr algn="ctr" defTabSz="932384">
              <a:lnSpc>
                <a:spcPct val="90000"/>
              </a:lnSpc>
              <a:spcAft>
                <a:spcPts val="600"/>
              </a:spcAft>
            </a:pPr>
            <a:r>
              <a:rPr lang="en-US" sz="1599" dirty="0">
                <a:solidFill>
                  <a:srgbClr val="000000"/>
                </a:solidFill>
                <a:latin typeface="Segoe UI Semilight" panose="020B0402040204020203" pitchFamily="34" charset="0"/>
                <a:cs typeface="Segoe UI Semilight" panose="020B0402040204020203" pitchFamily="34" charset="0"/>
              </a:rPr>
              <a:t>Message Queues and </a:t>
            </a:r>
            <a:br>
              <a:rPr lang="en-US" sz="1599" dirty="0">
                <a:solidFill>
                  <a:srgbClr val="000000"/>
                </a:solidFill>
                <a:latin typeface="Segoe UI Semilight" panose="020B0402040204020203" pitchFamily="34" charset="0"/>
                <a:cs typeface="Segoe UI Semilight" panose="020B0402040204020203" pitchFamily="34" charset="0"/>
              </a:rPr>
            </a:br>
            <a:r>
              <a:rPr lang="en-US" sz="1599" dirty="0">
                <a:solidFill>
                  <a:srgbClr val="000000"/>
                </a:solidFill>
                <a:latin typeface="Segoe UI Semilight" panose="020B0402040204020203" pitchFamily="34" charset="0"/>
                <a:cs typeface="Segoe UI Semilight" panose="020B0402040204020203" pitchFamily="34" charset="0"/>
              </a:rPr>
              <a:t>Topics in Production </a:t>
            </a:r>
          </a:p>
        </p:txBody>
      </p:sp>
      <p:sp>
        <p:nvSpPr>
          <p:cNvPr id="21" name="TextBox 20"/>
          <p:cNvSpPr txBox="1"/>
          <p:nvPr/>
        </p:nvSpPr>
        <p:spPr>
          <a:xfrm>
            <a:off x="8785010" y="1911976"/>
            <a:ext cx="3850505" cy="1277596"/>
          </a:xfrm>
          <a:prstGeom prst="rect">
            <a:avLst/>
          </a:prstGeom>
          <a:noFill/>
        </p:spPr>
        <p:txBody>
          <a:bodyPr wrap="square" lIns="182802" tIns="146241" rIns="182802" bIns="146241" rtlCol="0">
            <a:spAutoFit/>
          </a:bodyPr>
          <a:lstStyle/>
          <a:p>
            <a:pPr algn="ctr" defTabSz="932384">
              <a:lnSpc>
                <a:spcPct val="90000"/>
              </a:lnSpc>
              <a:spcAft>
                <a:spcPts val="600"/>
              </a:spcAft>
            </a:pPr>
            <a:r>
              <a:rPr lang="en-US" sz="4799" dirty="0">
                <a:solidFill>
                  <a:srgbClr val="00188F"/>
                </a:solidFill>
                <a:latin typeface="Segoe UI Light"/>
                <a:cs typeface="Segoe UI Semibold" panose="020B0702040204020203" pitchFamily="34" charset="0"/>
              </a:rPr>
              <a:t>&gt;30</a:t>
            </a:r>
            <a:r>
              <a:rPr lang="en-US" sz="1800" dirty="0">
                <a:solidFill>
                  <a:srgbClr val="00188F"/>
                </a:solidFill>
                <a:latin typeface="Segoe UI Light"/>
                <a:cs typeface="Segoe UI Semibold" panose="020B0702040204020203" pitchFamily="34" charset="0"/>
              </a:rPr>
              <a:t> </a:t>
            </a:r>
            <a:r>
              <a:rPr lang="en-US" sz="2800" dirty="0">
                <a:solidFill>
                  <a:srgbClr val="00188F"/>
                </a:solidFill>
                <a:latin typeface="Segoe UI Light"/>
                <a:cs typeface="Segoe UI Semibold" panose="020B0702040204020203" pitchFamily="34" charset="0"/>
              </a:rPr>
              <a:t>PB</a:t>
            </a:r>
          </a:p>
          <a:p>
            <a:pPr algn="ctr" defTabSz="932384">
              <a:lnSpc>
                <a:spcPct val="90000"/>
              </a:lnSpc>
              <a:spcAft>
                <a:spcPts val="600"/>
              </a:spcAft>
            </a:pPr>
            <a:r>
              <a:rPr lang="en-US" sz="1599" dirty="0">
                <a:solidFill>
                  <a:srgbClr val="000000"/>
                </a:solidFill>
                <a:latin typeface="Segoe UI Semilight" panose="020B0402040204020203" pitchFamily="34" charset="0"/>
                <a:cs typeface="Segoe UI Semilight" panose="020B0402040204020203" pitchFamily="34" charset="0"/>
              </a:rPr>
              <a:t>Monthly Data Volume</a:t>
            </a:r>
          </a:p>
        </p:txBody>
      </p:sp>
      <p:sp>
        <p:nvSpPr>
          <p:cNvPr id="22" name="TextBox 21"/>
          <p:cNvSpPr txBox="1"/>
          <p:nvPr/>
        </p:nvSpPr>
        <p:spPr>
          <a:xfrm>
            <a:off x="3158701" y="4403563"/>
            <a:ext cx="2561929" cy="1729355"/>
          </a:xfrm>
          <a:prstGeom prst="rect">
            <a:avLst/>
          </a:prstGeom>
          <a:noFill/>
        </p:spPr>
        <p:txBody>
          <a:bodyPr wrap="square" lIns="182802" tIns="146241" rIns="182802" bIns="146241" rtlCol="0">
            <a:spAutoFit/>
          </a:bodyPr>
          <a:lstStyle/>
          <a:p>
            <a:pPr algn="ctr" defTabSz="932384">
              <a:lnSpc>
                <a:spcPct val="90000"/>
              </a:lnSpc>
              <a:spcAft>
                <a:spcPts val="600"/>
              </a:spcAft>
            </a:pPr>
            <a:r>
              <a:rPr lang="en-US" sz="4799" spc="-210" dirty="0">
                <a:solidFill>
                  <a:srgbClr val="00188F"/>
                </a:solidFill>
                <a:latin typeface="Segoe UI Light"/>
                <a:cs typeface="Segoe UI Semibold" panose="020B0702040204020203" pitchFamily="34" charset="0"/>
              </a:rPr>
              <a:t>85</a:t>
            </a:r>
            <a:endParaRPr lang="en-US" sz="2800" dirty="0">
              <a:solidFill>
                <a:srgbClr val="00188F"/>
              </a:solidFill>
              <a:latin typeface="Segoe UI Light"/>
              <a:cs typeface="Segoe UI Semibold" panose="020B0702040204020203" pitchFamily="34" charset="0"/>
            </a:endParaRPr>
          </a:p>
          <a:p>
            <a:pPr algn="ctr" defTabSz="932384">
              <a:lnSpc>
                <a:spcPct val="90000"/>
              </a:lnSpc>
              <a:spcAft>
                <a:spcPts val="600"/>
              </a:spcAft>
            </a:pPr>
            <a:r>
              <a:rPr lang="en-US" sz="1599" dirty="0">
                <a:solidFill>
                  <a:srgbClr val="000000"/>
                </a:solidFill>
              </a:rPr>
              <a:t>Of the 100 largest Azure customers use messaging services </a:t>
            </a:r>
            <a:endParaRPr lang="en-US" sz="1599" dirty="0">
              <a:solidFill>
                <a:srgbClr val="000000"/>
              </a:solidFill>
              <a:latin typeface="Segoe UI Semilight" panose="020B0402040204020203" pitchFamily="34" charset="0"/>
              <a:cs typeface="Segoe UI Semilight" panose="020B0402040204020203" pitchFamily="34" charset="0"/>
            </a:endParaRPr>
          </a:p>
        </p:txBody>
      </p:sp>
      <p:sp>
        <p:nvSpPr>
          <p:cNvPr id="24" name="TextBox 23"/>
          <p:cNvSpPr txBox="1"/>
          <p:nvPr/>
        </p:nvSpPr>
        <p:spPr>
          <a:xfrm>
            <a:off x="210402" y="4403563"/>
            <a:ext cx="2517492" cy="1277596"/>
          </a:xfrm>
          <a:prstGeom prst="rect">
            <a:avLst/>
          </a:prstGeom>
          <a:noFill/>
        </p:spPr>
        <p:txBody>
          <a:bodyPr wrap="square" lIns="182802" tIns="146241" rIns="182802" bIns="146241" rtlCol="0">
            <a:spAutoFit/>
          </a:bodyPr>
          <a:lstStyle/>
          <a:p>
            <a:pPr algn="ctr" defTabSz="932384">
              <a:lnSpc>
                <a:spcPct val="90000"/>
              </a:lnSpc>
              <a:spcAft>
                <a:spcPts val="600"/>
              </a:spcAft>
            </a:pPr>
            <a:r>
              <a:rPr lang="de-DE" sz="4799" dirty="0">
                <a:solidFill>
                  <a:srgbClr val="00188F"/>
                </a:solidFill>
                <a:latin typeface="Segoe UI Light"/>
                <a:cs typeface="Segoe UI Semibold" panose="020B0702040204020203" pitchFamily="34" charset="0"/>
              </a:rPr>
              <a:t>42 </a:t>
            </a:r>
            <a:r>
              <a:rPr lang="de-DE" sz="2800" dirty="0">
                <a:solidFill>
                  <a:srgbClr val="00188F"/>
                </a:solidFill>
                <a:latin typeface="Segoe UI Light"/>
                <a:cs typeface="Segoe UI Semibold" panose="020B0702040204020203" pitchFamily="34" charset="0"/>
              </a:rPr>
              <a:t>regions</a:t>
            </a:r>
            <a:endParaRPr lang="en-US" sz="2800" dirty="0">
              <a:solidFill>
                <a:srgbClr val="00188F"/>
              </a:solidFill>
              <a:latin typeface="Segoe UI Light"/>
              <a:cs typeface="Segoe UI Semibold" panose="020B0702040204020203" pitchFamily="34" charset="0"/>
            </a:endParaRPr>
          </a:p>
          <a:p>
            <a:pPr algn="ctr" defTabSz="932384">
              <a:lnSpc>
                <a:spcPct val="90000"/>
              </a:lnSpc>
              <a:spcAft>
                <a:spcPts val="600"/>
              </a:spcAft>
            </a:pPr>
            <a:r>
              <a:rPr lang="en-US" sz="1599" dirty="0">
                <a:solidFill>
                  <a:srgbClr val="000000"/>
                </a:solidFill>
              </a:rPr>
              <a:t>Running our services</a:t>
            </a:r>
            <a:endParaRPr lang="en-US" sz="159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cxnSp>
        <p:nvCxnSpPr>
          <p:cNvPr id="20" name="Straight Connector 19"/>
          <p:cNvCxnSpPr/>
          <p:nvPr/>
        </p:nvCxnSpPr>
        <p:spPr>
          <a:xfrm>
            <a:off x="1765" y="1519229"/>
            <a:ext cx="12432948"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923216" y="1521353"/>
            <a:ext cx="0" cy="5472181"/>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899210" y="4403562"/>
            <a:ext cx="3051455" cy="1503476"/>
          </a:xfrm>
          <a:prstGeom prst="rect">
            <a:avLst/>
          </a:prstGeom>
          <a:noFill/>
        </p:spPr>
        <p:txBody>
          <a:bodyPr wrap="square" lIns="182802" tIns="146241" rIns="182802" bIns="146241" rtlCol="0">
            <a:spAutoFit/>
          </a:bodyPr>
          <a:lstStyle/>
          <a:p>
            <a:pPr algn="ctr" defTabSz="932384">
              <a:lnSpc>
                <a:spcPct val="90000"/>
              </a:lnSpc>
              <a:spcAft>
                <a:spcPts val="600"/>
              </a:spcAft>
            </a:pPr>
            <a:r>
              <a:rPr lang="en-US" sz="4799" dirty="0">
                <a:solidFill>
                  <a:srgbClr val="00188F"/>
                </a:solidFill>
                <a:latin typeface="Segoe UI Light"/>
                <a:cs typeface="Segoe UI Semibold" panose="020B0702040204020203" pitchFamily="34" charset="0"/>
              </a:rPr>
              <a:t>7,098,888</a:t>
            </a:r>
            <a:endParaRPr lang="en-US" sz="4399" dirty="0">
              <a:solidFill>
                <a:srgbClr val="00188F"/>
              </a:solidFill>
              <a:latin typeface="Segoe UI Light"/>
              <a:cs typeface="Segoe UI Semibold" panose="020B0702040204020203" pitchFamily="34" charset="0"/>
            </a:endParaRPr>
          </a:p>
          <a:p>
            <a:pPr algn="ctr" defTabSz="932384">
              <a:lnSpc>
                <a:spcPct val="90000"/>
              </a:lnSpc>
              <a:spcAft>
                <a:spcPts val="600"/>
              </a:spcAft>
            </a:pPr>
            <a:r>
              <a:rPr lang="en-US" sz="1599" dirty="0">
                <a:solidFill>
                  <a:srgbClr val="000000"/>
                </a:solidFill>
                <a:latin typeface="Segoe UI Semilight" panose="020B0402040204020203" pitchFamily="34" charset="0"/>
                <a:cs typeface="Segoe UI Semilight" panose="020B0402040204020203" pitchFamily="34" charset="0"/>
              </a:rPr>
              <a:t>Downloads of our </a:t>
            </a:r>
            <a:r>
              <a:rPr lang="en-US" sz="1599" dirty="0" err="1">
                <a:solidFill>
                  <a:srgbClr val="000000"/>
                </a:solidFill>
                <a:latin typeface="Segoe UI Semilight" panose="020B0402040204020203" pitchFamily="34" charset="0"/>
                <a:cs typeface="Segoe UI Semilight" panose="020B0402040204020203" pitchFamily="34" charset="0"/>
              </a:rPr>
              <a:t>Nuget</a:t>
            </a:r>
            <a:r>
              <a:rPr lang="en-US" sz="1599" dirty="0">
                <a:solidFill>
                  <a:srgbClr val="000000"/>
                </a:solidFill>
                <a:latin typeface="Segoe UI Semilight" panose="020B0402040204020203" pitchFamily="34" charset="0"/>
                <a:cs typeface="Segoe UI Semilight" panose="020B0402040204020203" pitchFamily="34" charset="0"/>
              </a:rPr>
              <a:t> package</a:t>
            </a:r>
          </a:p>
        </p:txBody>
      </p:sp>
      <p:sp>
        <p:nvSpPr>
          <p:cNvPr id="15" name="TextBox 14"/>
          <p:cNvSpPr txBox="1"/>
          <p:nvPr/>
        </p:nvSpPr>
        <p:spPr>
          <a:xfrm>
            <a:off x="5518150" y="1911976"/>
            <a:ext cx="3850505" cy="1277596"/>
          </a:xfrm>
          <a:prstGeom prst="rect">
            <a:avLst/>
          </a:prstGeom>
          <a:noFill/>
        </p:spPr>
        <p:txBody>
          <a:bodyPr wrap="square" lIns="182802" tIns="146241" rIns="182802" bIns="146241" rtlCol="0">
            <a:spAutoFit/>
          </a:bodyPr>
          <a:lstStyle/>
          <a:p>
            <a:pPr algn="ctr" defTabSz="932384">
              <a:lnSpc>
                <a:spcPct val="90000"/>
              </a:lnSpc>
              <a:spcAft>
                <a:spcPts val="600"/>
              </a:spcAft>
            </a:pPr>
            <a:r>
              <a:rPr lang="en-US" sz="4799" dirty="0">
                <a:solidFill>
                  <a:srgbClr val="00188F"/>
                </a:solidFill>
                <a:latin typeface="Segoe UI Light"/>
                <a:cs typeface="Segoe UI Semibold" panose="020B0702040204020203" pitchFamily="34" charset="0"/>
              </a:rPr>
              <a:t>99.9998%</a:t>
            </a:r>
            <a:endParaRPr lang="en-US" sz="2800" dirty="0">
              <a:solidFill>
                <a:srgbClr val="00188F"/>
              </a:solidFill>
              <a:latin typeface="Segoe UI Light"/>
              <a:cs typeface="Segoe UI Semibold" panose="020B0702040204020203" pitchFamily="34" charset="0"/>
            </a:endParaRPr>
          </a:p>
          <a:p>
            <a:pPr algn="ctr" defTabSz="932384">
              <a:lnSpc>
                <a:spcPct val="90000"/>
              </a:lnSpc>
              <a:spcAft>
                <a:spcPts val="600"/>
              </a:spcAft>
            </a:pPr>
            <a:r>
              <a:rPr lang="en-US" sz="1599" dirty="0">
                <a:solidFill>
                  <a:srgbClr val="000000"/>
                </a:solidFill>
                <a:latin typeface="Segoe UI Semilight" panose="020B0402040204020203" pitchFamily="34" charset="0"/>
                <a:cs typeface="Segoe UI Semilight" panose="020B0402040204020203" pitchFamily="34" charset="0"/>
              </a:rPr>
              <a:t>Success rate for service</a:t>
            </a:r>
          </a:p>
        </p:txBody>
      </p:sp>
      <p:sp>
        <p:nvSpPr>
          <p:cNvPr id="16" name="Title 1">
            <a:extLst>
              <a:ext uri="{FF2B5EF4-FFF2-40B4-BE49-F238E27FC236}">
                <a16:creationId xmlns:a16="http://schemas.microsoft.com/office/drawing/2014/main" id="{4DE16904-993E-4AAC-A276-0E82FF4059A7}"/>
              </a:ext>
            </a:extLst>
          </p:cNvPr>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a:t>Azure Messaging by the numbers</a:t>
            </a:r>
          </a:p>
        </p:txBody>
      </p:sp>
    </p:spTree>
    <p:extLst>
      <p:ext uri="{BB962C8B-B14F-4D97-AF65-F5344CB8AC3E}">
        <p14:creationId xmlns:p14="http://schemas.microsoft.com/office/powerpoint/2010/main" val="40909265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2"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par>
                                <p:cTn id="11" presetID="22"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22" presetClass="entr" presetSubtype="1"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10" presetClass="entr" presetSubtype="0" fill="hold" grpId="0" nodeType="withEffect">
                                  <p:stCondLst>
                                    <p:cond delay="20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40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9" grpId="0"/>
      <p:bldP spid="21" grpId="0"/>
      <p:bldP spid="22" grpId="0"/>
      <p:bldP spid="24"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these big numbers mean…</a:t>
            </a:r>
          </a:p>
        </p:txBody>
      </p:sp>
      <p:sp>
        <p:nvSpPr>
          <p:cNvPr id="3" name="Rectangle 2"/>
          <p:cNvSpPr/>
          <p:nvPr/>
        </p:nvSpPr>
        <p:spPr>
          <a:xfrm>
            <a:off x="7960245" y="3308920"/>
            <a:ext cx="3137397" cy="939809"/>
          </a:xfrm>
          <a:prstGeom prst="rect">
            <a:avLst/>
          </a:prstGeom>
        </p:spPr>
        <p:txBody>
          <a:bodyPr wrap="none">
            <a:spAutoFit/>
          </a:bodyPr>
          <a:lstStyle/>
          <a:p>
            <a:r>
              <a:rPr lang="en-US" sz="5507" dirty="0">
                <a:solidFill>
                  <a:srgbClr val="000000"/>
                </a:solidFill>
              </a:rPr>
              <a:t>99.9998%</a:t>
            </a:r>
            <a:endParaRPr lang="en-US" sz="5507" dirty="0"/>
          </a:p>
        </p:txBody>
      </p:sp>
      <p:sp>
        <p:nvSpPr>
          <p:cNvPr id="4" name="Rectangle 3"/>
          <p:cNvSpPr/>
          <p:nvPr/>
        </p:nvSpPr>
        <p:spPr>
          <a:xfrm>
            <a:off x="720426" y="3308920"/>
            <a:ext cx="5814412" cy="939809"/>
          </a:xfrm>
          <a:prstGeom prst="rect">
            <a:avLst/>
          </a:prstGeom>
        </p:spPr>
        <p:txBody>
          <a:bodyPr wrap="none">
            <a:spAutoFit/>
          </a:bodyPr>
          <a:lstStyle/>
          <a:p>
            <a:r>
              <a:rPr lang="en-US" sz="5507" dirty="0">
                <a:solidFill>
                  <a:srgbClr val="000000"/>
                </a:solidFill>
              </a:rPr>
              <a:t>1,100,000, 000, 000</a:t>
            </a:r>
            <a:endParaRPr lang="en-US" sz="5507" dirty="0"/>
          </a:p>
        </p:txBody>
      </p:sp>
      <p:sp>
        <p:nvSpPr>
          <p:cNvPr id="5" name="TextBox 4"/>
          <p:cNvSpPr txBox="1"/>
          <p:nvPr/>
        </p:nvSpPr>
        <p:spPr>
          <a:xfrm>
            <a:off x="2259530" y="4250631"/>
            <a:ext cx="2685907" cy="640416"/>
          </a:xfrm>
          <a:prstGeom prst="rect">
            <a:avLst/>
          </a:prstGeom>
          <a:noFill/>
        </p:spPr>
        <p:txBody>
          <a:bodyPr wrap="none" lIns="186521" tIns="149217" rIns="186521" bIns="149217" rtlCol="0">
            <a:spAutoFit/>
          </a:bodyPr>
          <a:lstStyle/>
          <a:p>
            <a:pPr>
              <a:lnSpc>
                <a:spcPct val="90000"/>
              </a:lnSpc>
              <a:spcAft>
                <a:spcPts val="612"/>
              </a:spcAft>
            </a:pPr>
            <a:r>
              <a:rPr lang="en-US" sz="2448" dirty="0">
                <a:gradFill>
                  <a:gsLst>
                    <a:gs pos="2917">
                      <a:schemeClr val="tx1"/>
                    </a:gs>
                    <a:gs pos="30000">
                      <a:schemeClr val="tx1"/>
                    </a:gs>
                  </a:gsLst>
                  <a:lin ang="5400000" scaled="0"/>
                </a:gradFill>
              </a:rPr>
              <a:t>Requests per day</a:t>
            </a:r>
          </a:p>
        </p:txBody>
      </p:sp>
      <p:sp>
        <p:nvSpPr>
          <p:cNvPr id="6" name="TextBox 5"/>
          <p:cNvSpPr txBox="1"/>
          <p:nvPr/>
        </p:nvSpPr>
        <p:spPr>
          <a:xfrm>
            <a:off x="8379740" y="4250631"/>
            <a:ext cx="2133367" cy="647165"/>
          </a:xfrm>
          <a:prstGeom prst="rect">
            <a:avLst/>
          </a:prstGeom>
          <a:noFill/>
        </p:spPr>
        <p:txBody>
          <a:bodyPr wrap="none" lIns="186521" tIns="149217" rIns="186521" bIns="149217" rtlCol="0">
            <a:spAutoFit/>
          </a:bodyPr>
          <a:lstStyle/>
          <a:p>
            <a:pPr>
              <a:lnSpc>
                <a:spcPct val="90000"/>
              </a:lnSpc>
              <a:spcAft>
                <a:spcPts val="612"/>
              </a:spcAft>
            </a:pPr>
            <a:r>
              <a:rPr lang="en-US" sz="2448" dirty="0">
                <a:gradFill>
                  <a:gsLst>
                    <a:gs pos="2917">
                      <a:schemeClr val="tx1"/>
                    </a:gs>
                    <a:gs pos="30000">
                      <a:schemeClr val="tx1"/>
                    </a:gs>
                  </a:gsLst>
                  <a:lin ang="5400000" scaled="0"/>
                </a:gradFill>
              </a:rPr>
              <a:t>Success Rate</a:t>
            </a:r>
          </a:p>
        </p:txBody>
      </p:sp>
      <p:sp>
        <p:nvSpPr>
          <p:cNvPr id="7" name="TextBox 6"/>
          <p:cNvSpPr txBox="1"/>
          <p:nvPr/>
        </p:nvSpPr>
        <p:spPr>
          <a:xfrm>
            <a:off x="3068028" y="5027314"/>
            <a:ext cx="8453255" cy="1431401"/>
          </a:xfrm>
          <a:prstGeom prst="rect">
            <a:avLst/>
          </a:prstGeom>
          <a:noFill/>
        </p:spPr>
        <p:txBody>
          <a:bodyPr wrap="none" lIns="186521" tIns="149217" rIns="186521" bIns="149217" rtlCol="0">
            <a:spAutoFit/>
          </a:bodyPr>
          <a:lstStyle/>
          <a:p>
            <a:pPr>
              <a:lnSpc>
                <a:spcPct val="90000"/>
              </a:lnSpc>
              <a:spcAft>
                <a:spcPts val="612"/>
              </a:spcAft>
            </a:pPr>
            <a:r>
              <a:rPr lang="en-US" sz="8159" dirty="0">
                <a:solidFill>
                  <a:srgbClr val="C00000"/>
                </a:solidFill>
              </a:rPr>
              <a:t>2.2 million failures</a:t>
            </a:r>
          </a:p>
        </p:txBody>
      </p:sp>
    </p:spTree>
    <p:extLst>
      <p:ext uri="{BB962C8B-B14F-4D97-AF65-F5344CB8AC3E}">
        <p14:creationId xmlns:p14="http://schemas.microsoft.com/office/powerpoint/2010/main" val="1372759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D3EB7953-89DD-4303-8E21-295DA69F7C8D}"/>
              </a:ext>
            </a:extLst>
          </p:cNvPr>
          <p:cNvPicPr>
            <a:picLocks noChangeAspect="1"/>
          </p:cNvPicPr>
          <p:nvPr/>
        </p:nvPicPr>
        <p:blipFill>
          <a:blip r:embed="rId3"/>
          <a:stretch>
            <a:fillRect/>
          </a:stretch>
        </p:blipFill>
        <p:spPr>
          <a:xfrm>
            <a:off x="432643" y="1025702"/>
            <a:ext cx="7771694" cy="2914385"/>
          </a:xfrm>
          <a:prstGeom prst="rect">
            <a:avLst/>
          </a:prstGeom>
        </p:spPr>
      </p:pic>
      <p:sp>
        <p:nvSpPr>
          <p:cNvPr id="2" name="Titel 1">
            <a:extLst>
              <a:ext uri="{FF2B5EF4-FFF2-40B4-BE49-F238E27FC236}">
                <a16:creationId xmlns:a16="http://schemas.microsoft.com/office/drawing/2014/main" id="{9E39ABD6-0962-4CA6-B09D-AF8D2987F302}"/>
              </a:ext>
            </a:extLst>
          </p:cNvPr>
          <p:cNvSpPr>
            <a:spLocks noGrp="1"/>
          </p:cNvSpPr>
          <p:nvPr>
            <p:ph type="title"/>
          </p:nvPr>
        </p:nvSpPr>
        <p:spPr/>
        <p:txBody>
          <a:bodyPr vert="horz" wrap="square" lIns="146304" tIns="91440" rIns="146304" bIns="91440" rtlCol="0" anchor="t">
            <a:noAutofit/>
          </a:bodyPr>
          <a:lstStyle/>
          <a:p>
            <a:r>
              <a:rPr lang="nl-NL" sz="4800" b="0" dirty="0">
                <a:gradFill>
                  <a:gsLst>
                    <a:gs pos="1250">
                      <a:schemeClr val="tx1"/>
                    </a:gs>
                    <a:gs pos="100000">
                      <a:schemeClr val="tx1"/>
                    </a:gs>
                  </a:gsLst>
                  <a:lin ang="5400000" scaled="0"/>
                </a:gradFill>
                <a:latin typeface="+mj-lt"/>
                <a:cs typeface="Segoe UI" pitchFamily="34" charset="0"/>
              </a:rPr>
              <a:t>Event Grid, Event Hubs, Service Bus?</a:t>
            </a:r>
          </a:p>
        </p:txBody>
      </p:sp>
      <p:sp>
        <p:nvSpPr>
          <p:cNvPr id="3" name="Tijdelijke aanduiding voor inhoud 2">
            <a:extLst>
              <a:ext uri="{FF2B5EF4-FFF2-40B4-BE49-F238E27FC236}">
                <a16:creationId xmlns:a16="http://schemas.microsoft.com/office/drawing/2014/main" id="{BDA87527-CCE5-43A3-925B-F098D50A86F8}"/>
              </a:ext>
            </a:extLst>
          </p:cNvPr>
          <p:cNvSpPr>
            <a:spLocks noGrp="1"/>
          </p:cNvSpPr>
          <p:nvPr>
            <p:ph type="body" sz="quarter" idx="10"/>
          </p:nvPr>
        </p:nvSpPr>
        <p:spPr>
          <a:xfrm>
            <a:off x="432643" y="6006698"/>
            <a:ext cx="11887200" cy="504167"/>
          </a:xfrm>
        </p:spPr>
        <p:txBody>
          <a:bodyPr>
            <a:normAutofit/>
          </a:bodyPr>
          <a:lstStyle/>
          <a:p>
            <a:pPr marL="0" indent="0">
              <a:buNone/>
            </a:pPr>
            <a:r>
              <a:rPr lang="en-US" sz="1632" dirty="0">
                <a:hlinkClick r:id="rId4"/>
              </a:rPr>
              <a:t>https://buildazure.com/2017/09/07/a-tour-of-azure-messaging-services-queues-event-grid-iot-hub-and-more/</a:t>
            </a:r>
            <a:endParaRPr lang="en-US" sz="1632" dirty="0"/>
          </a:p>
          <a:p>
            <a:pPr marL="0" indent="0">
              <a:buNone/>
            </a:pPr>
            <a:endParaRPr lang="en-US" dirty="0"/>
          </a:p>
        </p:txBody>
      </p:sp>
      <p:sp>
        <p:nvSpPr>
          <p:cNvPr id="6" name="Text Placeholder 5">
            <a:extLst>
              <a:ext uri="{FF2B5EF4-FFF2-40B4-BE49-F238E27FC236}">
                <a16:creationId xmlns:a16="http://schemas.microsoft.com/office/drawing/2014/main" id="{A9F08F4E-3E7C-4793-9382-B033D0693EC3}"/>
              </a:ext>
            </a:extLst>
          </p:cNvPr>
          <p:cNvSpPr txBox="1">
            <a:spLocks/>
          </p:cNvSpPr>
          <p:nvPr/>
        </p:nvSpPr>
        <p:spPr>
          <a:xfrm>
            <a:off x="431056" y="3950672"/>
            <a:ext cx="11888787" cy="224061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600" kern="1200" spc="0" baseline="0">
                <a:solidFill>
                  <a:schemeClr val="tx2">
                    <a:lumMod val="75000"/>
                    <a:lumOff val="25000"/>
                  </a:schemeClr>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solidFill>
                  <a:schemeClr val="tx2">
                    <a:lumMod val="75000"/>
                    <a:lumOff val="25000"/>
                  </a:schemeClr>
                </a:soli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tx2">
                    <a:lumMod val="75000"/>
                    <a:lumOff val="25000"/>
                  </a:schemeClr>
                </a:soli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tx2">
                    <a:lumMod val="75000"/>
                    <a:lumOff val="25000"/>
                  </a:schemeClr>
                </a:soli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tx2">
                    <a:lumMod val="75000"/>
                    <a:lumOff val="25000"/>
                  </a:schemeClr>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b="1" dirty="0"/>
              <a:t>Service Bus </a:t>
            </a:r>
            <a:r>
              <a:rPr lang="en-AU" dirty="0"/>
              <a:t>: Transactions, control, pull</a:t>
            </a:r>
          </a:p>
          <a:p>
            <a:r>
              <a:rPr lang="en-AU" b="1" dirty="0"/>
              <a:t>Event Hub </a:t>
            </a:r>
            <a:r>
              <a:rPr lang="en-AU" dirty="0"/>
              <a:t>: Telemetry, streaming</a:t>
            </a:r>
          </a:p>
          <a:p>
            <a:r>
              <a:rPr lang="en-AU" b="1" dirty="0"/>
              <a:t>Event Grid </a:t>
            </a:r>
            <a:r>
              <a:rPr lang="en-AU" dirty="0"/>
              <a:t>: Event handling, reactive, push</a:t>
            </a:r>
          </a:p>
          <a:p>
            <a:pPr lvl="1"/>
            <a:endParaRPr lang="en-US" dirty="0"/>
          </a:p>
        </p:txBody>
      </p:sp>
    </p:spTree>
    <p:extLst>
      <p:ext uri="{BB962C8B-B14F-4D97-AF65-F5344CB8AC3E}">
        <p14:creationId xmlns:p14="http://schemas.microsoft.com/office/powerpoint/2010/main" val="85727097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0" name="Straight Connector 479"/>
          <p:cNvCxnSpPr/>
          <p:nvPr/>
        </p:nvCxnSpPr>
        <p:spPr>
          <a:xfrm flipV="1">
            <a:off x="8859731" y="3108678"/>
            <a:ext cx="0" cy="303096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V="1">
            <a:off x="11362217" y="2564660"/>
            <a:ext cx="0" cy="225379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p:cNvCxnSpPr/>
          <p:nvPr/>
        </p:nvCxnSpPr>
        <p:spPr>
          <a:xfrm flipV="1">
            <a:off x="6699200" y="0"/>
            <a:ext cx="0" cy="699452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p:cNvCxnSpPr/>
          <p:nvPr/>
        </p:nvCxnSpPr>
        <p:spPr>
          <a:xfrm flipV="1">
            <a:off x="9885595" y="0"/>
            <a:ext cx="0" cy="699452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V="1">
            <a:off x="699452" y="2797811"/>
            <a:ext cx="0" cy="419671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a:off x="699452" y="2797811"/>
            <a:ext cx="2253791"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flipV="1">
            <a:off x="2953243" y="0"/>
            <a:ext cx="0" cy="279781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p:nvPr/>
        </p:nvCxnSpPr>
        <p:spPr>
          <a:xfrm flipV="1">
            <a:off x="2347051" y="1"/>
            <a:ext cx="0" cy="53624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2331508" y="3730414"/>
            <a:ext cx="2984331"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flipV="1">
            <a:off x="5315839" y="3730414"/>
            <a:ext cx="0" cy="3264112"/>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a:off x="0" y="948147"/>
            <a:ext cx="2331508"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flipV="1">
            <a:off x="4429865" y="1398906"/>
            <a:ext cx="0" cy="23315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4429865" y="1398906"/>
            <a:ext cx="2253791"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a:off x="6683656" y="3124222"/>
            <a:ext cx="321748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a:off x="9870051" y="2564660"/>
            <a:ext cx="256465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flipV="1">
            <a:off x="11968409" y="1"/>
            <a:ext cx="0" cy="256465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0" y="5362470"/>
            <a:ext cx="2359486"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8859731" y="6139639"/>
            <a:ext cx="357497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1346673" y="4818451"/>
            <a:ext cx="1088037"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2331508" y="4973885"/>
            <a:ext cx="2984331"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V="1">
            <a:off x="3186394" y="4973885"/>
            <a:ext cx="0" cy="202064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86" name="Group 485"/>
          <p:cNvGrpSpPr/>
          <p:nvPr/>
        </p:nvGrpSpPr>
        <p:grpSpPr>
          <a:xfrm>
            <a:off x="2021522" y="1398905"/>
            <a:ext cx="652822" cy="652822"/>
            <a:chOff x="1981200" y="1371600"/>
            <a:chExt cx="640080" cy="640080"/>
          </a:xfrm>
        </p:grpSpPr>
        <p:sp>
          <p:nvSpPr>
            <p:cNvPr id="484" name="Oval 483"/>
            <p:cNvSpPr/>
            <p:nvPr/>
          </p:nvSpPr>
          <p:spPr>
            <a:xfrm>
              <a:off x="1981200" y="13716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485" name="Picture 48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4204" y="1504604"/>
              <a:ext cx="374072" cy="374072"/>
            </a:xfrm>
            <a:prstGeom prst="rect">
              <a:avLst/>
            </a:prstGeom>
            <a:ln>
              <a:noFill/>
            </a:ln>
          </p:spPr>
        </p:pic>
      </p:grpSp>
      <p:grpSp>
        <p:nvGrpSpPr>
          <p:cNvPr id="491" name="Group 490"/>
          <p:cNvGrpSpPr/>
          <p:nvPr/>
        </p:nvGrpSpPr>
        <p:grpSpPr>
          <a:xfrm>
            <a:off x="3187276" y="3419545"/>
            <a:ext cx="652822" cy="652822"/>
            <a:chOff x="3124200" y="3352800"/>
            <a:chExt cx="640080" cy="640080"/>
          </a:xfrm>
        </p:grpSpPr>
        <p:sp>
          <p:nvSpPr>
            <p:cNvPr id="488" name="Oval 487"/>
            <p:cNvSpPr/>
            <p:nvPr/>
          </p:nvSpPr>
          <p:spPr>
            <a:xfrm>
              <a:off x="3124200" y="33528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490" name="Picture 48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4208" y="3502808"/>
              <a:ext cx="340065" cy="340065"/>
            </a:xfrm>
            <a:prstGeom prst="rect">
              <a:avLst/>
            </a:prstGeom>
            <a:ln>
              <a:noFill/>
            </a:ln>
          </p:spPr>
        </p:pic>
      </p:grpSp>
      <p:grpSp>
        <p:nvGrpSpPr>
          <p:cNvPr id="510" name="Group 509"/>
          <p:cNvGrpSpPr/>
          <p:nvPr/>
        </p:nvGrpSpPr>
        <p:grpSpPr>
          <a:xfrm>
            <a:off x="4119880" y="2176074"/>
            <a:ext cx="652822" cy="652822"/>
            <a:chOff x="4038600" y="2133600"/>
            <a:chExt cx="640080" cy="640080"/>
          </a:xfrm>
        </p:grpSpPr>
        <p:sp>
          <p:nvSpPr>
            <p:cNvPr id="496" name="Oval 495"/>
            <p:cNvSpPr/>
            <p:nvPr/>
          </p:nvSpPr>
          <p:spPr>
            <a:xfrm>
              <a:off x="4038600" y="21336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03" name="Picture 50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71604" y="2331745"/>
              <a:ext cx="374072" cy="243791"/>
            </a:xfrm>
            <a:prstGeom prst="rect">
              <a:avLst/>
            </a:prstGeom>
          </p:spPr>
        </p:pic>
      </p:grpSp>
      <p:grpSp>
        <p:nvGrpSpPr>
          <p:cNvPr id="511" name="Group 510"/>
          <p:cNvGrpSpPr/>
          <p:nvPr/>
        </p:nvGrpSpPr>
        <p:grpSpPr>
          <a:xfrm>
            <a:off x="6373671" y="4087911"/>
            <a:ext cx="652822" cy="652822"/>
            <a:chOff x="6248400" y="4008120"/>
            <a:chExt cx="640080" cy="640080"/>
          </a:xfrm>
        </p:grpSpPr>
        <p:sp>
          <p:nvSpPr>
            <p:cNvPr id="494" name="Oval 493"/>
            <p:cNvSpPr/>
            <p:nvPr/>
          </p:nvSpPr>
          <p:spPr>
            <a:xfrm>
              <a:off x="6248400" y="400812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grpSp>
          <p:nvGrpSpPr>
            <p:cNvPr id="509" name="Group 508"/>
            <p:cNvGrpSpPr/>
            <p:nvPr/>
          </p:nvGrpSpPr>
          <p:grpSpPr>
            <a:xfrm>
              <a:off x="6381403" y="4141123"/>
              <a:ext cx="374072" cy="374072"/>
              <a:chOff x="3857186" y="2158274"/>
              <a:chExt cx="2467833" cy="2017563"/>
            </a:xfrm>
          </p:grpSpPr>
          <p:pic>
            <p:nvPicPr>
              <p:cNvPr id="504" name="Picture 50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57186" y="2158274"/>
                <a:ext cx="2467833" cy="2017563"/>
              </a:xfrm>
              <a:prstGeom prst="rect">
                <a:avLst/>
              </a:prstGeom>
            </p:spPr>
          </p:pic>
          <p:sp>
            <p:nvSpPr>
              <p:cNvPr id="508" name="Oval 507"/>
              <p:cNvSpPr/>
              <p:nvPr/>
            </p:nvSpPr>
            <p:spPr>
              <a:xfrm>
                <a:off x="4419598" y="2729335"/>
                <a:ext cx="1447799" cy="1246903"/>
              </a:xfrm>
              <a:prstGeom prst="ellipse">
                <a:avLst/>
              </a:prstGeom>
              <a:noFill/>
              <a:ln w="28575">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grpSp>
      </p:grpSp>
      <p:grpSp>
        <p:nvGrpSpPr>
          <p:cNvPr id="514" name="Group 513"/>
          <p:cNvGrpSpPr/>
          <p:nvPr/>
        </p:nvGrpSpPr>
        <p:grpSpPr>
          <a:xfrm>
            <a:off x="389466" y="3574979"/>
            <a:ext cx="652822" cy="652822"/>
            <a:chOff x="381000" y="3505200"/>
            <a:chExt cx="640080" cy="640080"/>
          </a:xfrm>
        </p:grpSpPr>
        <p:sp>
          <p:nvSpPr>
            <p:cNvPr id="492" name="Oval 491"/>
            <p:cNvSpPr/>
            <p:nvPr/>
          </p:nvSpPr>
          <p:spPr>
            <a:xfrm>
              <a:off x="381000" y="35052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13" name="Picture 5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6465" y="3670665"/>
              <a:ext cx="309151" cy="309151"/>
            </a:xfrm>
            <a:prstGeom prst="rect">
              <a:avLst/>
            </a:prstGeom>
          </p:spPr>
        </p:pic>
      </p:grpSp>
      <p:grpSp>
        <p:nvGrpSpPr>
          <p:cNvPr id="516" name="Group 515"/>
          <p:cNvGrpSpPr/>
          <p:nvPr/>
        </p:nvGrpSpPr>
        <p:grpSpPr>
          <a:xfrm>
            <a:off x="6373671" y="310867"/>
            <a:ext cx="652822" cy="652822"/>
            <a:chOff x="6248400" y="304800"/>
            <a:chExt cx="640080" cy="640080"/>
          </a:xfrm>
        </p:grpSpPr>
        <p:sp>
          <p:nvSpPr>
            <p:cNvPr id="493" name="Oval 492"/>
            <p:cNvSpPr/>
            <p:nvPr/>
          </p:nvSpPr>
          <p:spPr>
            <a:xfrm>
              <a:off x="6248400" y="3048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15" name="Picture 5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2197" y="437803"/>
              <a:ext cx="392489" cy="374072"/>
            </a:xfrm>
            <a:prstGeom prst="rect">
              <a:avLst/>
            </a:prstGeom>
          </p:spPr>
        </p:pic>
      </p:grpSp>
      <p:grpSp>
        <p:nvGrpSpPr>
          <p:cNvPr id="523" name="Group 522"/>
          <p:cNvGrpSpPr/>
          <p:nvPr/>
        </p:nvGrpSpPr>
        <p:grpSpPr>
          <a:xfrm>
            <a:off x="7617142" y="2797810"/>
            <a:ext cx="652822" cy="652822"/>
            <a:chOff x="7467600" y="2743200"/>
            <a:chExt cx="640080" cy="640080"/>
          </a:xfrm>
        </p:grpSpPr>
        <p:sp>
          <p:nvSpPr>
            <p:cNvPr id="502" name="Oval 501"/>
            <p:cNvSpPr/>
            <p:nvPr/>
          </p:nvSpPr>
          <p:spPr>
            <a:xfrm>
              <a:off x="7467600" y="27432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17" name="Picture 51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601870" y="2882181"/>
              <a:ext cx="395448" cy="374072"/>
            </a:xfrm>
            <a:prstGeom prst="rect">
              <a:avLst/>
            </a:prstGeom>
          </p:spPr>
        </p:pic>
      </p:grpSp>
      <p:grpSp>
        <p:nvGrpSpPr>
          <p:cNvPr id="522" name="Group 521"/>
          <p:cNvGrpSpPr/>
          <p:nvPr/>
        </p:nvGrpSpPr>
        <p:grpSpPr>
          <a:xfrm>
            <a:off x="9560066" y="1600969"/>
            <a:ext cx="652822" cy="652822"/>
            <a:chOff x="9372600" y="914400"/>
            <a:chExt cx="640080" cy="640080"/>
          </a:xfrm>
        </p:grpSpPr>
        <p:sp>
          <p:nvSpPr>
            <p:cNvPr id="495" name="Oval 494"/>
            <p:cNvSpPr/>
            <p:nvPr/>
          </p:nvSpPr>
          <p:spPr>
            <a:xfrm>
              <a:off x="9372600" y="9144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18" name="Picture 51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532003" y="1079865"/>
              <a:ext cx="321274" cy="309151"/>
            </a:xfrm>
            <a:prstGeom prst="rect">
              <a:avLst/>
            </a:prstGeom>
          </p:spPr>
        </p:pic>
      </p:grpSp>
      <p:grpSp>
        <p:nvGrpSpPr>
          <p:cNvPr id="521" name="Group 520"/>
          <p:cNvGrpSpPr/>
          <p:nvPr/>
        </p:nvGrpSpPr>
        <p:grpSpPr>
          <a:xfrm>
            <a:off x="11036688" y="3131993"/>
            <a:ext cx="652822" cy="652822"/>
            <a:chOff x="10820400" y="3070860"/>
            <a:chExt cx="640080" cy="640080"/>
          </a:xfrm>
        </p:grpSpPr>
        <p:sp>
          <p:nvSpPr>
            <p:cNvPr id="500" name="Oval 499"/>
            <p:cNvSpPr/>
            <p:nvPr/>
          </p:nvSpPr>
          <p:spPr>
            <a:xfrm>
              <a:off x="10820400" y="307086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20" name="Picture 51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985865" y="3236325"/>
              <a:ext cx="309151" cy="309151"/>
            </a:xfrm>
            <a:prstGeom prst="rect">
              <a:avLst/>
            </a:prstGeom>
          </p:spPr>
        </p:pic>
      </p:grpSp>
      <p:grpSp>
        <p:nvGrpSpPr>
          <p:cNvPr id="528" name="Group 527"/>
          <p:cNvGrpSpPr/>
          <p:nvPr/>
        </p:nvGrpSpPr>
        <p:grpSpPr>
          <a:xfrm>
            <a:off x="933485" y="621735"/>
            <a:ext cx="652822" cy="652822"/>
            <a:chOff x="914400" y="609600"/>
            <a:chExt cx="640080" cy="640080"/>
          </a:xfrm>
        </p:grpSpPr>
        <p:sp>
          <p:nvSpPr>
            <p:cNvPr id="525" name="Oval 524"/>
            <p:cNvSpPr/>
            <p:nvPr/>
          </p:nvSpPr>
          <p:spPr>
            <a:xfrm>
              <a:off x="914400" y="6096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27" name="Picture 52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55906" y="759608"/>
              <a:ext cx="357069" cy="340065"/>
            </a:xfrm>
            <a:prstGeom prst="rect">
              <a:avLst/>
            </a:prstGeom>
          </p:spPr>
        </p:pic>
      </p:grpSp>
      <p:grpSp>
        <p:nvGrpSpPr>
          <p:cNvPr id="534" name="Group 533"/>
          <p:cNvGrpSpPr/>
          <p:nvPr/>
        </p:nvGrpSpPr>
        <p:grpSpPr>
          <a:xfrm>
            <a:off x="11658423" y="310867"/>
            <a:ext cx="652822" cy="652822"/>
            <a:chOff x="11430000" y="304800"/>
            <a:chExt cx="640080" cy="640080"/>
          </a:xfrm>
        </p:grpSpPr>
        <p:sp>
          <p:nvSpPr>
            <p:cNvPr id="532" name="Oval 531"/>
            <p:cNvSpPr/>
            <p:nvPr/>
          </p:nvSpPr>
          <p:spPr>
            <a:xfrm>
              <a:off x="11430000" y="3048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30" name="Picture 52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595465" y="462794"/>
              <a:ext cx="309151" cy="309151"/>
            </a:xfrm>
            <a:prstGeom prst="rect">
              <a:avLst/>
            </a:prstGeom>
          </p:spPr>
        </p:pic>
      </p:grpSp>
      <p:sp>
        <p:nvSpPr>
          <p:cNvPr id="60" name="TextBox 59">
            <a:extLst>
              <a:ext uri="{FF2B5EF4-FFF2-40B4-BE49-F238E27FC236}">
                <a16:creationId xmlns:a16="http://schemas.microsoft.com/office/drawing/2014/main" id="{AAB1B677-9285-4576-94D6-1B9809CC2210}"/>
              </a:ext>
            </a:extLst>
          </p:cNvPr>
          <p:cNvSpPr txBox="1"/>
          <p:nvPr/>
        </p:nvSpPr>
        <p:spPr>
          <a:xfrm>
            <a:off x="3115970" y="300315"/>
            <a:ext cx="3289749" cy="646331"/>
          </a:xfrm>
          <a:prstGeom prst="rect">
            <a:avLst/>
          </a:prstGeom>
          <a:noFill/>
        </p:spPr>
        <p:txBody>
          <a:bodyPr wrap="square" rtlCol="0" anchor="ctr" anchorCtr="0">
            <a:spAutoFit/>
          </a:bodyPr>
          <a:lstStyle/>
          <a:p>
            <a:pPr>
              <a:lnSpc>
                <a:spcPct val="90000"/>
              </a:lnSpc>
            </a:pPr>
            <a:r>
              <a:rPr lang="en-US" sz="2000" dirty="0">
                <a:gradFill>
                  <a:gsLst>
                    <a:gs pos="21910">
                      <a:schemeClr val="tx1"/>
                    </a:gs>
                    <a:gs pos="53000">
                      <a:schemeClr val="tx1"/>
                    </a:gs>
                  </a:gsLst>
                  <a:lin ang="5400000" scaled="1"/>
                </a:gradFill>
                <a:latin typeface="Segoe UI Semilight" panose="020B0402040204020203" pitchFamily="34" charset="0"/>
                <a:cs typeface="Segoe UI Semilight" panose="020B0402040204020203" pitchFamily="34" charset="0"/>
              </a:rPr>
              <a:t>Modern computing </a:t>
            </a:r>
            <a:br>
              <a:rPr lang="en-US" sz="2000" dirty="0">
                <a:gradFill>
                  <a:gsLst>
                    <a:gs pos="21910">
                      <a:schemeClr val="tx1"/>
                    </a:gs>
                    <a:gs pos="53000">
                      <a:schemeClr val="tx1"/>
                    </a:gs>
                  </a:gsLst>
                  <a:lin ang="5400000" scaled="1"/>
                </a:gradFill>
                <a:latin typeface="Segoe UI Semilight" panose="020B0402040204020203" pitchFamily="34" charset="0"/>
                <a:cs typeface="Segoe UI Semilight" panose="020B0402040204020203" pitchFamily="34" charset="0"/>
              </a:rPr>
            </a:br>
            <a:r>
              <a:rPr lang="en-US" sz="2000" dirty="0">
                <a:gradFill>
                  <a:gsLst>
                    <a:gs pos="21910">
                      <a:schemeClr val="tx1"/>
                    </a:gs>
                    <a:gs pos="53000">
                      <a:schemeClr val="tx1"/>
                    </a:gs>
                  </a:gsLst>
                  <a:lin ang="5400000" scaled="1"/>
                </a:gradFill>
                <a:latin typeface="Segoe UI Semilight" panose="020B0402040204020203" pitchFamily="34" charset="0"/>
                <a:cs typeface="Segoe UI Semilight" panose="020B0402040204020203" pitchFamily="34" charset="0"/>
              </a:rPr>
              <a:t>is all about events</a:t>
            </a:r>
          </a:p>
        </p:txBody>
      </p:sp>
    </p:spTree>
    <p:extLst>
      <p:ext uri="{BB962C8B-B14F-4D97-AF65-F5344CB8AC3E}">
        <p14:creationId xmlns:p14="http://schemas.microsoft.com/office/powerpoint/2010/main" val="1471019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80"/>
                                        </p:tgtEl>
                                        <p:attrNameLst>
                                          <p:attrName>style.visibility</p:attrName>
                                        </p:attrNameLst>
                                      </p:cBhvr>
                                      <p:to>
                                        <p:strVal val="visible"/>
                                      </p:to>
                                    </p:set>
                                    <p:animEffect transition="in" filter="wipe(up)">
                                      <p:cBhvr>
                                        <p:cTn id="7" dur="800"/>
                                        <p:tgtEl>
                                          <p:spTgt spid="480"/>
                                        </p:tgtEl>
                                      </p:cBhvr>
                                    </p:animEffect>
                                  </p:childTnLst>
                                </p:cTn>
                              </p:par>
                              <p:par>
                                <p:cTn id="8" presetID="22" presetClass="entr" presetSubtype="4" fill="hold" nodeType="withEffect">
                                  <p:stCondLst>
                                    <p:cond delay="50"/>
                                  </p:stCondLst>
                                  <p:childTnLst>
                                    <p:set>
                                      <p:cBhvr>
                                        <p:cTn id="9" dur="1" fill="hold">
                                          <p:stCondLst>
                                            <p:cond delay="0"/>
                                          </p:stCondLst>
                                        </p:cTn>
                                        <p:tgtEl>
                                          <p:spTgt spid="476"/>
                                        </p:tgtEl>
                                        <p:attrNameLst>
                                          <p:attrName>style.visibility</p:attrName>
                                        </p:attrNameLst>
                                      </p:cBhvr>
                                      <p:to>
                                        <p:strVal val="visible"/>
                                      </p:to>
                                    </p:set>
                                    <p:animEffect transition="in" filter="wipe(down)">
                                      <p:cBhvr>
                                        <p:cTn id="10" dur="800"/>
                                        <p:tgtEl>
                                          <p:spTgt spid="476"/>
                                        </p:tgtEl>
                                      </p:cBhvr>
                                    </p:animEffect>
                                  </p:childTnLst>
                                </p:cTn>
                              </p:par>
                              <p:par>
                                <p:cTn id="11" presetID="22" presetClass="entr" presetSubtype="1" fill="hold" nodeType="withEffect">
                                  <p:stCondLst>
                                    <p:cond delay="100"/>
                                  </p:stCondLst>
                                  <p:childTnLst>
                                    <p:set>
                                      <p:cBhvr>
                                        <p:cTn id="12" dur="1" fill="hold">
                                          <p:stCondLst>
                                            <p:cond delay="0"/>
                                          </p:stCondLst>
                                        </p:cTn>
                                        <p:tgtEl>
                                          <p:spTgt spid="463"/>
                                        </p:tgtEl>
                                        <p:attrNameLst>
                                          <p:attrName>style.visibility</p:attrName>
                                        </p:attrNameLst>
                                      </p:cBhvr>
                                      <p:to>
                                        <p:strVal val="visible"/>
                                      </p:to>
                                    </p:set>
                                    <p:animEffect transition="in" filter="wipe(up)">
                                      <p:cBhvr>
                                        <p:cTn id="13" dur="800"/>
                                        <p:tgtEl>
                                          <p:spTgt spid="463"/>
                                        </p:tgtEl>
                                      </p:cBhvr>
                                    </p:animEffect>
                                  </p:childTnLst>
                                </p:cTn>
                              </p:par>
                              <p:par>
                                <p:cTn id="14" presetID="1" presetClass="entr" presetSubtype="0" fill="hold" nodeType="withEffect">
                                  <p:stCondLst>
                                    <p:cond delay="100"/>
                                  </p:stCondLst>
                                  <p:childTnLst>
                                    <p:set>
                                      <p:cBhvr>
                                        <p:cTn id="15" dur="1" fill="hold">
                                          <p:stCondLst>
                                            <p:cond delay="499"/>
                                          </p:stCondLst>
                                        </p:cTn>
                                        <p:tgtEl>
                                          <p:spTgt spid="528"/>
                                        </p:tgtEl>
                                        <p:attrNameLst>
                                          <p:attrName>style.visibility</p:attrName>
                                        </p:attrNameLst>
                                      </p:cBhvr>
                                      <p:to>
                                        <p:strVal val="visible"/>
                                      </p:to>
                                    </p:set>
                                  </p:childTnLst>
                                </p:cTn>
                              </p:par>
                              <p:par>
                                <p:cTn id="16" presetID="6" presetClass="emph" presetSubtype="0" accel="100000" autoRev="1" fill="hold" nodeType="withEffect">
                                  <p:stCondLst>
                                    <p:cond delay="100"/>
                                  </p:stCondLst>
                                  <p:childTnLst>
                                    <p:animScale>
                                      <p:cBhvr>
                                        <p:cTn id="17" dur="500" fill="hold"/>
                                        <p:tgtEl>
                                          <p:spTgt spid="528"/>
                                        </p:tgtEl>
                                      </p:cBhvr>
                                      <p:by x="0" y="0"/>
                                    </p:animScale>
                                  </p:childTnLst>
                                </p:cTn>
                              </p:par>
                              <p:par>
                                <p:cTn id="18" presetID="2" presetClass="entr" presetSubtype="8" decel="100000" fill="hold" nodeType="withEffect">
                                  <p:stCondLst>
                                    <p:cond delay="600"/>
                                  </p:stCondLst>
                                  <p:childTnLst>
                                    <p:set>
                                      <p:cBhvr>
                                        <p:cTn id="19" dur="1" fill="hold">
                                          <p:stCondLst>
                                            <p:cond delay="0"/>
                                          </p:stCondLst>
                                        </p:cTn>
                                        <p:tgtEl>
                                          <p:spTgt spid="528"/>
                                        </p:tgtEl>
                                        <p:attrNameLst>
                                          <p:attrName>style.visibility</p:attrName>
                                        </p:attrNameLst>
                                      </p:cBhvr>
                                      <p:to>
                                        <p:strVal val="visible"/>
                                      </p:to>
                                    </p:set>
                                    <p:anim calcmode="lin" valueType="num">
                                      <p:cBhvr additive="base">
                                        <p:cTn id="20" dur="500" fill="hold"/>
                                        <p:tgtEl>
                                          <p:spTgt spid="528"/>
                                        </p:tgtEl>
                                        <p:attrNameLst>
                                          <p:attrName>ppt_x</p:attrName>
                                        </p:attrNameLst>
                                      </p:cBhvr>
                                      <p:tavLst>
                                        <p:tav tm="0">
                                          <p:val>
                                            <p:strVal val="0-#ppt_w/2"/>
                                          </p:val>
                                        </p:tav>
                                        <p:tav tm="100000">
                                          <p:val>
                                            <p:strVal val="#ppt_x"/>
                                          </p:val>
                                        </p:tav>
                                      </p:tavLst>
                                    </p:anim>
                                    <p:anim calcmode="lin" valueType="num">
                                      <p:cBhvr additive="base">
                                        <p:cTn id="21" dur="500" fill="hold"/>
                                        <p:tgtEl>
                                          <p:spTgt spid="528"/>
                                        </p:tgtEl>
                                        <p:attrNameLst>
                                          <p:attrName>ppt_y</p:attrName>
                                        </p:attrNameLst>
                                      </p:cBhvr>
                                      <p:tavLst>
                                        <p:tav tm="0">
                                          <p:val>
                                            <p:strVal val="#ppt_y"/>
                                          </p:val>
                                        </p:tav>
                                        <p:tav tm="100000">
                                          <p:val>
                                            <p:strVal val="#ppt_y"/>
                                          </p:val>
                                        </p:tav>
                                      </p:tavLst>
                                    </p:anim>
                                  </p:childTnLst>
                                </p:cTn>
                              </p:par>
                              <p:par>
                                <p:cTn id="22" presetID="22" presetClass="entr" presetSubtype="4" fill="hold" nodeType="withEffect">
                                  <p:stCondLst>
                                    <p:cond delay="150"/>
                                  </p:stCondLst>
                                  <p:childTnLst>
                                    <p:set>
                                      <p:cBhvr>
                                        <p:cTn id="23" dur="1" fill="hold">
                                          <p:stCondLst>
                                            <p:cond delay="0"/>
                                          </p:stCondLst>
                                        </p:cTn>
                                        <p:tgtEl>
                                          <p:spTgt spid="465"/>
                                        </p:tgtEl>
                                        <p:attrNameLst>
                                          <p:attrName>style.visibility</p:attrName>
                                        </p:attrNameLst>
                                      </p:cBhvr>
                                      <p:to>
                                        <p:strVal val="visible"/>
                                      </p:to>
                                    </p:set>
                                    <p:animEffect transition="in" filter="wipe(down)">
                                      <p:cBhvr>
                                        <p:cTn id="24" dur="800"/>
                                        <p:tgtEl>
                                          <p:spTgt spid="465"/>
                                        </p:tgtEl>
                                      </p:cBhvr>
                                    </p:animEffect>
                                  </p:childTnLst>
                                </p:cTn>
                              </p:par>
                              <p:par>
                                <p:cTn id="25" presetID="1" presetClass="entr" presetSubtype="0" fill="hold" nodeType="withEffect">
                                  <p:stCondLst>
                                    <p:cond delay="150"/>
                                  </p:stCondLst>
                                  <p:childTnLst>
                                    <p:set>
                                      <p:cBhvr>
                                        <p:cTn id="26" dur="1" fill="hold">
                                          <p:stCondLst>
                                            <p:cond delay="499"/>
                                          </p:stCondLst>
                                        </p:cTn>
                                        <p:tgtEl>
                                          <p:spTgt spid="522"/>
                                        </p:tgtEl>
                                        <p:attrNameLst>
                                          <p:attrName>style.visibility</p:attrName>
                                        </p:attrNameLst>
                                      </p:cBhvr>
                                      <p:to>
                                        <p:strVal val="visible"/>
                                      </p:to>
                                    </p:set>
                                  </p:childTnLst>
                                </p:cTn>
                              </p:par>
                              <p:par>
                                <p:cTn id="27" presetID="6" presetClass="emph" presetSubtype="0" accel="100000" autoRev="1" fill="hold" nodeType="withEffect">
                                  <p:stCondLst>
                                    <p:cond delay="150"/>
                                  </p:stCondLst>
                                  <p:childTnLst>
                                    <p:animScale>
                                      <p:cBhvr>
                                        <p:cTn id="28" dur="500" fill="hold"/>
                                        <p:tgtEl>
                                          <p:spTgt spid="522"/>
                                        </p:tgtEl>
                                      </p:cBhvr>
                                      <p:by x="0" y="0"/>
                                    </p:animScale>
                                  </p:childTnLst>
                                </p:cTn>
                              </p:par>
                              <p:par>
                                <p:cTn id="29" presetID="2" presetClass="entr" presetSubtype="1" decel="100000" fill="hold" nodeType="withEffect">
                                  <p:stCondLst>
                                    <p:cond delay="650"/>
                                  </p:stCondLst>
                                  <p:childTnLst>
                                    <p:set>
                                      <p:cBhvr>
                                        <p:cTn id="30" dur="1" fill="hold">
                                          <p:stCondLst>
                                            <p:cond delay="0"/>
                                          </p:stCondLst>
                                        </p:cTn>
                                        <p:tgtEl>
                                          <p:spTgt spid="522"/>
                                        </p:tgtEl>
                                        <p:attrNameLst>
                                          <p:attrName>style.visibility</p:attrName>
                                        </p:attrNameLst>
                                      </p:cBhvr>
                                      <p:to>
                                        <p:strVal val="visible"/>
                                      </p:to>
                                    </p:set>
                                    <p:anim calcmode="lin" valueType="num">
                                      <p:cBhvr additive="base">
                                        <p:cTn id="31" dur="500" fill="hold"/>
                                        <p:tgtEl>
                                          <p:spTgt spid="522"/>
                                        </p:tgtEl>
                                        <p:attrNameLst>
                                          <p:attrName>ppt_x</p:attrName>
                                        </p:attrNameLst>
                                      </p:cBhvr>
                                      <p:tavLst>
                                        <p:tav tm="0">
                                          <p:val>
                                            <p:strVal val="#ppt_x"/>
                                          </p:val>
                                        </p:tav>
                                        <p:tav tm="100000">
                                          <p:val>
                                            <p:strVal val="#ppt_x"/>
                                          </p:val>
                                        </p:tav>
                                      </p:tavLst>
                                    </p:anim>
                                    <p:anim calcmode="lin" valueType="num">
                                      <p:cBhvr additive="base">
                                        <p:cTn id="32" dur="500" fill="hold"/>
                                        <p:tgtEl>
                                          <p:spTgt spid="522"/>
                                        </p:tgtEl>
                                        <p:attrNameLst>
                                          <p:attrName>ppt_y</p:attrName>
                                        </p:attrNameLst>
                                      </p:cBhvr>
                                      <p:tavLst>
                                        <p:tav tm="0">
                                          <p:val>
                                            <p:strVal val="0-#ppt_h/2"/>
                                          </p:val>
                                        </p:tav>
                                        <p:tav tm="100000">
                                          <p:val>
                                            <p:strVal val="#ppt_y"/>
                                          </p:val>
                                        </p:tav>
                                      </p:tavLst>
                                    </p:anim>
                                  </p:childTnLst>
                                </p:cTn>
                              </p:par>
                              <p:par>
                                <p:cTn id="33" presetID="22" presetClass="entr" presetSubtype="4" fill="hold" nodeType="withEffect">
                                  <p:stCondLst>
                                    <p:cond delay="200"/>
                                  </p:stCondLst>
                                  <p:childTnLst>
                                    <p:set>
                                      <p:cBhvr>
                                        <p:cTn id="34" dur="1" fill="hold">
                                          <p:stCondLst>
                                            <p:cond delay="0"/>
                                          </p:stCondLst>
                                        </p:cTn>
                                        <p:tgtEl>
                                          <p:spTgt spid="435"/>
                                        </p:tgtEl>
                                        <p:attrNameLst>
                                          <p:attrName>style.visibility</p:attrName>
                                        </p:attrNameLst>
                                      </p:cBhvr>
                                      <p:to>
                                        <p:strVal val="visible"/>
                                      </p:to>
                                    </p:set>
                                    <p:animEffect transition="in" filter="wipe(down)">
                                      <p:cBhvr>
                                        <p:cTn id="35" dur="800"/>
                                        <p:tgtEl>
                                          <p:spTgt spid="435"/>
                                        </p:tgtEl>
                                      </p:cBhvr>
                                    </p:animEffect>
                                  </p:childTnLst>
                                </p:cTn>
                              </p:par>
                              <p:par>
                                <p:cTn id="36" presetID="1" presetClass="entr" presetSubtype="0" fill="hold" nodeType="withEffect">
                                  <p:stCondLst>
                                    <p:cond delay="200"/>
                                  </p:stCondLst>
                                  <p:childTnLst>
                                    <p:set>
                                      <p:cBhvr>
                                        <p:cTn id="37" dur="1" fill="hold">
                                          <p:stCondLst>
                                            <p:cond delay="499"/>
                                          </p:stCondLst>
                                        </p:cTn>
                                        <p:tgtEl>
                                          <p:spTgt spid="514"/>
                                        </p:tgtEl>
                                        <p:attrNameLst>
                                          <p:attrName>style.visibility</p:attrName>
                                        </p:attrNameLst>
                                      </p:cBhvr>
                                      <p:to>
                                        <p:strVal val="visible"/>
                                      </p:to>
                                    </p:set>
                                  </p:childTnLst>
                                </p:cTn>
                              </p:par>
                              <p:par>
                                <p:cTn id="38" presetID="6" presetClass="emph" presetSubtype="0" accel="100000" autoRev="1" fill="hold" nodeType="withEffect">
                                  <p:stCondLst>
                                    <p:cond delay="200"/>
                                  </p:stCondLst>
                                  <p:childTnLst>
                                    <p:animScale>
                                      <p:cBhvr>
                                        <p:cTn id="39" dur="500" fill="hold"/>
                                        <p:tgtEl>
                                          <p:spTgt spid="514"/>
                                        </p:tgtEl>
                                      </p:cBhvr>
                                      <p:by x="0" y="0"/>
                                    </p:animScale>
                                  </p:childTnLst>
                                </p:cTn>
                              </p:par>
                              <p:par>
                                <p:cTn id="40" presetID="2" presetClass="entr" presetSubtype="4" decel="100000" fill="hold" nodeType="withEffect">
                                  <p:stCondLst>
                                    <p:cond delay="700"/>
                                  </p:stCondLst>
                                  <p:childTnLst>
                                    <p:set>
                                      <p:cBhvr>
                                        <p:cTn id="41" dur="1" fill="hold">
                                          <p:stCondLst>
                                            <p:cond delay="0"/>
                                          </p:stCondLst>
                                        </p:cTn>
                                        <p:tgtEl>
                                          <p:spTgt spid="514"/>
                                        </p:tgtEl>
                                        <p:attrNameLst>
                                          <p:attrName>style.visibility</p:attrName>
                                        </p:attrNameLst>
                                      </p:cBhvr>
                                      <p:to>
                                        <p:strVal val="visible"/>
                                      </p:to>
                                    </p:set>
                                    <p:anim calcmode="lin" valueType="num">
                                      <p:cBhvr additive="base">
                                        <p:cTn id="42" dur="700" fill="hold"/>
                                        <p:tgtEl>
                                          <p:spTgt spid="514"/>
                                        </p:tgtEl>
                                        <p:attrNameLst>
                                          <p:attrName>ppt_x</p:attrName>
                                        </p:attrNameLst>
                                      </p:cBhvr>
                                      <p:tavLst>
                                        <p:tav tm="0">
                                          <p:val>
                                            <p:strVal val="#ppt_x"/>
                                          </p:val>
                                        </p:tav>
                                        <p:tav tm="100000">
                                          <p:val>
                                            <p:strVal val="#ppt_x"/>
                                          </p:val>
                                        </p:tav>
                                      </p:tavLst>
                                    </p:anim>
                                    <p:anim calcmode="lin" valueType="num">
                                      <p:cBhvr additive="base">
                                        <p:cTn id="43" dur="700" fill="hold"/>
                                        <p:tgtEl>
                                          <p:spTgt spid="514"/>
                                        </p:tgtEl>
                                        <p:attrNameLst>
                                          <p:attrName>ppt_y</p:attrName>
                                        </p:attrNameLst>
                                      </p:cBhvr>
                                      <p:tavLst>
                                        <p:tav tm="0">
                                          <p:val>
                                            <p:strVal val="1+#ppt_h/2"/>
                                          </p:val>
                                        </p:tav>
                                        <p:tav tm="100000">
                                          <p:val>
                                            <p:strVal val="#ppt_y"/>
                                          </p:val>
                                        </p:tav>
                                      </p:tavLst>
                                    </p:anim>
                                  </p:childTnLst>
                                </p:cTn>
                              </p:par>
                              <p:par>
                                <p:cTn id="44" presetID="22" presetClass="entr" presetSubtype="2" fill="hold" nodeType="withEffect">
                                  <p:stCondLst>
                                    <p:cond delay="250"/>
                                  </p:stCondLst>
                                  <p:childTnLst>
                                    <p:set>
                                      <p:cBhvr>
                                        <p:cTn id="45" dur="1" fill="hold">
                                          <p:stCondLst>
                                            <p:cond delay="0"/>
                                          </p:stCondLst>
                                        </p:cTn>
                                        <p:tgtEl>
                                          <p:spTgt spid="439"/>
                                        </p:tgtEl>
                                        <p:attrNameLst>
                                          <p:attrName>style.visibility</p:attrName>
                                        </p:attrNameLst>
                                      </p:cBhvr>
                                      <p:to>
                                        <p:strVal val="visible"/>
                                      </p:to>
                                    </p:set>
                                    <p:animEffect transition="in" filter="wipe(right)">
                                      <p:cBhvr>
                                        <p:cTn id="46" dur="800"/>
                                        <p:tgtEl>
                                          <p:spTgt spid="439"/>
                                        </p:tgtEl>
                                      </p:cBhvr>
                                    </p:animEffect>
                                  </p:childTnLst>
                                </p:cTn>
                              </p:par>
                              <p:par>
                                <p:cTn id="47" presetID="22" presetClass="entr" presetSubtype="4" fill="hold" nodeType="withEffect">
                                  <p:stCondLst>
                                    <p:cond delay="300"/>
                                  </p:stCondLst>
                                  <p:childTnLst>
                                    <p:set>
                                      <p:cBhvr>
                                        <p:cTn id="48" dur="1" fill="hold">
                                          <p:stCondLst>
                                            <p:cond delay="0"/>
                                          </p:stCondLst>
                                        </p:cTn>
                                        <p:tgtEl>
                                          <p:spTgt spid="441"/>
                                        </p:tgtEl>
                                        <p:attrNameLst>
                                          <p:attrName>style.visibility</p:attrName>
                                        </p:attrNameLst>
                                      </p:cBhvr>
                                      <p:to>
                                        <p:strVal val="visible"/>
                                      </p:to>
                                    </p:set>
                                    <p:animEffect transition="in" filter="wipe(down)">
                                      <p:cBhvr>
                                        <p:cTn id="49" dur="800"/>
                                        <p:tgtEl>
                                          <p:spTgt spid="441"/>
                                        </p:tgtEl>
                                      </p:cBhvr>
                                    </p:animEffect>
                                  </p:childTnLst>
                                </p:cTn>
                              </p:par>
                              <p:par>
                                <p:cTn id="50" presetID="22" presetClass="entr" presetSubtype="1" fill="hold" nodeType="withEffect">
                                  <p:stCondLst>
                                    <p:cond delay="350"/>
                                  </p:stCondLst>
                                  <p:childTnLst>
                                    <p:set>
                                      <p:cBhvr>
                                        <p:cTn id="51" dur="1" fill="hold">
                                          <p:stCondLst>
                                            <p:cond delay="0"/>
                                          </p:stCondLst>
                                        </p:cTn>
                                        <p:tgtEl>
                                          <p:spTgt spid="446"/>
                                        </p:tgtEl>
                                        <p:attrNameLst>
                                          <p:attrName>style.visibility</p:attrName>
                                        </p:attrNameLst>
                                      </p:cBhvr>
                                      <p:to>
                                        <p:strVal val="visible"/>
                                      </p:to>
                                    </p:set>
                                    <p:animEffect transition="in" filter="wipe(up)">
                                      <p:cBhvr>
                                        <p:cTn id="52" dur="800"/>
                                        <p:tgtEl>
                                          <p:spTgt spid="446"/>
                                        </p:tgtEl>
                                      </p:cBhvr>
                                    </p:animEffect>
                                  </p:childTnLst>
                                </p:cTn>
                              </p:par>
                              <p:par>
                                <p:cTn id="53" presetID="1" presetClass="entr" presetSubtype="0" fill="hold" nodeType="withEffect">
                                  <p:stCondLst>
                                    <p:cond delay="350"/>
                                  </p:stCondLst>
                                  <p:childTnLst>
                                    <p:set>
                                      <p:cBhvr>
                                        <p:cTn id="54" dur="1" fill="hold">
                                          <p:stCondLst>
                                            <p:cond delay="499"/>
                                          </p:stCondLst>
                                        </p:cTn>
                                        <p:tgtEl>
                                          <p:spTgt spid="486"/>
                                        </p:tgtEl>
                                        <p:attrNameLst>
                                          <p:attrName>style.visibility</p:attrName>
                                        </p:attrNameLst>
                                      </p:cBhvr>
                                      <p:to>
                                        <p:strVal val="visible"/>
                                      </p:to>
                                    </p:set>
                                  </p:childTnLst>
                                </p:cTn>
                              </p:par>
                              <p:par>
                                <p:cTn id="55" presetID="6" presetClass="emph" presetSubtype="0" accel="100000" autoRev="1" fill="hold" nodeType="withEffect">
                                  <p:stCondLst>
                                    <p:cond delay="350"/>
                                  </p:stCondLst>
                                  <p:childTnLst>
                                    <p:animScale>
                                      <p:cBhvr>
                                        <p:cTn id="56" dur="500" fill="hold"/>
                                        <p:tgtEl>
                                          <p:spTgt spid="486"/>
                                        </p:tgtEl>
                                      </p:cBhvr>
                                      <p:by x="0" y="0"/>
                                    </p:animScale>
                                  </p:childTnLst>
                                </p:cTn>
                              </p:par>
                              <p:par>
                                <p:cTn id="57" presetID="2" presetClass="entr" presetSubtype="1" decel="100000" fill="hold" nodeType="withEffect">
                                  <p:stCondLst>
                                    <p:cond delay="850"/>
                                  </p:stCondLst>
                                  <p:childTnLst>
                                    <p:set>
                                      <p:cBhvr>
                                        <p:cTn id="58" dur="1" fill="hold">
                                          <p:stCondLst>
                                            <p:cond delay="0"/>
                                          </p:stCondLst>
                                        </p:cTn>
                                        <p:tgtEl>
                                          <p:spTgt spid="486"/>
                                        </p:tgtEl>
                                        <p:attrNameLst>
                                          <p:attrName>style.visibility</p:attrName>
                                        </p:attrNameLst>
                                      </p:cBhvr>
                                      <p:to>
                                        <p:strVal val="visible"/>
                                      </p:to>
                                    </p:set>
                                    <p:anim calcmode="lin" valueType="num">
                                      <p:cBhvr additive="base">
                                        <p:cTn id="59" dur="500" fill="hold"/>
                                        <p:tgtEl>
                                          <p:spTgt spid="486"/>
                                        </p:tgtEl>
                                        <p:attrNameLst>
                                          <p:attrName>ppt_x</p:attrName>
                                        </p:attrNameLst>
                                      </p:cBhvr>
                                      <p:tavLst>
                                        <p:tav tm="0">
                                          <p:val>
                                            <p:strVal val="#ppt_x"/>
                                          </p:val>
                                        </p:tav>
                                        <p:tav tm="100000">
                                          <p:val>
                                            <p:strVal val="#ppt_x"/>
                                          </p:val>
                                        </p:tav>
                                      </p:tavLst>
                                    </p:anim>
                                    <p:anim calcmode="lin" valueType="num">
                                      <p:cBhvr additive="base">
                                        <p:cTn id="60" dur="500" fill="hold"/>
                                        <p:tgtEl>
                                          <p:spTgt spid="486"/>
                                        </p:tgtEl>
                                        <p:attrNameLst>
                                          <p:attrName>ppt_y</p:attrName>
                                        </p:attrNameLst>
                                      </p:cBhvr>
                                      <p:tavLst>
                                        <p:tav tm="0">
                                          <p:val>
                                            <p:strVal val="0-#ppt_h/2"/>
                                          </p:val>
                                        </p:tav>
                                        <p:tav tm="100000">
                                          <p:val>
                                            <p:strVal val="#ppt_y"/>
                                          </p:val>
                                        </p:tav>
                                      </p:tavLst>
                                    </p:anim>
                                  </p:childTnLst>
                                </p:cTn>
                              </p:par>
                              <p:par>
                                <p:cTn id="61" presetID="22" presetClass="entr" presetSubtype="2" fill="hold" nodeType="withEffect">
                                  <p:stCondLst>
                                    <p:cond delay="400"/>
                                  </p:stCondLst>
                                  <p:childTnLst>
                                    <p:set>
                                      <p:cBhvr>
                                        <p:cTn id="62" dur="1" fill="hold">
                                          <p:stCondLst>
                                            <p:cond delay="0"/>
                                          </p:stCondLst>
                                        </p:cTn>
                                        <p:tgtEl>
                                          <p:spTgt spid="453"/>
                                        </p:tgtEl>
                                        <p:attrNameLst>
                                          <p:attrName>style.visibility</p:attrName>
                                        </p:attrNameLst>
                                      </p:cBhvr>
                                      <p:to>
                                        <p:strVal val="visible"/>
                                      </p:to>
                                    </p:set>
                                    <p:animEffect transition="in" filter="wipe(right)">
                                      <p:cBhvr>
                                        <p:cTn id="63" dur="800"/>
                                        <p:tgtEl>
                                          <p:spTgt spid="453"/>
                                        </p:tgtEl>
                                      </p:cBhvr>
                                    </p:animEffect>
                                  </p:childTnLst>
                                </p:cTn>
                              </p:par>
                              <p:par>
                                <p:cTn id="64" presetID="1" presetClass="entr" presetSubtype="0" fill="hold" nodeType="withEffect">
                                  <p:stCondLst>
                                    <p:cond delay="400"/>
                                  </p:stCondLst>
                                  <p:childTnLst>
                                    <p:set>
                                      <p:cBhvr>
                                        <p:cTn id="65" dur="1" fill="hold">
                                          <p:stCondLst>
                                            <p:cond delay="499"/>
                                          </p:stCondLst>
                                        </p:cTn>
                                        <p:tgtEl>
                                          <p:spTgt spid="491"/>
                                        </p:tgtEl>
                                        <p:attrNameLst>
                                          <p:attrName>style.visibility</p:attrName>
                                        </p:attrNameLst>
                                      </p:cBhvr>
                                      <p:to>
                                        <p:strVal val="visible"/>
                                      </p:to>
                                    </p:set>
                                  </p:childTnLst>
                                </p:cTn>
                              </p:par>
                              <p:par>
                                <p:cTn id="66" presetID="6" presetClass="emph" presetSubtype="0" accel="100000" autoRev="1" fill="hold" nodeType="withEffect">
                                  <p:stCondLst>
                                    <p:cond delay="400"/>
                                  </p:stCondLst>
                                  <p:childTnLst>
                                    <p:animScale>
                                      <p:cBhvr>
                                        <p:cTn id="67" dur="500" fill="hold"/>
                                        <p:tgtEl>
                                          <p:spTgt spid="491"/>
                                        </p:tgtEl>
                                      </p:cBhvr>
                                      <p:by x="0" y="0"/>
                                    </p:animScale>
                                  </p:childTnLst>
                                </p:cTn>
                              </p:par>
                              <p:par>
                                <p:cTn id="68" presetID="2" presetClass="entr" presetSubtype="8" decel="100000" fill="hold" nodeType="withEffect">
                                  <p:stCondLst>
                                    <p:cond delay="900"/>
                                  </p:stCondLst>
                                  <p:childTnLst>
                                    <p:set>
                                      <p:cBhvr>
                                        <p:cTn id="69" dur="1" fill="hold">
                                          <p:stCondLst>
                                            <p:cond delay="0"/>
                                          </p:stCondLst>
                                        </p:cTn>
                                        <p:tgtEl>
                                          <p:spTgt spid="491"/>
                                        </p:tgtEl>
                                        <p:attrNameLst>
                                          <p:attrName>style.visibility</p:attrName>
                                        </p:attrNameLst>
                                      </p:cBhvr>
                                      <p:to>
                                        <p:strVal val="visible"/>
                                      </p:to>
                                    </p:set>
                                    <p:anim calcmode="lin" valueType="num">
                                      <p:cBhvr additive="base">
                                        <p:cTn id="70" dur="500" fill="hold"/>
                                        <p:tgtEl>
                                          <p:spTgt spid="491"/>
                                        </p:tgtEl>
                                        <p:attrNameLst>
                                          <p:attrName>ppt_x</p:attrName>
                                        </p:attrNameLst>
                                      </p:cBhvr>
                                      <p:tavLst>
                                        <p:tav tm="0">
                                          <p:val>
                                            <p:strVal val="0-#ppt_w/2"/>
                                          </p:val>
                                        </p:tav>
                                        <p:tav tm="100000">
                                          <p:val>
                                            <p:strVal val="#ppt_x"/>
                                          </p:val>
                                        </p:tav>
                                      </p:tavLst>
                                    </p:anim>
                                    <p:anim calcmode="lin" valueType="num">
                                      <p:cBhvr additive="base">
                                        <p:cTn id="71" dur="500" fill="hold"/>
                                        <p:tgtEl>
                                          <p:spTgt spid="491"/>
                                        </p:tgtEl>
                                        <p:attrNameLst>
                                          <p:attrName>ppt_y</p:attrName>
                                        </p:attrNameLst>
                                      </p:cBhvr>
                                      <p:tavLst>
                                        <p:tav tm="0">
                                          <p:val>
                                            <p:strVal val="#ppt_y"/>
                                          </p:val>
                                        </p:tav>
                                        <p:tav tm="100000">
                                          <p:val>
                                            <p:strVal val="#ppt_y"/>
                                          </p:val>
                                        </p:tav>
                                      </p:tavLst>
                                    </p:anim>
                                  </p:childTnLst>
                                </p:cTn>
                              </p:par>
                              <p:par>
                                <p:cTn id="72" presetID="50" presetClass="path" presetSubtype="0" decel="100000" fill="hold" nodeType="withEffect">
                                  <p:stCondLst>
                                    <p:cond delay="900"/>
                                  </p:stCondLst>
                                  <p:childTnLst>
                                    <p:animMotion origin="layout" path="M 3.40311E-6 -0.00023 L 0.14577 -0.00023 C 0.14577 0.07716 0.14501 0.38697 0.14501 0.46459 " pathEditMode="relative" rAng="0" ptsTypes="AAA">
                                      <p:cBhvr>
                                        <p:cTn id="73" dur="1000" spd="-100000" fill="hold"/>
                                        <p:tgtEl>
                                          <p:spTgt spid="491"/>
                                        </p:tgtEl>
                                        <p:attrNameLst>
                                          <p:attrName>ppt_x</p:attrName>
                                          <p:attrName>ppt_y</p:attrName>
                                        </p:attrNameLst>
                                      </p:cBhvr>
                                      <p:rCtr x="7289" y="23241"/>
                                    </p:animMotion>
                                  </p:childTnLst>
                                </p:cTn>
                              </p:par>
                              <p:par>
                                <p:cTn id="74" presetID="22" presetClass="entr" presetSubtype="4" fill="hold" nodeType="withEffect">
                                  <p:stCondLst>
                                    <p:cond delay="450"/>
                                  </p:stCondLst>
                                  <p:childTnLst>
                                    <p:set>
                                      <p:cBhvr>
                                        <p:cTn id="75" dur="1" fill="hold">
                                          <p:stCondLst>
                                            <p:cond delay="0"/>
                                          </p:stCondLst>
                                        </p:cTn>
                                        <p:tgtEl>
                                          <p:spTgt spid="455"/>
                                        </p:tgtEl>
                                        <p:attrNameLst>
                                          <p:attrName>style.visibility</p:attrName>
                                        </p:attrNameLst>
                                      </p:cBhvr>
                                      <p:to>
                                        <p:strVal val="visible"/>
                                      </p:to>
                                    </p:set>
                                    <p:animEffect transition="in" filter="wipe(down)">
                                      <p:cBhvr>
                                        <p:cTn id="76" dur="800"/>
                                        <p:tgtEl>
                                          <p:spTgt spid="455"/>
                                        </p:tgtEl>
                                      </p:cBhvr>
                                    </p:animEffect>
                                  </p:childTnLst>
                                </p:cTn>
                              </p:par>
                              <p:par>
                                <p:cTn id="77" presetID="22" presetClass="entr" presetSubtype="8" fill="hold" nodeType="withEffect">
                                  <p:stCondLst>
                                    <p:cond delay="500"/>
                                  </p:stCondLst>
                                  <p:childTnLst>
                                    <p:set>
                                      <p:cBhvr>
                                        <p:cTn id="78" dur="1" fill="hold">
                                          <p:stCondLst>
                                            <p:cond delay="0"/>
                                          </p:stCondLst>
                                        </p:cTn>
                                        <p:tgtEl>
                                          <p:spTgt spid="461"/>
                                        </p:tgtEl>
                                        <p:attrNameLst>
                                          <p:attrName>style.visibility</p:attrName>
                                        </p:attrNameLst>
                                      </p:cBhvr>
                                      <p:to>
                                        <p:strVal val="visible"/>
                                      </p:to>
                                    </p:set>
                                    <p:animEffect transition="in" filter="wipe(left)">
                                      <p:cBhvr>
                                        <p:cTn id="79" dur="800"/>
                                        <p:tgtEl>
                                          <p:spTgt spid="461"/>
                                        </p:tgtEl>
                                      </p:cBhvr>
                                    </p:animEffect>
                                  </p:childTnLst>
                                </p:cTn>
                              </p:par>
                              <p:par>
                                <p:cTn id="80" presetID="22" presetClass="entr" presetSubtype="1" fill="hold" nodeType="withEffect">
                                  <p:stCondLst>
                                    <p:cond delay="550"/>
                                  </p:stCondLst>
                                  <p:childTnLst>
                                    <p:set>
                                      <p:cBhvr>
                                        <p:cTn id="81" dur="1" fill="hold">
                                          <p:stCondLst>
                                            <p:cond delay="0"/>
                                          </p:stCondLst>
                                        </p:cTn>
                                        <p:tgtEl>
                                          <p:spTgt spid="467"/>
                                        </p:tgtEl>
                                        <p:attrNameLst>
                                          <p:attrName>style.visibility</p:attrName>
                                        </p:attrNameLst>
                                      </p:cBhvr>
                                      <p:to>
                                        <p:strVal val="visible"/>
                                      </p:to>
                                    </p:set>
                                    <p:animEffect transition="in" filter="wipe(up)">
                                      <p:cBhvr>
                                        <p:cTn id="82" dur="800"/>
                                        <p:tgtEl>
                                          <p:spTgt spid="467"/>
                                        </p:tgtEl>
                                      </p:cBhvr>
                                    </p:animEffect>
                                  </p:childTnLst>
                                </p:cTn>
                              </p:par>
                              <p:par>
                                <p:cTn id="83" presetID="1" presetClass="entr" presetSubtype="0" fill="hold" nodeType="withEffect">
                                  <p:stCondLst>
                                    <p:cond delay="550"/>
                                  </p:stCondLst>
                                  <p:childTnLst>
                                    <p:set>
                                      <p:cBhvr>
                                        <p:cTn id="84" dur="1" fill="hold">
                                          <p:stCondLst>
                                            <p:cond delay="499"/>
                                          </p:stCondLst>
                                        </p:cTn>
                                        <p:tgtEl>
                                          <p:spTgt spid="510"/>
                                        </p:tgtEl>
                                        <p:attrNameLst>
                                          <p:attrName>style.visibility</p:attrName>
                                        </p:attrNameLst>
                                      </p:cBhvr>
                                      <p:to>
                                        <p:strVal val="visible"/>
                                      </p:to>
                                    </p:set>
                                  </p:childTnLst>
                                </p:cTn>
                              </p:par>
                              <p:par>
                                <p:cTn id="85" presetID="6" presetClass="emph" presetSubtype="0" accel="100000" autoRev="1" fill="hold" nodeType="withEffect">
                                  <p:stCondLst>
                                    <p:cond delay="550"/>
                                  </p:stCondLst>
                                  <p:childTnLst>
                                    <p:animScale>
                                      <p:cBhvr>
                                        <p:cTn id="86" dur="500" fill="hold"/>
                                        <p:tgtEl>
                                          <p:spTgt spid="510"/>
                                        </p:tgtEl>
                                      </p:cBhvr>
                                      <p:by x="0" y="0"/>
                                    </p:animScale>
                                  </p:childTnLst>
                                </p:cTn>
                              </p:par>
                              <p:par>
                                <p:cTn id="87" presetID="2" presetClass="entr" presetSubtype="8" decel="100000" fill="hold" nodeType="withEffect">
                                  <p:stCondLst>
                                    <p:cond delay="1050"/>
                                  </p:stCondLst>
                                  <p:childTnLst>
                                    <p:set>
                                      <p:cBhvr>
                                        <p:cTn id="88" dur="1" fill="hold">
                                          <p:stCondLst>
                                            <p:cond delay="0"/>
                                          </p:stCondLst>
                                        </p:cTn>
                                        <p:tgtEl>
                                          <p:spTgt spid="510"/>
                                        </p:tgtEl>
                                        <p:attrNameLst>
                                          <p:attrName>style.visibility</p:attrName>
                                        </p:attrNameLst>
                                      </p:cBhvr>
                                      <p:to>
                                        <p:strVal val="visible"/>
                                      </p:to>
                                    </p:set>
                                    <p:anim calcmode="lin" valueType="num">
                                      <p:cBhvr additive="base">
                                        <p:cTn id="89" dur="500" fill="hold"/>
                                        <p:tgtEl>
                                          <p:spTgt spid="510"/>
                                        </p:tgtEl>
                                        <p:attrNameLst>
                                          <p:attrName>ppt_x</p:attrName>
                                        </p:attrNameLst>
                                      </p:cBhvr>
                                      <p:tavLst>
                                        <p:tav tm="0">
                                          <p:val>
                                            <p:strVal val="0-#ppt_w/2"/>
                                          </p:val>
                                        </p:tav>
                                        <p:tav tm="100000">
                                          <p:val>
                                            <p:strVal val="#ppt_x"/>
                                          </p:val>
                                        </p:tav>
                                      </p:tavLst>
                                    </p:anim>
                                    <p:anim calcmode="lin" valueType="num">
                                      <p:cBhvr additive="base">
                                        <p:cTn id="90" dur="500" fill="hold"/>
                                        <p:tgtEl>
                                          <p:spTgt spid="510"/>
                                        </p:tgtEl>
                                        <p:attrNameLst>
                                          <p:attrName>ppt_y</p:attrName>
                                        </p:attrNameLst>
                                      </p:cBhvr>
                                      <p:tavLst>
                                        <p:tav tm="0">
                                          <p:val>
                                            <p:strVal val="#ppt_y"/>
                                          </p:val>
                                        </p:tav>
                                        <p:tav tm="100000">
                                          <p:val>
                                            <p:strVal val="#ppt_y"/>
                                          </p:val>
                                        </p:tav>
                                      </p:tavLst>
                                    </p:anim>
                                  </p:childTnLst>
                                </p:cTn>
                              </p:par>
                              <p:par>
                                <p:cTn id="91" presetID="0" presetClass="path" presetSubtype="0" decel="100000" fill="hold" nodeType="withEffect">
                                  <p:stCondLst>
                                    <p:cond delay="1050"/>
                                  </p:stCondLst>
                                  <p:childTnLst>
                                    <p:animMotion origin="layout" path="M 0.00012 -0.00045 L 0.00012 -0.15842 L 0.18139 -0.15842 L 0.18139 -0.36904 " pathEditMode="relative" ptsTypes="AAAA">
                                      <p:cBhvr>
                                        <p:cTn id="92" dur="1000" spd="-100000" fill="hold"/>
                                        <p:tgtEl>
                                          <p:spTgt spid="510"/>
                                        </p:tgtEl>
                                        <p:attrNameLst>
                                          <p:attrName>ppt_x</p:attrName>
                                          <p:attrName>ppt_y</p:attrName>
                                        </p:attrNameLst>
                                      </p:cBhvr>
                                    </p:animMotion>
                                  </p:childTnLst>
                                </p:cTn>
                              </p:par>
                              <p:par>
                                <p:cTn id="93" presetID="1" presetClass="entr" presetSubtype="0" fill="hold" nodeType="withEffect">
                                  <p:stCondLst>
                                    <p:cond delay="1050"/>
                                  </p:stCondLst>
                                  <p:childTnLst>
                                    <p:set>
                                      <p:cBhvr>
                                        <p:cTn id="94" dur="1" fill="hold">
                                          <p:stCondLst>
                                            <p:cond delay="499"/>
                                          </p:stCondLst>
                                        </p:cTn>
                                        <p:tgtEl>
                                          <p:spTgt spid="516"/>
                                        </p:tgtEl>
                                        <p:attrNameLst>
                                          <p:attrName>style.visibility</p:attrName>
                                        </p:attrNameLst>
                                      </p:cBhvr>
                                      <p:to>
                                        <p:strVal val="visible"/>
                                      </p:to>
                                    </p:set>
                                  </p:childTnLst>
                                </p:cTn>
                              </p:par>
                              <p:par>
                                <p:cTn id="95" presetID="6" presetClass="emph" presetSubtype="0" accel="100000" autoRev="1" fill="hold" nodeType="withEffect">
                                  <p:stCondLst>
                                    <p:cond delay="1050"/>
                                  </p:stCondLst>
                                  <p:childTnLst>
                                    <p:animScale>
                                      <p:cBhvr>
                                        <p:cTn id="96" dur="500" fill="hold"/>
                                        <p:tgtEl>
                                          <p:spTgt spid="516"/>
                                        </p:tgtEl>
                                      </p:cBhvr>
                                      <p:by x="0" y="0"/>
                                    </p:animScale>
                                  </p:childTnLst>
                                </p:cTn>
                              </p:par>
                              <p:par>
                                <p:cTn id="97" presetID="2" presetClass="entr" presetSubtype="1" decel="100000" fill="hold" nodeType="withEffect">
                                  <p:stCondLst>
                                    <p:cond delay="1550"/>
                                  </p:stCondLst>
                                  <p:childTnLst>
                                    <p:set>
                                      <p:cBhvr>
                                        <p:cTn id="98" dur="1" fill="hold">
                                          <p:stCondLst>
                                            <p:cond delay="0"/>
                                          </p:stCondLst>
                                        </p:cTn>
                                        <p:tgtEl>
                                          <p:spTgt spid="516"/>
                                        </p:tgtEl>
                                        <p:attrNameLst>
                                          <p:attrName>style.visibility</p:attrName>
                                        </p:attrNameLst>
                                      </p:cBhvr>
                                      <p:to>
                                        <p:strVal val="visible"/>
                                      </p:to>
                                    </p:set>
                                    <p:anim calcmode="lin" valueType="num">
                                      <p:cBhvr additive="base">
                                        <p:cTn id="99" dur="500" fill="hold"/>
                                        <p:tgtEl>
                                          <p:spTgt spid="516"/>
                                        </p:tgtEl>
                                        <p:attrNameLst>
                                          <p:attrName>ppt_x</p:attrName>
                                        </p:attrNameLst>
                                      </p:cBhvr>
                                      <p:tavLst>
                                        <p:tav tm="0">
                                          <p:val>
                                            <p:strVal val="#ppt_x"/>
                                          </p:val>
                                        </p:tav>
                                        <p:tav tm="100000">
                                          <p:val>
                                            <p:strVal val="#ppt_x"/>
                                          </p:val>
                                        </p:tav>
                                      </p:tavLst>
                                    </p:anim>
                                    <p:anim calcmode="lin" valueType="num">
                                      <p:cBhvr additive="base">
                                        <p:cTn id="100" dur="500" fill="hold"/>
                                        <p:tgtEl>
                                          <p:spTgt spid="516"/>
                                        </p:tgtEl>
                                        <p:attrNameLst>
                                          <p:attrName>ppt_y</p:attrName>
                                        </p:attrNameLst>
                                      </p:cBhvr>
                                      <p:tavLst>
                                        <p:tav tm="0">
                                          <p:val>
                                            <p:strVal val="0-#ppt_h/2"/>
                                          </p:val>
                                        </p:tav>
                                        <p:tav tm="100000">
                                          <p:val>
                                            <p:strVal val="#ppt_y"/>
                                          </p:val>
                                        </p:tav>
                                      </p:tavLst>
                                    </p:anim>
                                  </p:childTnLst>
                                </p:cTn>
                              </p:par>
                              <p:par>
                                <p:cTn id="101" presetID="22" presetClass="entr" presetSubtype="8" fill="hold" nodeType="withEffect">
                                  <p:stCondLst>
                                    <p:cond delay="600"/>
                                  </p:stCondLst>
                                  <p:childTnLst>
                                    <p:set>
                                      <p:cBhvr>
                                        <p:cTn id="102" dur="1" fill="hold">
                                          <p:stCondLst>
                                            <p:cond delay="0"/>
                                          </p:stCondLst>
                                        </p:cTn>
                                        <p:tgtEl>
                                          <p:spTgt spid="469"/>
                                        </p:tgtEl>
                                        <p:attrNameLst>
                                          <p:attrName>style.visibility</p:attrName>
                                        </p:attrNameLst>
                                      </p:cBhvr>
                                      <p:to>
                                        <p:strVal val="visible"/>
                                      </p:to>
                                    </p:set>
                                    <p:animEffect transition="in" filter="wipe(left)">
                                      <p:cBhvr>
                                        <p:cTn id="103" dur="800"/>
                                        <p:tgtEl>
                                          <p:spTgt spid="469"/>
                                        </p:tgtEl>
                                      </p:cBhvr>
                                    </p:animEffect>
                                  </p:childTnLst>
                                </p:cTn>
                              </p:par>
                              <p:par>
                                <p:cTn id="104" presetID="22" presetClass="entr" presetSubtype="2" fill="hold" nodeType="withEffect">
                                  <p:stCondLst>
                                    <p:cond delay="650"/>
                                  </p:stCondLst>
                                  <p:childTnLst>
                                    <p:set>
                                      <p:cBhvr>
                                        <p:cTn id="105" dur="1" fill="hold">
                                          <p:stCondLst>
                                            <p:cond delay="0"/>
                                          </p:stCondLst>
                                        </p:cTn>
                                        <p:tgtEl>
                                          <p:spTgt spid="472"/>
                                        </p:tgtEl>
                                        <p:attrNameLst>
                                          <p:attrName>style.visibility</p:attrName>
                                        </p:attrNameLst>
                                      </p:cBhvr>
                                      <p:to>
                                        <p:strVal val="visible"/>
                                      </p:to>
                                    </p:set>
                                    <p:animEffect transition="in" filter="wipe(right)">
                                      <p:cBhvr>
                                        <p:cTn id="106" dur="800"/>
                                        <p:tgtEl>
                                          <p:spTgt spid="472"/>
                                        </p:tgtEl>
                                      </p:cBhvr>
                                    </p:animEffect>
                                  </p:childTnLst>
                                </p:cTn>
                              </p:par>
                              <p:par>
                                <p:cTn id="107" presetID="1" presetClass="entr" presetSubtype="0" fill="hold" nodeType="withEffect">
                                  <p:stCondLst>
                                    <p:cond delay="650"/>
                                  </p:stCondLst>
                                  <p:childTnLst>
                                    <p:set>
                                      <p:cBhvr>
                                        <p:cTn id="108" dur="1" fill="hold">
                                          <p:stCondLst>
                                            <p:cond delay="499"/>
                                          </p:stCondLst>
                                        </p:cTn>
                                        <p:tgtEl>
                                          <p:spTgt spid="523"/>
                                        </p:tgtEl>
                                        <p:attrNameLst>
                                          <p:attrName>style.visibility</p:attrName>
                                        </p:attrNameLst>
                                      </p:cBhvr>
                                      <p:to>
                                        <p:strVal val="visible"/>
                                      </p:to>
                                    </p:set>
                                  </p:childTnLst>
                                </p:cTn>
                              </p:par>
                              <p:par>
                                <p:cTn id="109" presetID="6" presetClass="emph" presetSubtype="0" accel="100000" autoRev="1" fill="hold" nodeType="withEffect">
                                  <p:stCondLst>
                                    <p:cond delay="650"/>
                                  </p:stCondLst>
                                  <p:childTnLst>
                                    <p:animScale>
                                      <p:cBhvr>
                                        <p:cTn id="110" dur="500" fill="hold"/>
                                        <p:tgtEl>
                                          <p:spTgt spid="523"/>
                                        </p:tgtEl>
                                      </p:cBhvr>
                                      <p:by x="0" y="0"/>
                                    </p:animScale>
                                  </p:childTnLst>
                                </p:cTn>
                              </p:par>
                              <p:par>
                                <p:cTn id="111" presetID="2" presetClass="entr" presetSubtype="8" decel="100000" fill="hold" nodeType="withEffect">
                                  <p:stCondLst>
                                    <p:cond delay="1150"/>
                                  </p:stCondLst>
                                  <p:childTnLst>
                                    <p:set>
                                      <p:cBhvr>
                                        <p:cTn id="112" dur="1" fill="hold">
                                          <p:stCondLst>
                                            <p:cond delay="0"/>
                                          </p:stCondLst>
                                        </p:cTn>
                                        <p:tgtEl>
                                          <p:spTgt spid="523"/>
                                        </p:tgtEl>
                                        <p:attrNameLst>
                                          <p:attrName>style.visibility</p:attrName>
                                        </p:attrNameLst>
                                      </p:cBhvr>
                                      <p:to>
                                        <p:strVal val="visible"/>
                                      </p:to>
                                    </p:set>
                                    <p:anim calcmode="lin" valueType="num">
                                      <p:cBhvr additive="base">
                                        <p:cTn id="113" dur="500" fill="hold"/>
                                        <p:tgtEl>
                                          <p:spTgt spid="523"/>
                                        </p:tgtEl>
                                        <p:attrNameLst>
                                          <p:attrName>ppt_x</p:attrName>
                                        </p:attrNameLst>
                                      </p:cBhvr>
                                      <p:tavLst>
                                        <p:tav tm="0">
                                          <p:val>
                                            <p:strVal val="0-#ppt_w/2"/>
                                          </p:val>
                                        </p:tav>
                                        <p:tav tm="100000">
                                          <p:val>
                                            <p:strVal val="#ppt_x"/>
                                          </p:val>
                                        </p:tav>
                                      </p:tavLst>
                                    </p:anim>
                                    <p:anim calcmode="lin" valueType="num">
                                      <p:cBhvr additive="base">
                                        <p:cTn id="114" dur="500" fill="hold"/>
                                        <p:tgtEl>
                                          <p:spTgt spid="523"/>
                                        </p:tgtEl>
                                        <p:attrNameLst>
                                          <p:attrName>ppt_y</p:attrName>
                                        </p:attrNameLst>
                                      </p:cBhvr>
                                      <p:tavLst>
                                        <p:tav tm="0">
                                          <p:val>
                                            <p:strVal val="#ppt_y"/>
                                          </p:val>
                                        </p:tav>
                                        <p:tav tm="100000">
                                          <p:val>
                                            <p:strVal val="#ppt_y"/>
                                          </p:val>
                                        </p:tav>
                                      </p:tavLst>
                                    </p:anim>
                                  </p:childTnLst>
                                </p:cTn>
                              </p:par>
                              <p:par>
                                <p:cTn id="115" presetID="50" presetClass="path" presetSubtype="0" decel="100000" fill="hold" nodeType="withEffect">
                                  <p:stCondLst>
                                    <p:cond delay="1150"/>
                                  </p:stCondLst>
                                  <p:childTnLst>
                                    <p:animMotion origin="layout" path="M 3.50013E-6 -0.00022 L -0.09982 -0.00022 C -0.09982 0.09737 -0.09931 0.48866 -0.09931 0.5867 " pathEditMode="relative" rAng="0" ptsTypes="AAA">
                                      <p:cBhvr>
                                        <p:cTn id="116" dur="1100" spd="-100000" fill="hold"/>
                                        <p:tgtEl>
                                          <p:spTgt spid="523"/>
                                        </p:tgtEl>
                                        <p:attrNameLst>
                                          <p:attrName>ppt_x</p:attrName>
                                          <p:attrName>ppt_y</p:attrName>
                                        </p:attrNameLst>
                                      </p:cBhvr>
                                      <p:rCtr x="-4991" y="29346"/>
                                    </p:animMotion>
                                  </p:childTnLst>
                                </p:cTn>
                              </p:par>
                              <p:par>
                                <p:cTn id="117" presetID="1" presetClass="entr" presetSubtype="0" fill="hold" nodeType="withEffect">
                                  <p:stCondLst>
                                    <p:cond delay="1000"/>
                                  </p:stCondLst>
                                  <p:childTnLst>
                                    <p:set>
                                      <p:cBhvr>
                                        <p:cTn id="118" dur="1" fill="hold">
                                          <p:stCondLst>
                                            <p:cond delay="499"/>
                                          </p:stCondLst>
                                        </p:cTn>
                                        <p:tgtEl>
                                          <p:spTgt spid="511"/>
                                        </p:tgtEl>
                                        <p:attrNameLst>
                                          <p:attrName>style.visibility</p:attrName>
                                        </p:attrNameLst>
                                      </p:cBhvr>
                                      <p:to>
                                        <p:strVal val="visible"/>
                                      </p:to>
                                    </p:set>
                                  </p:childTnLst>
                                </p:cTn>
                              </p:par>
                              <p:par>
                                <p:cTn id="119" presetID="6" presetClass="emph" presetSubtype="0" accel="100000" autoRev="1" fill="hold" nodeType="withEffect">
                                  <p:stCondLst>
                                    <p:cond delay="1000"/>
                                  </p:stCondLst>
                                  <p:childTnLst>
                                    <p:animScale>
                                      <p:cBhvr>
                                        <p:cTn id="120" dur="500" fill="hold"/>
                                        <p:tgtEl>
                                          <p:spTgt spid="511"/>
                                        </p:tgtEl>
                                      </p:cBhvr>
                                      <p:by x="0" y="0"/>
                                    </p:animScale>
                                  </p:childTnLst>
                                </p:cTn>
                              </p:par>
                              <p:par>
                                <p:cTn id="121" presetID="2" presetClass="entr" presetSubtype="4" decel="100000" fill="hold" nodeType="withEffect">
                                  <p:stCondLst>
                                    <p:cond delay="1500"/>
                                  </p:stCondLst>
                                  <p:childTnLst>
                                    <p:set>
                                      <p:cBhvr>
                                        <p:cTn id="122" dur="1" fill="hold">
                                          <p:stCondLst>
                                            <p:cond delay="0"/>
                                          </p:stCondLst>
                                        </p:cTn>
                                        <p:tgtEl>
                                          <p:spTgt spid="511"/>
                                        </p:tgtEl>
                                        <p:attrNameLst>
                                          <p:attrName>style.visibility</p:attrName>
                                        </p:attrNameLst>
                                      </p:cBhvr>
                                      <p:to>
                                        <p:strVal val="visible"/>
                                      </p:to>
                                    </p:set>
                                    <p:anim calcmode="lin" valueType="num">
                                      <p:cBhvr additive="base">
                                        <p:cTn id="123" dur="700" fill="hold"/>
                                        <p:tgtEl>
                                          <p:spTgt spid="511"/>
                                        </p:tgtEl>
                                        <p:attrNameLst>
                                          <p:attrName>ppt_x</p:attrName>
                                        </p:attrNameLst>
                                      </p:cBhvr>
                                      <p:tavLst>
                                        <p:tav tm="0">
                                          <p:val>
                                            <p:strVal val="#ppt_x"/>
                                          </p:val>
                                        </p:tav>
                                        <p:tav tm="100000">
                                          <p:val>
                                            <p:strVal val="#ppt_x"/>
                                          </p:val>
                                        </p:tav>
                                      </p:tavLst>
                                    </p:anim>
                                    <p:anim calcmode="lin" valueType="num">
                                      <p:cBhvr additive="base">
                                        <p:cTn id="124" dur="700" fill="hold"/>
                                        <p:tgtEl>
                                          <p:spTgt spid="511"/>
                                        </p:tgtEl>
                                        <p:attrNameLst>
                                          <p:attrName>ppt_y</p:attrName>
                                        </p:attrNameLst>
                                      </p:cBhvr>
                                      <p:tavLst>
                                        <p:tav tm="0">
                                          <p:val>
                                            <p:strVal val="1+#ppt_h/2"/>
                                          </p:val>
                                        </p:tav>
                                        <p:tav tm="100000">
                                          <p:val>
                                            <p:strVal val="#ppt_y"/>
                                          </p:val>
                                        </p:tav>
                                      </p:tavLst>
                                    </p:anim>
                                  </p:childTnLst>
                                </p:cTn>
                              </p:par>
                              <p:par>
                                <p:cTn id="125" presetID="22" presetClass="entr" presetSubtype="8" fill="hold" nodeType="withEffect">
                                  <p:stCondLst>
                                    <p:cond delay="700"/>
                                  </p:stCondLst>
                                  <p:childTnLst>
                                    <p:set>
                                      <p:cBhvr>
                                        <p:cTn id="126" dur="1" fill="hold">
                                          <p:stCondLst>
                                            <p:cond delay="0"/>
                                          </p:stCondLst>
                                        </p:cTn>
                                        <p:tgtEl>
                                          <p:spTgt spid="474"/>
                                        </p:tgtEl>
                                        <p:attrNameLst>
                                          <p:attrName>style.visibility</p:attrName>
                                        </p:attrNameLst>
                                      </p:cBhvr>
                                      <p:to>
                                        <p:strVal val="visible"/>
                                      </p:to>
                                    </p:set>
                                    <p:animEffect transition="in" filter="wipe(left)">
                                      <p:cBhvr>
                                        <p:cTn id="127" dur="800"/>
                                        <p:tgtEl>
                                          <p:spTgt spid="474"/>
                                        </p:tgtEl>
                                      </p:cBhvr>
                                    </p:animEffect>
                                  </p:childTnLst>
                                </p:cTn>
                              </p:par>
                              <p:par>
                                <p:cTn id="128" presetID="22" presetClass="entr" presetSubtype="1" fill="hold" nodeType="withEffect">
                                  <p:stCondLst>
                                    <p:cond delay="750"/>
                                  </p:stCondLst>
                                  <p:childTnLst>
                                    <p:set>
                                      <p:cBhvr>
                                        <p:cTn id="129" dur="1" fill="hold">
                                          <p:stCondLst>
                                            <p:cond delay="0"/>
                                          </p:stCondLst>
                                        </p:cTn>
                                        <p:tgtEl>
                                          <p:spTgt spid="478"/>
                                        </p:tgtEl>
                                        <p:attrNameLst>
                                          <p:attrName>style.visibility</p:attrName>
                                        </p:attrNameLst>
                                      </p:cBhvr>
                                      <p:to>
                                        <p:strVal val="visible"/>
                                      </p:to>
                                    </p:set>
                                    <p:animEffect transition="in" filter="wipe(up)">
                                      <p:cBhvr>
                                        <p:cTn id="130" dur="800"/>
                                        <p:tgtEl>
                                          <p:spTgt spid="478"/>
                                        </p:tgtEl>
                                      </p:cBhvr>
                                    </p:animEffect>
                                  </p:childTnLst>
                                </p:cTn>
                              </p:par>
                              <p:par>
                                <p:cTn id="131" presetID="1" presetClass="entr" presetSubtype="0" fill="hold" nodeType="withEffect">
                                  <p:stCondLst>
                                    <p:cond delay="750"/>
                                  </p:stCondLst>
                                  <p:childTnLst>
                                    <p:set>
                                      <p:cBhvr>
                                        <p:cTn id="132" dur="1" fill="hold">
                                          <p:stCondLst>
                                            <p:cond delay="499"/>
                                          </p:stCondLst>
                                        </p:cTn>
                                        <p:tgtEl>
                                          <p:spTgt spid="534"/>
                                        </p:tgtEl>
                                        <p:attrNameLst>
                                          <p:attrName>style.visibility</p:attrName>
                                        </p:attrNameLst>
                                      </p:cBhvr>
                                      <p:to>
                                        <p:strVal val="visible"/>
                                      </p:to>
                                    </p:set>
                                  </p:childTnLst>
                                </p:cTn>
                              </p:par>
                              <p:par>
                                <p:cTn id="133" presetID="6" presetClass="emph" presetSubtype="0" accel="100000" autoRev="1" fill="hold" nodeType="withEffect">
                                  <p:stCondLst>
                                    <p:cond delay="750"/>
                                  </p:stCondLst>
                                  <p:childTnLst>
                                    <p:animScale>
                                      <p:cBhvr>
                                        <p:cTn id="134" dur="500" fill="hold"/>
                                        <p:tgtEl>
                                          <p:spTgt spid="534"/>
                                        </p:tgtEl>
                                      </p:cBhvr>
                                      <p:by x="0" y="0"/>
                                    </p:animScale>
                                  </p:childTnLst>
                                </p:cTn>
                              </p:par>
                              <p:par>
                                <p:cTn id="135" presetID="2" presetClass="entr" presetSubtype="1" decel="100000" fill="hold" nodeType="withEffect">
                                  <p:stCondLst>
                                    <p:cond delay="1250"/>
                                  </p:stCondLst>
                                  <p:childTnLst>
                                    <p:set>
                                      <p:cBhvr>
                                        <p:cTn id="136" dur="1" fill="hold">
                                          <p:stCondLst>
                                            <p:cond delay="0"/>
                                          </p:stCondLst>
                                        </p:cTn>
                                        <p:tgtEl>
                                          <p:spTgt spid="534"/>
                                        </p:tgtEl>
                                        <p:attrNameLst>
                                          <p:attrName>style.visibility</p:attrName>
                                        </p:attrNameLst>
                                      </p:cBhvr>
                                      <p:to>
                                        <p:strVal val="visible"/>
                                      </p:to>
                                    </p:set>
                                    <p:anim calcmode="lin" valueType="num">
                                      <p:cBhvr additive="base">
                                        <p:cTn id="137" dur="500" fill="hold"/>
                                        <p:tgtEl>
                                          <p:spTgt spid="534"/>
                                        </p:tgtEl>
                                        <p:attrNameLst>
                                          <p:attrName>ppt_x</p:attrName>
                                        </p:attrNameLst>
                                      </p:cBhvr>
                                      <p:tavLst>
                                        <p:tav tm="0">
                                          <p:val>
                                            <p:strVal val="#ppt_x"/>
                                          </p:val>
                                        </p:tav>
                                        <p:tav tm="100000">
                                          <p:val>
                                            <p:strVal val="#ppt_x"/>
                                          </p:val>
                                        </p:tav>
                                      </p:tavLst>
                                    </p:anim>
                                    <p:anim calcmode="lin" valueType="num">
                                      <p:cBhvr additive="base">
                                        <p:cTn id="138" dur="500" fill="hold"/>
                                        <p:tgtEl>
                                          <p:spTgt spid="534"/>
                                        </p:tgtEl>
                                        <p:attrNameLst>
                                          <p:attrName>ppt_y</p:attrName>
                                        </p:attrNameLst>
                                      </p:cBhvr>
                                      <p:tavLst>
                                        <p:tav tm="0">
                                          <p:val>
                                            <p:strVal val="0-#ppt_h/2"/>
                                          </p:val>
                                        </p:tav>
                                        <p:tav tm="100000">
                                          <p:val>
                                            <p:strVal val="#ppt_y"/>
                                          </p:val>
                                        </p:tav>
                                      </p:tavLst>
                                    </p:anim>
                                  </p:childTnLst>
                                </p:cTn>
                              </p:par>
                              <p:par>
                                <p:cTn id="139" presetID="22" presetClass="entr" presetSubtype="8" fill="hold" nodeType="withEffect">
                                  <p:stCondLst>
                                    <p:cond delay="800"/>
                                  </p:stCondLst>
                                  <p:childTnLst>
                                    <p:set>
                                      <p:cBhvr>
                                        <p:cTn id="140" dur="1" fill="hold">
                                          <p:stCondLst>
                                            <p:cond delay="0"/>
                                          </p:stCondLst>
                                        </p:cTn>
                                        <p:tgtEl>
                                          <p:spTgt spid="265"/>
                                        </p:tgtEl>
                                        <p:attrNameLst>
                                          <p:attrName>style.visibility</p:attrName>
                                        </p:attrNameLst>
                                      </p:cBhvr>
                                      <p:to>
                                        <p:strVal val="visible"/>
                                      </p:to>
                                    </p:set>
                                    <p:animEffect transition="in" filter="wipe(left)">
                                      <p:cBhvr>
                                        <p:cTn id="141" dur="800"/>
                                        <p:tgtEl>
                                          <p:spTgt spid="265"/>
                                        </p:tgtEl>
                                      </p:cBhvr>
                                    </p:animEffect>
                                  </p:childTnLst>
                                </p:cTn>
                              </p:par>
                              <p:par>
                                <p:cTn id="142" presetID="22" presetClass="entr" presetSubtype="8" fill="hold" nodeType="withEffect">
                                  <p:stCondLst>
                                    <p:cond delay="850"/>
                                  </p:stCondLst>
                                  <p:childTnLst>
                                    <p:set>
                                      <p:cBhvr>
                                        <p:cTn id="143" dur="1" fill="hold">
                                          <p:stCondLst>
                                            <p:cond delay="0"/>
                                          </p:stCondLst>
                                        </p:cTn>
                                        <p:tgtEl>
                                          <p:spTgt spid="271"/>
                                        </p:tgtEl>
                                        <p:attrNameLst>
                                          <p:attrName>style.visibility</p:attrName>
                                        </p:attrNameLst>
                                      </p:cBhvr>
                                      <p:to>
                                        <p:strVal val="visible"/>
                                      </p:to>
                                    </p:set>
                                    <p:animEffect transition="in" filter="wipe(left)">
                                      <p:cBhvr>
                                        <p:cTn id="144" dur="800"/>
                                        <p:tgtEl>
                                          <p:spTgt spid="271"/>
                                        </p:tgtEl>
                                      </p:cBhvr>
                                    </p:animEffect>
                                  </p:childTnLst>
                                </p:cTn>
                              </p:par>
                              <p:par>
                                <p:cTn id="145" presetID="22" presetClass="entr" presetSubtype="2" fill="hold" nodeType="withEffect">
                                  <p:stCondLst>
                                    <p:cond delay="900"/>
                                  </p:stCondLst>
                                  <p:childTnLst>
                                    <p:set>
                                      <p:cBhvr>
                                        <p:cTn id="146" dur="1" fill="hold">
                                          <p:stCondLst>
                                            <p:cond delay="0"/>
                                          </p:stCondLst>
                                        </p:cTn>
                                        <p:tgtEl>
                                          <p:spTgt spid="274"/>
                                        </p:tgtEl>
                                        <p:attrNameLst>
                                          <p:attrName>style.visibility</p:attrName>
                                        </p:attrNameLst>
                                      </p:cBhvr>
                                      <p:to>
                                        <p:strVal val="visible"/>
                                      </p:to>
                                    </p:set>
                                    <p:animEffect transition="in" filter="wipe(right)">
                                      <p:cBhvr>
                                        <p:cTn id="147" dur="800"/>
                                        <p:tgtEl>
                                          <p:spTgt spid="274"/>
                                        </p:tgtEl>
                                      </p:cBhvr>
                                    </p:animEffect>
                                  </p:childTnLst>
                                </p:cTn>
                              </p:par>
                              <p:par>
                                <p:cTn id="148" presetID="1" presetClass="entr" presetSubtype="0" fill="hold" nodeType="withEffect">
                                  <p:stCondLst>
                                    <p:cond delay="900"/>
                                  </p:stCondLst>
                                  <p:childTnLst>
                                    <p:set>
                                      <p:cBhvr>
                                        <p:cTn id="149" dur="1" fill="hold">
                                          <p:stCondLst>
                                            <p:cond delay="499"/>
                                          </p:stCondLst>
                                        </p:cTn>
                                        <p:tgtEl>
                                          <p:spTgt spid="521"/>
                                        </p:tgtEl>
                                        <p:attrNameLst>
                                          <p:attrName>style.visibility</p:attrName>
                                        </p:attrNameLst>
                                      </p:cBhvr>
                                      <p:to>
                                        <p:strVal val="visible"/>
                                      </p:to>
                                    </p:set>
                                  </p:childTnLst>
                                </p:cTn>
                              </p:par>
                              <p:par>
                                <p:cTn id="150" presetID="6" presetClass="emph" presetSubtype="0" accel="100000" autoRev="1" fill="hold" nodeType="withEffect">
                                  <p:stCondLst>
                                    <p:cond delay="900"/>
                                  </p:stCondLst>
                                  <p:childTnLst>
                                    <p:animScale>
                                      <p:cBhvr>
                                        <p:cTn id="151" dur="500" fill="hold"/>
                                        <p:tgtEl>
                                          <p:spTgt spid="521"/>
                                        </p:tgtEl>
                                      </p:cBhvr>
                                      <p:by x="0" y="0"/>
                                    </p:animScale>
                                  </p:childTnLst>
                                </p:cTn>
                              </p:par>
                              <p:par>
                                <p:cTn id="152" presetID="2" presetClass="entr" presetSubtype="8" decel="100000" fill="hold" nodeType="withEffect">
                                  <p:stCondLst>
                                    <p:cond delay="1400"/>
                                  </p:stCondLst>
                                  <p:childTnLst>
                                    <p:set>
                                      <p:cBhvr>
                                        <p:cTn id="153" dur="1" fill="hold">
                                          <p:stCondLst>
                                            <p:cond delay="0"/>
                                          </p:stCondLst>
                                        </p:cTn>
                                        <p:tgtEl>
                                          <p:spTgt spid="521"/>
                                        </p:tgtEl>
                                        <p:attrNameLst>
                                          <p:attrName>style.visibility</p:attrName>
                                        </p:attrNameLst>
                                      </p:cBhvr>
                                      <p:to>
                                        <p:strVal val="visible"/>
                                      </p:to>
                                    </p:set>
                                    <p:anim calcmode="lin" valueType="num">
                                      <p:cBhvr additive="base">
                                        <p:cTn id="154" dur="500" fill="hold"/>
                                        <p:tgtEl>
                                          <p:spTgt spid="521"/>
                                        </p:tgtEl>
                                        <p:attrNameLst>
                                          <p:attrName>ppt_x</p:attrName>
                                        </p:attrNameLst>
                                      </p:cBhvr>
                                      <p:tavLst>
                                        <p:tav tm="0">
                                          <p:val>
                                            <p:strVal val="0-#ppt_w/2"/>
                                          </p:val>
                                        </p:tav>
                                        <p:tav tm="100000">
                                          <p:val>
                                            <p:strVal val="#ppt_x"/>
                                          </p:val>
                                        </p:tav>
                                      </p:tavLst>
                                    </p:anim>
                                    <p:anim calcmode="lin" valueType="num">
                                      <p:cBhvr additive="base">
                                        <p:cTn id="155" dur="500" fill="hold"/>
                                        <p:tgtEl>
                                          <p:spTgt spid="521"/>
                                        </p:tgtEl>
                                        <p:attrNameLst>
                                          <p:attrName>ppt_y</p:attrName>
                                        </p:attrNameLst>
                                      </p:cBhvr>
                                      <p:tavLst>
                                        <p:tav tm="0">
                                          <p:val>
                                            <p:strVal val="#ppt_y"/>
                                          </p:val>
                                        </p:tav>
                                        <p:tav tm="100000">
                                          <p:val>
                                            <p:strVal val="#ppt_y"/>
                                          </p:val>
                                        </p:tav>
                                      </p:tavLst>
                                    </p:anim>
                                  </p:childTnLst>
                                </p:cTn>
                              </p:par>
                              <p:par>
                                <p:cTn id="156" presetID="50" presetClass="path" presetSubtype="0" decel="100000" fill="hold" nodeType="withEffect">
                                  <p:stCondLst>
                                    <p:cond delay="1400"/>
                                  </p:stCondLst>
                                  <p:childTnLst>
                                    <p:animMotion origin="layout" path="M -0.00064 -0.00023 C -0.00089 -0.00023 -0.00166 0.19223 -0.00089 0.19405 C -1.82282E-6 0.19564 0.08897 0.19564 0.08897 0.19428 " pathEditMode="relative" rAng="0" ptsTypes="AAA">
                                      <p:cBhvr>
                                        <p:cTn id="157" dur="800" spd="-100000" fill="hold"/>
                                        <p:tgtEl>
                                          <p:spTgt spid="521"/>
                                        </p:tgtEl>
                                        <p:attrNameLst>
                                          <p:attrName>ppt_x</p:attrName>
                                          <p:attrName>ppt_y</p:attrName>
                                        </p:attrNameLst>
                                      </p:cBhvr>
                                      <p:rCtr x="4455" y="9782"/>
                                    </p:animMotion>
                                  </p:childTnLst>
                                </p:cTn>
                              </p:par>
                              <p:par>
                                <p:cTn id="158" presetID="22" presetClass="entr" presetSubtype="8" fill="hold" nodeType="withEffect">
                                  <p:stCondLst>
                                    <p:cond delay="950"/>
                                  </p:stCondLst>
                                  <p:childTnLst>
                                    <p:set>
                                      <p:cBhvr>
                                        <p:cTn id="159" dur="1" fill="hold">
                                          <p:stCondLst>
                                            <p:cond delay="0"/>
                                          </p:stCondLst>
                                        </p:cTn>
                                        <p:tgtEl>
                                          <p:spTgt spid="276"/>
                                        </p:tgtEl>
                                        <p:attrNameLst>
                                          <p:attrName>style.visibility</p:attrName>
                                        </p:attrNameLst>
                                      </p:cBhvr>
                                      <p:to>
                                        <p:strVal val="visible"/>
                                      </p:to>
                                    </p:set>
                                    <p:animEffect transition="in" filter="wipe(left)">
                                      <p:cBhvr>
                                        <p:cTn id="160" dur="800"/>
                                        <p:tgtEl>
                                          <p:spTgt spid="276"/>
                                        </p:tgtEl>
                                      </p:cBhvr>
                                    </p:animEffect>
                                  </p:childTnLst>
                                </p:cTn>
                              </p:par>
                              <p:par>
                                <p:cTn id="161" presetID="22" presetClass="entr" presetSubtype="4" fill="hold" nodeType="withEffect">
                                  <p:stCondLst>
                                    <p:cond delay="1000"/>
                                  </p:stCondLst>
                                  <p:childTnLst>
                                    <p:set>
                                      <p:cBhvr>
                                        <p:cTn id="162" dur="1" fill="hold">
                                          <p:stCondLst>
                                            <p:cond delay="0"/>
                                          </p:stCondLst>
                                        </p:cTn>
                                        <p:tgtEl>
                                          <p:spTgt spid="277"/>
                                        </p:tgtEl>
                                        <p:attrNameLst>
                                          <p:attrName>style.visibility</p:attrName>
                                        </p:attrNameLst>
                                      </p:cBhvr>
                                      <p:to>
                                        <p:strVal val="visible"/>
                                      </p:to>
                                    </p:set>
                                    <p:animEffect transition="in" filter="wipe(down)">
                                      <p:cBhvr>
                                        <p:cTn id="163" dur="800"/>
                                        <p:tgtEl>
                                          <p:spTgt spid="277"/>
                                        </p:tgtEl>
                                      </p:cBhvr>
                                    </p:animEffect>
                                  </p:childTnLst>
                                </p:cTn>
                              </p:par>
                              <p:par>
                                <p:cTn id="164" presetID="2" presetClass="entr" presetSubtype="1" decel="100000" fill="hold" grpId="0" nodeType="withEffect">
                                  <p:stCondLst>
                                    <p:cond delay="0"/>
                                  </p:stCondLst>
                                  <p:childTnLst>
                                    <p:set>
                                      <p:cBhvr>
                                        <p:cTn id="165" dur="1" fill="hold">
                                          <p:stCondLst>
                                            <p:cond delay="0"/>
                                          </p:stCondLst>
                                        </p:cTn>
                                        <p:tgtEl>
                                          <p:spTgt spid="60"/>
                                        </p:tgtEl>
                                        <p:attrNameLst>
                                          <p:attrName>style.visibility</p:attrName>
                                        </p:attrNameLst>
                                      </p:cBhvr>
                                      <p:to>
                                        <p:strVal val="visible"/>
                                      </p:to>
                                    </p:set>
                                    <p:anim calcmode="lin" valueType="num">
                                      <p:cBhvr additive="base">
                                        <p:cTn id="166" dur="700" fill="hold"/>
                                        <p:tgtEl>
                                          <p:spTgt spid="60"/>
                                        </p:tgtEl>
                                        <p:attrNameLst>
                                          <p:attrName>ppt_x</p:attrName>
                                        </p:attrNameLst>
                                      </p:cBhvr>
                                      <p:tavLst>
                                        <p:tav tm="0">
                                          <p:val>
                                            <p:strVal val="#ppt_x"/>
                                          </p:val>
                                        </p:tav>
                                        <p:tav tm="100000">
                                          <p:val>
                                            <p:strVal val="#ppt_x"/>
                                          </p:val>
                                        </p:tav>
                                      </p:tavLst>
                                    </p:anim>
                                    <p:anim calcmode="lin" valueType="num">
                                      <p:cBhvr additive="base">
                                        <p:cTn id="167" dur="700" fill="hold"/>
                                        <p:tgtEl>
                                          <p:spTgt spid="6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2" y="2308563"/>
            <a:ext cx="3963859" cy="4389100"/>
            <a:chOff x="274702" y="2308563"/>
            <a:chExt cx="3963859" cy="4389100"/>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865EFC81-D193-482A-891D-128256FFC961}"/>
                </a:ext>
              </a:extLst>
            </p:cNvPr>
            <p:cNvSpPr txBox="1"/>
            <p:nvPr/>
          </p:nvSpPr>
          <p:spPr>
            <a:xfrm>
              <a:off x="324929" y="2415341"/>
              <a:ext cx="3913632" cy="2698431"/>
            </a:xfrm>
            <a:prstGeom prst="rect">
              <a:avLst/>
            </a:prstGeom>
            <a:noFill/>
          </p:spPr>
          <p:txBody>
            <a:bodyPr wrap="square" lIns="182880" tIns="146304" rIns="182880" bIns="146304" rtlCol="0">
              <a:spAutoFit/>
            </a:bodyPr>
            <a:lstStyle/>
            <a:p>
              <a:pPr lvl="0">
                <a:spcAft>
                  <a:spcPts val="600"/>
                </a:spcAft>
              </a:pPr>
              <a:r>
                <a:rPr lang="en-US" sz="1800" dirty="0">
                  <a:gradFill>
                    <a:gsLst>
                      <a:gs pos="3371">
                        <a:schemeClr val="tx1"/>
                      </a:gs>
                      <a:gs pos="12360">
                        <a:schemeClr val="tx1"/>
                      </a:gs>
                    </a:gsLst>
                    <a:lin ang="5400000" scaled="0"/>
                  </a:gradFill>
                  <a:cs typeface="Segoe UI" panose="020B0502040204020203" pitchFamily="34" charset="0"/>
                </a:rPr>
                <a:t>Only for </a:t>
              </a:r>
              <a:r>
                <a:rPr lang="en-US" sz="1800" b="1" u="sng" dirty="0">
                  <a:gradFill>
                    <a:gsLst>
                      <a:gs pos="3371">
                        <a:schemeClr val="tx1"/>
                      </a:gs>
                      <a:gs pos="12360">
                        <a:schemeClr val="tx1"/>
                      </a:gs>
                    </a:gsLst>
                    <a:lin ang="5400000" scaled="0"/>
                  </a:gradFill>
                  <a:cs typeface="Segoe UI" panose="020B0502040204020203" pitchFamily="34" charset="0"/>
                </a:rPr>
                <a:t>custom topics</a:t>
              </a:r>
            </a:p>
            <a:p>
              <a:pPr marL="285750" lvl="0" indent="-285750">
                <a:spcAft>
                  <a:spcPts val="600"/>
                </a:spcAft>
                <a:buFont typeface="Arial" panose="020B0604020202020204" pitchFamily="34" charset="0"/>
                <a:buChar char="•"/>
              </a:pPr>
              <a:r>
                <a:rPr lang="en-US" sz="1800" dirty="0">
                  <a:gradFill>
                    <a:gsLst>
                      <a:gs pos="3371">
                        <a:schemeClr val="tx1"/>
                      </a:gs>
                      <a:gs pos="12360">
                        <a:schemeClr val="tx1"/>
                      </a:gs>
                    </a:gsLst>
                    <a:lin ang="5400000" scaled="0"/>
                  </a:gradFill>
                  <a:cs typeface="Segoe UI" panose="020B0502040204020203" pitchFamily="34" charset="0"/>
                </a:rPr>
                <a:t>Key authentication using </a:t>
              </a:r>
              <a:br>
                <a:rPr lang="en-US" sz="1800" dirty="0">
                  <a:gradFill>
                    <a:gsLst>
                      <a:gs pos="3371">
                        <a:schemeClr val="tx1"/>
                      </a:gs>
                      <a:gs pos="12360">
                        <a:schemeClr val="tx1"/>
                      </a:gs>
                    </a:gsLst>
                    <a:lin ang="5400000" scaled="0"/>
                  </a:gradFill>
                  <a:cs typeface="Segoe UI" panose="020B0502040204020203" pitchFamily="34" charset="0"/>
                </a:rPr>
              </a:br>
              <a:r>
                <a:rPr lang="en-AU" b="1" dirty="0" err="1"/>
                <a:t>aeg</a:t>
              </a:r>
              <a:r>
                <a:rPr lang="en-AU" b="1" dirty="0"/>
                <a:t>-</a:t>
              </a:r>
              <a:r>
                <a:rPr lang="en-AU" b="1" dirty="0" err="1"/>
                <a:t>sas</a:t>
              </a:r>
              <a:r>
                <a:rPr lang="en-AU" b="1" dirty="0"/>
                <a:t>-key </a:t>
              </a:r>
              <a:r>
                <a:rPr lang="en-AU" dirty="0"/>
                <a:t>header</a:t>
              </a:r>
            </a:p>
            <a:p>
              <a:pPr marL="285750" lvl="0" indent="-285750">
                <a:spcAft>
                  <a:spcPts val="600"/>
                </a:spcAft>
                <a:buFont typeface="Arial" panose="020B0604020202020204" pitchFamily="34" charset="0"/>
                <a:buChar char="•"/>
              </a:pPr>
              <a:r>
                <a:rPr lang="en-AU" sz="1800" dirty="0">
                  <a:gradFill>
                    <a:gsLst>
                      <a:gs pos="3371">
                        <a:schemeClr val="tx1"/>
                      </a:gs>
                      <a:gs pos="12360">
                        <a:schemeClr val="tx1"/>
                      </a:gs>
                    </a:gsLst>
                    <a:lin ang="5400000" scaled="0"/>
                  </a:gradFill>
                  <a:cs typeface="Segoe UI" panose="020B0502040204020203" pitchFamily="34" charset="0"/>
                </a:rPr>
                <a:t>SAS Token using </a:t>
              </a:r>
              <a:r>
                <a:rPr lang="en-AU" b="1" dirty="0" err="1"/>
                <a:t>aeg</a:t>
              </a:r>
              <a:r>
                <a:rPr lang="en-AU" b="1" dirty="0"/>
                <a:t>-</a:t>
              </a:r>
              <a:r>
                <a:rPr lang="en-AU" b="1" dirty="0" err="1"/>
                <a:t>sas</a:t>
              </a:r>
              <a:r>
                <a:rPr lang="en-AU" b="1" dirty="0"/>
                <a:t>-token</a:t>
              </a:r>
              <a:r>
                <a:rPr lang="en-AU" sz="1800" dirty="0">
                  <a:gradFill>
                    <a:gsLst>
                      <a:gs pos="3371">
                        <a:schemeClr val="tx1"/>
                      </a:gs>
                      <a:gs pos="12360">
                        <a:schemeClr val="tx1"/>
                      </a:gs>
                    </a:gsLst>
                    <a:lin ang="5400000" scaled="0"/>
                  </a:gradFill>
                  <a:cs typeface="Segoe UI" panose="020B0502040204020203" pitchFamily="34" charset="0"/>
                </a:rPr>
                <a:t> header</a:t>
              </a:r>
              <a:br>
                <a:rPr lang="en-AU" sz="1800" dirty="0">
                  <a:gradFill>
                    <a:gsLst>
                      <a:gs pos="3371">
                        <a:schemeClr val="tx1"/>
                      </a:gs>
                      <a:gs pos="12360">
                        <a:schemeClr val="tx1"/>
                      </a:gs>
                    </a:gsLst>
                    <a:lin ang="5400000" scaled="0"/>
                  </a:gradFill>
                  <a:cs typeface="Segoe UI" panose="020B0502040204020203" pitchFamily="34" charset="0"/>
                </a:rPr>
              </a:br>
              <a:r>
                <a:rPr lang="en-AU" dirty="0">
                  <a:latin typeface="Consolas" panose="020B0609020204030204" pitchFamily="49" charset="0"/>
                </a:rPr>
                <a:t>r={resource}&amp;</a:t>
              </a:r>
              <a:br>
                <a:rPr lang="en-AU" dirty="0">
                  <a:latin typeface="Consolas" panose="020B0609020204030204" pitchFamily="49" charset="0"/>
                </a:rPr>
              </a:br>
              <a:r>
                <a:rPr lang="en-AU" dirty="0">
                  <a:latin typeface="Consolas" panose="020B0609020204030204" pitchFamily="49" charset="0"/>
                </a:rPr>
                <a:t>e={expiration}&amp;</a:t>
              </a:r>
              <a:br>
                <a:rPr lang="en-AU" dirty="0">
                  <a:latin typeface="Consolas" panose="020B0609020204030204" pitchFamily="49" charset="0"/>
                </a:rPr>
              </a:br>
              <a:r>
                <a:rPr lang="en-AU" dirty="0">
                  <a:latin typeface="Consolas" panose="020B0609020204030204" pitchFamily="49" charset="0"/>
                </a:rPr>
                <a:t>s={signature}</a:t>
              </a:r>
              <a:endParaRPr lang="en-US" sz="1800" dirty="0">
                <a:gradFill>
                  <a:gsLst>
                    <a:gs pos="3371">
                      <a:schemeClr val="tx1"/>
                    </a:gs>
                    <a:gs pos="12360">
                      <a:schemeClr val="tx1"/>
                    </a:gs>
                  </a:gsLst>
                  <a:lin ang="5400000" scaled="0"/>
                </a:gradFill>
                <a:latin typeface="Consolas" panose="020B0609020204030204" pitchFamily="49" charset="0"/>
                <a:cs typeface="Segoe UI" panose="020B0502040204020203" pitchFamily="34" charset="0"/>
              </a:endParaRPr>
            </a:p>
          </p:txBody>
        </p:sp>
      </p:grpSp>
      <p:grpSp>
        <p:nvGrpSpPr>
          <p:cNvPr id="43" name="Group 42">
            <a:extLst>
              <a:ext uri="{FF2B5EF4-FFF2-40B4-BE49-F238E27FC236}">
                <a16:creationId xmlns:a16="http://schemas.microsoft.com/office/drawing/2014/main" id="{34D6FB1E-3C65-4B6C-8F32-7E44C2D5B9B9}"/>
              </a:ext>
            </a:extLst>
          </p:cNvPr>
          <p:cNvGrpSpPr/>
          <p:nvPr/>
        </p:nvGrpSpPr>
        <p:grpSpPr>
          <a:xfrm>
            <a:off x="4238560" y="2308555"/>
            <a:ext cx="3913633" cy="4389108"/>
            <a:chOff x="4238560" y="2308555"/>
            <a:chExt cx="3913633"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TextBox 120"/>
            <p:cNvSpPr txBox="1"/>
            <p:nvPr/>
          </p:nvSpPr>
          <p:spPr>
            <a:xfrm>
              <a:off x="4238560" y="2308555"/>
              <a:ext cx="3913632" cy="4201150"/>
            </a:xfrm>
            <a:prstGeom prst="rect">
              <a:avLst/>
            </a:prstGeom>
            <a:noFill/>
          </p:spPr>
          <p:txBody>
            <a:bodyPr wrap="square" lIns="182880" tIns="146304" rIns="182880" bIns="146304" rtlCol="0">
              <a:spAutoFit/>
            </a:bodyPr>
            <a:lstStyle/>
            <a:p>
              <a:pPr>
                <a:lnSpc>
                  <a:spcPct val="90000"/>
                </a:lnSpc>
              </a:pPr>
              <a:r>
                <a:rPr lang="en-US" sz="1600" dirty="0">
                  <a:gradFill>
                    <a:gsLst>
                      <a:gs pos="3371">
                        <a:schemeClr val="tx1"/>
                      </a:gs>
                      <a:gs pos="12360">
                        <a:schemeClr val="tx1"/>
                      </a:gs>
                    </a:gsLst>
                    <a:lin ang="5400000" scaled="0"/>
                  </a:gradFill>
                  <a:cs typeface="Segoe UI" panose="020B0502040204020203" pitchFamily="34" charset="0"/>
                </a:rPr>
                <a:t>RBAC </a:t>
              </a:r>
              <a:endParaRPr lang="en-US" sz="1600" dirty="0">
                <a:latin typeface="Consolas" panose="020B0609020204030204" pitchFamily="49" charset="0"/>
              </a:endParaRPr>
            </a:p>
            <a:p>
              <a:pPr>
                <a:lnSpc>
                  <a:spcPct val="90000"/>
                </a:lnSpc>
              </a:pPr>
              <a:r>
                <a:rPr lang="en-US" sz="1600" dirty="0" err="1">
                  <a:latin typeface="Consolas" panose="020B0609020204030204" pitchFamily="49" charset="0"/>
                </a:rPr>
                <a:t>Microsoft.EventGrid</a:t>
              </a:r>
              <a:r>
                <a:rPr lang="en-US" sz="1600" dirty="0">
                  <a:latin typeface="Consolas" panose="020B0609020204030204" pitchFamily="49" charset="0"/>
                </a:rPr>
                <a:t>/ </a:t>
              </a:r>
              <a:r>
                <a:rPr lang="en-US" sz="1600" dirty="0" err="1">
                  <a:latin typeface="Consolas" panose="020B0609020204030204" pitchFamily="49" charset="0"/>
                </a:rPr>
                <a:t>EventSubscriptions</a:t>
              </a:r>
              <a:r>
                <a:rPr lang="en-US" sz="1600" dirty="0">
                  <a:latin typeface="Consolas" panose="020B0609020204030204" pitchFamily="49" charset="0"/>
                </a:rPr>
                <a:t>/Write </a:t>
              </a:r>
              <a:br>
                <a:rPr lang="en-US" sz="1800" dirty="0">
                  <a:gradFill>
                    <a:gsLst>
                      <a:gs pos="3371">
                        <a:schemeClr val="tx1"/>
                      </a:gs>
                      <a:gs pos="12360">
                        <a:schemeClr val="tx1"/>
                      </a:gs>
                    </a:gsLst>
                    <a:lin ang="5400000" scaled="0"/>
                  </a:gradFill>
                  <a:cs typeface="Segoe UI" panose="020B0502040204020203" pitchFamily="34" charset="0"/>
                </a:rPr>
              </a:br>
              <a:r>
                <a:rPr lang="en-US" sz="1800" dirty="0">
                  <a:gradFill>
                    <a:gsLst>
                      <a:gs pos="3371">
                        <a:schemeClr val="tx1"/>
                      </a:gs>
                      <a:gs pos="12360">
                        <a:schemeClr val="tx1"/>
                      </a:gs>
                    </a:gsLst>
                    <a:lin ang="5400000" scaled="0"/>
                  </a:gradFill>
                  <a:cs typeface="Segoe UI" panose="020B0502040204020203" pitchFamily="34" charset="0"/>
                </a:rPr>
                <a:t>permission on the required resource</a:t>
              </a:r>
              <a:br>
                <a:rPr lang="en-US" sz="1800" dirty="0">
                  <a:gradFill>
                    <a:gsLst>
                      <a:gs pos="3371">
                        <a:schemeClr val="tx1"/>
                      </a:gs>
                      <a:gs pos="12360">
                        <a:schemeClr val="tx1"/>
                      </a:gs>
                    </a:gsLst>
                    <a:lin ang="5400000" scaled="0"/>
                  </a:gradFill>
                  <a:cs typeface="Segoe UI" panose="020B0502040204020203" pitchFamily="34" charset="0"/>
                </a:rPr>
              </a:br>
              <a:br>
                <a:rPr lang="en-US" sz="1800" dirty="0">
                  <a:gradFill>
                    <a:gsLst>
                      <a:gs pos="3371">
                        <a:schemeClr val="tx1"/>
                      </a:gs>
                      <a:gs pos="12360">
                        <a:schemeClr val="tx1"/>
                      </a:gs>
                    </a:gsLst>
                    <a:lin ang="5400000" scaled="0"/>
                  </a:gradFill>
                  <a:cs typeface="Segoe UI" panose="020B0502040204020203" pitchFamily="34" charset="0"/>
                </a:rPr>
              </a:br>
              <a:r>
                <a:rPr lang="en-US" sz="1800" b="1" dirty="0">
                  <a:gradFill>
                    <a:gsLst>
                      <a:gs pos="3371">
                        <a:schemeClr val="tx1"/>
                      </a:gs>
                      <a:gs pos="12360">
                        <a:schemeClr val="tx1"/>
                      </a:gs>
                    </a:gsLst>
                    <a:lin ang="5400000" scaled="0"/>
                  </a:gradFill>
                  <a:cs typeface="Segoe UI" panose="020B0502040204020203" pitchFamily="34" charset="0"/>
                </a:rPr>
                <a:t>For Azure Publishers:</a:t>
              </a:r>
              <a:r>
                <a:rPr lang="en-US" sz="1800" dirty="0">
                  <a:gradFill>
                    <a:gsLst>
                      <a:gs pos="3371">
                        <a:schemeClr val="tx1"/>
                      </a:gs>
                      <a:gs pos="12360">
                        <a:schemeClr val="tx1"/>
                      </a:gs>
                    </a:gsLst>
                    <a:lin ang="5400000" scaled="0"/>
                  </a:gradFill>
                  <a:cs typeface="Segoe UI" panose="020B0502040204020203" pitchFamily="34" charset="0"/>
                </a:rPr>
                <a:t> </a:t>
              </a:r>
              <a:br>
                <a:rPr lang="en-US" sz="1800" dirty="0">
                  <a:gradFill>
                    <a:gsLst>
                      <a:gs pos="3371">
                        <a:schemeClr val="tx1"/>
                      </a:gs>
                      <a:gs pos="12360">
                        <a:schemeClr val="tx1"/>
                      </a:gs>
                    </a:gsLst>
                    <a:lin ang="5400000" scaled="0"/>
                  </a:gradFill>
                  <a:cs typeface="Segoe UI" panose="020B0502040204020203" pitchFamily="34" charset="0"/>
                </a:rPr>
              </a:br>
              <a:r>
                <a:rPr lang="en-US" sz="1600" dirty="0">
                  <a:latin typeface="Consolas" panose="020B0609020204030204" pitchFamily="49" charset="0"/>
                </a:rPr>
                <a:t>/subscriptions/{id}/ </a:t>
              </a:r>
              <a:r>
                <a:rPr lang="en-US" sz="1600" dirty="0" err="1">
                  <a:latin typeface="Consolas" panose="020B0609020204030204" pitchFamily="49" charset="0"/>
                </a:rPr>
                <a:t>resourceGroups</a:t>
              </a:r>
              <a:r>
                <a:rPr lang="en-US" sz="1600" dirty="0">
                  <a:latin typeface="Consolas" panose="020B0609020204030204" pitchFamily="49" charset="0"/>
                </a:rPr>
                <a:t>/{</a:t>
              </a:r>
              <a:r>
                <a:rPr lang="en-US" sz="1600" dirty="0" err="1">
                  <a:latin typeface="Consolas" panose="020B0609020204030204" pitchFamily="49" charset="0"/>
                </a:rPr>
                <a:t>rg</a:t>
              </a:r>
              <a:r>
                <a:rPr lang="en-US" sz="1600" dirty="0">
                  <a:latin typeface="Consolas" panose="020B0609020204030204" pitchFamily="49" charset="0"/>
                </a:rPr>
                <a:t>-name}/ providers/{provider}/ </a:t>
              </a:r>
              <a:br>
                <a:rPr lang="en-US" sz="1600" dirty="0">
                  <a:latin typeface="Consolas" panose="020B0609020204030204" pitchFamily="49" charset="0"/>
                </a:rPr>
              </a:br>
              <a:r>
                <a:rPr lang="en-US" sz="1600" dirty="0">
                  <a:latin typeface="Consolas" panose="020B0609020204030204" pitchFamily="49" charset="0"/>
                </a:rPr>
                <a:t>{res-type}/{resource-name}</a:t>
              </a:r>
              <a:br>
                <a:rPr lang="en-US" sz="1600" dirty="0">
                  <a:latin typeface="Consolas" panose="020B0609020204030204" pitchFamily="49" charset="0"/>
                </a:rPr>
              </a:br>
              <a:br>
                <a:rPr lang="en-US" sz="1600" dirty="0">
                  <a:latin typeface="Consolas" panose="020B0609020204030204" pitchFamily="49" charset="0"/>
                </a:rPr>
              </a:br>
              <a:r>
                <a:rPr lang="en-US" sz="1800" b="1" dirty="0">
                  <a:gradFill>
                    <a:gsLst>
                      <a:gs pos="3371">
                        <a:schemeClr val="tx1"/>
                      </a:gs>
                      <a:gs pos="12360">
                        <a:schemeClr val="tx1"/>
                      </a:gs>
                    </a:gsLst>
                    <a:lin ang="5400000" scaled="0"/>
                  </a:gradFill>
                  <a:cs typeface="Segoe UI" panose="020B0502040204020203" pitchFamily="34" charset="0"/>
                </a:rPr>
                <a:t>Custom topics</a:t>
              </a:r>
            </a:p>
            <a:p>
              <a:pPr>
                <a:lnSpc>
                  <a:spcPct val="90000"/>
                </a:lnSpc>
              </a:pPr>
              <a:r>
                <a:rPr lang="en-US" sz="1600" dirty="0">
                  <a:latin typeface="Consolas" panose="020B0609020204030204" pitchFamily="49" charset="0"/>
                </a:rPr>
                <a:t>/subscriptions/{id}/ </a:t>
              </a:r>
              <a:r>
                <a:rPr lang="en-US" sz="1600" dirty="0" err="1">
                  <a:latin typeface="Consolas" panose="020B0609020204030204" pitchFamily="49" charset="0"/>
                </a:rPr>
                <a:t>resourceGroups</a:t>
              </a:r>
              <a:r>
                <a:rPr lang="en-US" sz="1600" dirty="0">
                  <a:latin typeface="Consolas" panose="020B0609020204030204" pitchFamily="49" charset="0"/>
                </a:rPr>
                <a:t>/{</a:t>
              </a:r>
              <a:r>
                <a:rPr lang="en-US" sz="1600" dirty="0" err="1">
                  <a:latin typeface="Consolas" panose="020B0609020204030204" pitchFamily="49" charset="0"/>
                </a:rPr>
                <a:t>rg</a:t>
              </a:r>
              <a:r>
                <a:rPr lang="en-US" sz="1600" dirty="0">
                  <a:latin typeface="Consolas" panose="020B0609020204030204" pitchFamily="49" charset="0"/>
                </a:rPr>
                <a:t>-name}/ providers/</a:t>
              </a:r>
              <a:r>
                <a:rPr lang="en-US" sz="1600" dirty="0" err="1">
                  <a:latin typeface="Consolas" panose="020B0609020204030204" pitchFamily="49" charset="0"/>
                </a:rPr>
                <a:t>Microsoft.EventGrid</a:t>
              </a:r>
              <a:r>
                <a:rPr lang="en-US" sz="1600" dirty="0">
                  <a:latin typeface="Consolas" panose="020B0609020204030204" pitchFamily="49" charset="0"/>
                </a:rPr>
                <a:t>/ topics/{topic-name}</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TextBox 130"/>
            <p:cNvSpPr txBox="1"/>
            <p:nvPr/>
          </p:nvSpPr>
          <p:spPr>
            <a:xfrm>
              <a:off x="8202420" y="2308555"/>
              <a:ext cx="3913632" cy="3453253"/>
            </a:xfrm>
            <a:prstGeom prst="rect">
              <a:avLst/>
            </a:prstGeom>
            <a:noFill/>
          </p:spPr>
          <p:txBody>
            <a:bodyPr wrap="square" lIns="182880" tIns="146304" rIns="182880" bIns="146304" rtlCol="0">
              <a:spAutoFit/>
            </a:bodyPr>
            <a:lstStyle/>
            <a:p>
              <a:pPr>
                <a:lnSpc>
                  <a:spcPct val="90000"/>
                </a:lnSpc>
              </a:pPr>
              <a:r>
                <a:rPr lang="en-US" sz="1800" dirty="0">
                  <a:gradFill>
                    <a:gsLst>
                      <a:gs pos="3371">
                        <a:schemeClr val="tx1"/>
                      </a:gs>
                      <a:gs pos="12360">
                        <a:schemeClr val="tx1"/>
                      </a:gs>
                    </a:gsLst>
                    <a:lin ang="5400000" scaled="0"/>
                  </a:gradFill>
                  <a:cs typeface="Segoe UI" panose="020B0502040204020203" pitchFamily="34" charset="0"/>
                </a:rPr>
                <a:t>RBAC</a:t>
              </a:r>
              <a:br>
                <a:rPr lang="en-US" sz="1800" dirty="0">
                  <a:gradFill>
                    <a:gsLst>
                      <a:gs pos="3371">
                        <a:schemeClr val="tx1"/>
                      </a:gs>
                      <a:gs pos="12360">
                        <a:schemeClr val="tx1"/>
                      </a:gs>
                    </a:gsLst>
                    <a:lin ang="5400000" scaled="0"/>
                  </a:gradFill>
                  <a:cs typeface="Segoe UI" panose="020B0502040204020203" pitchFamily="34" charset="0"/>
                </a:rPr>
              </a:br>
              <a:endParaRPr lang="en-US" sz="1800" dirty="0">
                <a:gradFill>
                  <a:gsLst>
                    <a:gs pos="3371">
                      <a:schemeClr val="tx1"/>
                    </a:gs>
                    <a:gs pos="12360">
                      <a:schemeClr val="tx1"/>
                    </a:gs>
                  </a:gsLst>
                  <a:lin ang="5400000" scaled="0"/>
                </a:gradFill>
                <a:cs typeface="Segoe UI" panose="020B0502040204020203" pitchFamily="34" charset="0"/>
              </a:endParaRPr>
            </a:p>
            <a:p>
              <a:pPr marL="285750" indent="-285750">
                <a:lnSpc>
                  <a:spcPct val="90000"/>
                </a:lnSpc>
                <a:buFont typeface="Arial" panose="020B0604020202020204" pitchFamily="34" charset="0"/>
                <a:buChar char="•"/>
              </a:pPr>
              <a:r>
                <a:rPr lang="en-US" sz="1600" dirty="0" err="1">
                  <a:latin typeface="Consolas" panose="020B0609020204030204" pitchFamily="49" charset="0"/>
                </a:rPr>
                <a:t>Microsoft.EventGrid</a:t>
              </a:r>
              <a:r>
                <a:rPr lang="en-US" sz="1600" dirty="0">
                  <a:latin typeface="Consolas" panose="020B0609020204030204" pitchFamily="49" charset="0"/>
                </a:rPr>
                <a:t>/*/read</a:t>
              </a:r>
            </a:p>
            <a:p>
              <a:pPr marL="285750" indent="-285750">
                <a:lnSpc>
                  <a:spcPct val="90000"/>
                </a:lnSpc>
                <a:buFont typeface="Arial" panose="020B0604020202020204" pitchFamily="34" charset="0"/>
                <a:buChar char="•"/>
              </a:pPr>
              <a:r>
                <a:rPr lang="en-US" sz="1600" dirty="0" err="1">
                  <a:latin typeface="Consolas" panose="020B0609020204030204" pitchFamily="49" charset="0"/>
                </a:rPr>
                <a:t>Microsoft.EventGrid</a:t>
              </a:r>
              <a:r>
                <a:rPr lang="en-US" sz="1600" dirty="0">
                  <a:latin typeface="Consolas" panose="020B0609020204030204" pitchFamily="49" charset="0"/>
                </a:rPr>
                <a:t>/*/write</a:t>
              </a:r>
            </a:p>
            <a:p>
              <a:pPr marL="285750" indent="-285750">
                <a:lnSpc>
                  <a:spcPct val="90000"/>
                </a:lnSpc>
                <a:buFont typeface="Arial" panose="020B0604020202020204" pitchFamily="34" charset="0"/>
                <a:buChar char="•"/>
              </a:pPr>
              <a:r>
                <a:rPr lang="en-US" sz="1600" dirty="0" err="1">
                  <a:latin typeface="Consolas" panose="020B0609020204030204" pitchFamily="49" charset="0"/>
                </a:rPr>
                <a:t>Microsoft.EventGrid</a:t>
              </a:r>
              <a:r>
                <a:rPr lang="en-US" sz="1600" dirty="0">
                  <a:latin typeface="Consolas" panose="020B0609020204030204" pitchFamily="49" charset="0"/>
                </a:rPr>
                <a:t>/*/delete</a:t>
              </a:r>
            </a:p>
            <a:p>
              <a:pPr marL="285750" indent="-285750">
                <a:lnSpc>
                  <a:spcPct val="90000"/>
                </a:lnSpc>
                <a:buFont typeface="Arial" panose="020B0604020202020204" pitchFamily="34" charset="0"/>
                <a:buChar char="•"/>
              </a:pPr>
              <a:r>
                <a:rPr lang="en-US" sz="1600" dirty="0" err="1">
                  <a:solidFill>
                    <a:srgbClr val="252525"/>
                  </a:solidFill>
                  <a:latin typeface="Consolas" panose="020B0609020204030204" pitchFamily="49" charset="0"/>
                </a:rPr>
                <a:t>Microsoft.EventGrid</a:t>
              </a:r>
              <a:r>
                <a:rPr lang="en-US" sz="1600" dirty="0">
                  <a:solidFill>
                    <a:srgbClr val="252525"/>
                  </a:solidFill>
                  <a:latin typeface="Consolas" panose="020B0609020204030204" pitchFamily="49" charset="0"/>
                </a:rPr>
                <a:t>/ </a:t>
              </a:r>
              <a:r>
                <a:rPr lang="en-US" sz="1600" dirty="0" err="1">
                  <a:solidFill>
                    <a:srgbClr val="252525"/>
                  </a:solidFill>
                  <a:latin typeface="Consolas" panose="020B0609020204030204" pitchFamily="49" charset="0"/>
                </a:rPr>
                <a:t>eventSubscriptions</a:t>
              </a:r>
              <a:r>
                <a:rPr lang="en-US" sz="1600" dirty="0">
                  <a:solidFill>
                    <a:srgbClr val="252525"/>
                  </a:solidFill>
                  <a:latin typeface="Consolas" panose="020B0609020204030204" pitchFamily="49" charset="0"/>
                </a:rPr>
                <a:t>/ </a:t>
              </a:r>
              <a:r>
                <a:rPr lang="en-US" sz="1600" dirty="0" err="1">
                  <a:solidFill>
                    <a:srgbClr val="C00000"/>
                  </a:solidFill>
                  <a:latin typeface="Consolas" panose="020B0609020204030204" pitchFamily="49" charset="0"/>
                </a:rPr>
                <a:t>getFullUrl</a:t>
              </a:r>
              <a:r>
                <a:rPr lang="en-US" sz="1600" dirty="0">
                  <a:solidFill>
                    <a:srgbClr val="C00000"/>
                  </a:solidFill>
                  <a:latin typeface="Consolas" panose="020B0609020204030204" pitchFamily="49" charset="0"/>
                </a:rPr>
                <a:t>/action</a:t>
              </a:r>
            </a:p>
            <a:p>
              <a:pPr marL="285750" indent="-285750">
                <a:lnSpc>
                  <a:spcPct val="90000"/>
                </a:lnSpc>
                <a:buFont typeface="Arial" panose="020B0604020202020204" pitchFamily="34" charset="0"/>
                <a:buChar char="•"/>
              </a:pPr>
              <a:r>
                <a:rPr lang="en-US" sz="1600" dirty="0" err="1">
                  <a:solidFill>
                    <a:srgbClr val="252525"/>
                  </a:solidFill>
                  <a:latin typeface="Consolas" panose="020B0609020204030204" pitchFamily="49" charset="0"/>
                </a:rPr>
                <a:t>Microsoft.EventGrid</a:t>
              </a:r>
              <a:r>
                <a:rPr lang="en-US" sz="1600" dirty="0">
                  <a:solidFill>
                    <a:srgbClr val="252525"/>
                  </a:solidFill>
                  <a:latin typeface="Consolas" panose="020B0609020204030204" pitchFamily="49" charset="0"/>
                </a:rPr>
                <a:t>/topics/ </a:t>
              </a:r>
              <a:r>
                <a:rPr lang="en-US" sz="1600" dirty="0" err="1">
                  <a:solidFill>
                    <a:srgbClr val="C00000"/>
                  </a:solidFill>
                  <a:latin typeface="Consolas" panose="020B0609020204030204" pitchFamily="49" charset="0"/>
                </a:rPr>
                <a:t>listKeys</a:t>
              </a:r>
              <a:r>
                <a:rPr lang="en-US" sz="1600" dirty="0">
                  <a:solidFill>
                    <a:srgbClr val="C00000"/>
                  </a:solidFill>
                  <a:latin typeface="Consolas" panose="020B0609020204030204" pitchFamily="49" charset="0"/>
                </a:rPr>
                <a:t>/action</a:t>
              </a:r>
            </a:p>
            <a:p>
              <a:pPr marL="285750" indent="-285750">
                <a:lnSpc>
                  <a:spcPct val="90000"/>
                </a:lnSpc>
                <a:buFont typeface="Arial" panose="020B0604020202020204" pitchFamily="34" charset="0"/>
                <a:buChar char="•"/>
              </a:pPr>
              <a:r>
                <a:rPr lang="en-US" sz="1600" dirty="0" err="1">
                  <a:solidFill>
                    <a:srgbClr val="252525"/>
                  </a:solidFill>
                  <a:latin typeface="Consolas" panose="020B0609020204030204" pitchFamily="49" charset="0"/>
                </a:rPr>
                <a:t>Microsoft.EventGrid</a:t>
              </a:r>
              <a:r>
                <a:rPr lang="en-US" sz="1600" dirty="0">
                  <a:solidFill>
                    <a:srgbClr val="252525"/>
                  </a:solidFill>
                  <a:latin typeface="Consolas" panose="020B0609020204030204" pitchFamily="49" charset="0"/>
                </a:rPr>
                <a:t>/topics/ </a:t>
              </a:r>
              <a:r>
                <a:rPr lang="en-US" sz="1600" dirty="0" err="1">
                  <a:solidFill>
                    <a:srgbClr val="C00000"/>
                  </a:solidFill>
                  <a:latin typeface="Consolas" panose="020B0609020204030204" pitchFamily="49" charset="0"/>
                </a:rPr>
                <a:t>regenerateKey</a:t>
              </a:r>
              <a:r>
                <a:rPr lang="en-US" sz="1600" dirty="0">
                  <a:solidFill>
                    <a:srgbClr val="C00000"/>
                  </a:solidFill>
                  <a:latin typeface="Consolas" panose="020B0609020204030204" pitchFamily="49" charset="0"/>
                </a:rPr>
                <a:t>/action</a:t>
              </a:r>
            </a:p>
            <a:p>
              <a:pPr marL="285750" indent="-285750">
                <a:lnSpc>
                  <a:spcPct val="90000"/>
                </a:lnSpc>
                <a:buFont typeface="Arial" panose="020B0604020202020204" pitchFamily="34" charset="0"/>
                <a:buChar char="•"/>
              </a:pPr>
              <a:endParaRPr lang="en-US" sz="1600" dirty="0">
                <a:solidFill>
                  <a:srgbClr val="252525"/>
                </a:solidFill>
                <a:latin typeface="Consolas" panose="020B0609020204030204" pitchFamily="49" charset="0"/>
              </a:endParaRPr>
            </a:p>
            <a:p>
              <a:pPr>
                <a:lnSpc>
                  <a:spcPct val="90000"/>
                </a:lnSpc>
              </a:pPr>
              <a:r>
                <a:rPr lang="en-US" sz="1600" dirty="0">
                  <a:solidFill>
                    <a:srgbClr val="252525"/>
                  </a:solidFill>
                  <a:latin typeface="Consolas" panose="020B0609020204030204" pitchFamily="49" charset="0"/>
                </a:rPr>
                <a:t>+ Custom roles</a:t>
              </a:r>
            </a:p>
          </p:txBody>
        </p:sp>
      </p:grpSp>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274639" y="295274"/>
            <a:ext cx="11889564" cy="917575"/>
          </a:xfrm>
        </p:spPr>
        <p:txBody>
          <a:bodyPr/>
          <a:lstStyle/>
          <a:p>
            <a:pPr>
              <a:defRPr/>
            </a:pPr>
            <a:r>
              <a:rPr lang="en-US" dirty="0"/>
              <a:t>Security</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74702" y="1577043"/>
            <a:ext cx="3913632" cy="73152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Publishers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238561" y="1577043"/>
            <a:ext cx="3913632" cy="73152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Create Subscription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202420" y="1577043"/>
            <a:ext cx="3959352" cy="73152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Management Access</a:t>
            </a:r>
          </a:p>
        </p:txBody>
      </p:sp>
      <p:sp>
        <p:nvSpPr>
          <p:cNvPr id="3" name="Rectangle 2">
            <a:extLst>
              <a:ext uri="{FF2B5EF4-FFF2-40B4-BE49-F238E27FC236}">
                <a16:creationId xmlns:a16="http://schemas.microsoft.com/office/drawing/2014/main" id="{890D1EC9-F2D9-4D35-A17B-DE8E358A8E7B}"/>
              </a:ext>
            </a:extLst>
          </p:cNvPr>
          <p:cNvSpPr/>
          <p:nvPr/>
        </p:nvSpPr>
        <p:spPr>
          <a:xfrm>
            <a:off x="4447883" y="6325345"/>
            <a:ext cx="8663456" cy="374846"/>
          </a:xfrm>
          <a:prstGeom prst="rect">
            <a:avLst/>
          </a:prstGeom>
        </p:spPr>
        <p:txBody>
          <a:bodyPr wrap="square">
            <a:spAutoFit/>
          </a:bodyPr>
          <a:lstStyle/>
          <a:p>
            <a:r>
              <a:rPr lang="en-AU" dirty="0">
                <a:hlinkClick r:id="rId3"/>
              </a:rPr>
              <a:t>https://docs.microsoft.com/en-us/azure/event-grid/security-authentication</a:t>
            </a:r>
            <a:r>
              <a:rPr lang="en-AU" dirty="0"/>
              <a:t> </a:t>
            </a:r>
          </a:p>
        </p:txBody>
      </p:sp>
    </p:spTree>
    <p:extLst>
      <p:ext uri="{BB962C8B-B14F-4D97-AF65-F5344CB8AC3E}">
        <p14:creationId xmlns:p14="http://schemas.microsoft.com/office/powerpoint/2010/main" val="706253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64" presetClass="path" presetSubtype="0" decel="100000" fill="hold" nodeType="withEffect">
                                  <p:stCondLst>
                                    <p:cond delay="0"/>
                                  </p:stCondLst>
                                  <p:childTnLst>
                                    <p:animMotion origin="layout" path="M -1.16926E-6 -1.41625E-6 L -1.16926E-6 -0.04539 " pathEditMode="relative" rAng="0" ptsTypes="AA">
                                      <p:cBhvr>
                                        <p:cTn id="14" dur="600" spd="-100000" fill="hold"/>
                                        <p:tgtEl>
                                          <p:spTgt spid="45"/>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42" presetClass="path" presetSubtype="0" decel="100000" fill="hold" grpId="1" nodeType="withEffect">
                                  <p:stCondLst>
                                    <p:cond delay="0"/>
                                  </p:stCondLst>
                                  <p:childTnLst>
                                    <p:animMotion origin="layout" path="M -3.125E-6 4.44444E-6 L -3.125E-6 0.03703 " pathEditMode="relative" rAng="0" ptsTypes="AA">
                                      <p:cBhvr>
                                        <p:cTn id="21" dur="600" spd="-100000" fill="hold"/>
                                        <p:tgtEl>
                                          <p:spTgt spid="104"/>
                                        </p:tgtEl>
                                        <p:attrNameLst>
                                          <p:attrName>ppt_x</p:attrName>
                                          <p:attrName>ppt_y</p:attrName>
                                        </p:attrNameLst>
                                      </p:cBhvr>
                                      <p:rCtr x="0" y="1852"/>
                                    </p:animMotion>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64" presetClass="path" presetSubtype="0" decel="100000" fill="hold" nodeType="withEffect">
                                  <p:stCondLst>
                                    <p:cond delay="0"/>
                                  </p:stCondLst>
                                  <p:childTnLst>
                                    <p:animMotion origin="layout" path="M -1.16926E-6 -1.41625E-6 L -1.16926E-6 -0.04539 " pathEditMode="relative" rAng="0" ptsTypes="AA">
                                      <p:cBhvr>
                                        <p:cTn id="26" dur="600" spd="-100000" fill="hold"/>
                                        <p:tgtEl>
                                          <p:spTgt spid="43"/>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fade">
                                      <p:cBhvr>
                                        <p:cTn id="31" dur="500"/>
                                        <p:tgtEl>
                                          <p:spTgt spid="105"/>
                                        </p:tgtEl>
                                      </p:cBhvr>
                                    </p:animEffect>
                                  </p:childTnLst>
                                </p:cTn>
                              </p:par>
                              <p:par>
                                <p:cTn id="32" presetID="42" presetClass="path" presetSubtype="0" decel="100000" fill="hold" grpId="1" nodeType="withEffect">
                                  <p:stCondLst>
                                    <p:cond delay="0"/>
                                  </p:stCondLst>
                                  <p:childTnLst>
                                    <p:animMotion origin="layout" path="M -3.125E-6 4.44444E-6 L -3.125E-6 0.03703 " pathEditMode="relative" rAng="0" ptsTypes="AA">
                                      <p:cBhvr>
                                        <p:cTn id="33" dur="600" spd="-100000" fill="hold"/>
                                        <p:tgtEl>
                                          <p:spTgt spid="105"/>
                                        </p:tgtEl>
                                        <p:attrNameLst>
                                          <p:attrName>ppt_x</p:attrName>
                                          <p:attrName>ppt_y</p:attrName>
                                        </p:attrNameLst>
                                      </p:cBhvr>
                                      <p:rCtr x="0" y="1852"/>
                                    </p:animMotion>
                                  </p:childTnLst>
                                </p:cTn>
                              </p:par>
                              <p:par>
                                <p:cTn id="34" presetID="10" presetClass="entr" presetSubtype="0"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64" presetClass="path" presetSubtype="0" decel="100000" fill="hold" nodeType="withEffect">
                                  <p:stCondLst>
                                    <p:cond delay="0"/>
                                  </p:stCondLst>
                                  <p:childTnLst>
                                    <p:animMotion origin="layout" path="M -1.16926E-6 -1.41625E-6 L -1.16926E-6 -0.04539 " pathEditMode="relative" rAng="0" ptsTypes="AA">
                                      <p:cBhvr>
                                        <p:cTn id="38" dur="600" spd="-100000" fill="hold"/>
                                        <p:tgtEl>
                                          <p:spTgt spid="44"/>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8C58542A-B77E-4BC6-A19E-575ADF150AB8}"/>
              </a:ext>
            </a:extLst>
          </p:cNvPr>
          <p:cNvSpPr>
            <a:spLocks noGrp="1"/>
          </p:cNvSpPr>
          <p:nvPr>
            <p:ph type="title"/>
          </p:nvPr>
        </p:nvSpPr>
        <p:spPr>
          <a:xfrm>
            <a:off x="274639" y="295274"/>
            <a:ext cx="11889564" cy="917575"/>
          </a:xfrm>
        </p:spPr>
        <p:txBody>
          <a:bodyPr/>
          <a:lstStyle/>
          <a:p>
            <a:pPr>
              <a:defRPr/>
            </a:pPr>
            <a:r>
              <a:rPr lang="en-US"/>
              <a:t>Pricing (public preview)</a:t>
            </a:r>
          </a:p>
        </p:txBody>
      </p:sp>
      <p:sp>
        <p:nvSpPr>
          <p:cNvPr id="5" name="Content Placeholder 2"/>
          <p:cNvSpPr txBox="1">
            <a:spLocks/>
          </p:cNvSpPr>
          <p:nvPr/>
        </p:nvSpPr>
        <p:spPr>
          <a:xfrm>
            <a:off x="274702" y="5958963"/>
            <a:ext cx="10972736" cy="738664"/>
          </a:xfrm>
          <a:prstGeom prst="rect">
            <a:avLst/>
          </a:prstGeom>
        </p:spPr>
        <p:txBody>
          <a:bodyPr vert="horz" wrap="square" lIns="182880" tIns="146304" rIns="182880" bIns="146304" rtlCol="0">
            <a:spAutoFit/>
          </a:bodyPr>
          <a:lst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19"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4"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1"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1"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243192">
              <a:spcBef>
                <a:spcPts val="0"/>
              </a:spcBef>
              <a:spcAft>
                <a:spcPts val="1224"/>
              </a:spcAft>
              <a:buNone/>
              <a:defRPr/>
            </a:pPr>
            <a:r>
              <a:rPr lang="en-US" sz="1600" i="1" kern="0">
                <a:gradFill>
                  <a:gsLst>
                    <a:gs pos="1250">
                      <a:srgbClr val="353535"/>
                    </a:gs>
                    <a:gs pos="100000">
                      <a:srgbClr val="353535"/>
                    </a:gs>
                  </a:gsLst>
                  <a:lin ang="5400000" scaled="0"/>
                </a:gradFill>
                <a:latin typeface="Segoe UI Semilight"/>
                <a:cs typeface="Segoe UI"/>
              </a:rPr>
              <a:t>Operation definitions, number of free operations, management throttling, and number of subscriptions per account subject to change upon GA</a:t>
            </a:r>
          </a:p>
        </p:txBody>
      </p:sp>
      <p:grpSp>
        <p:nvGrpSpPr>
          <p:cNvPr id="31" name="Group 30">
            <a:extLst>
              <a:ext uri="{FF2B5EF4-FFF2-40B4-BE49-F238E27FC236}">
                <a16:creationId xmlns:a16="http://schemas.microsoft.com/office/drawing/2014/main" id="{9801CE9C-A920-4833-BDD5-BA452DE5306F}"/>
              </a:ext>
            </a:extLst>
          </p:cNvPr>
          <p:cNvGrpSpPr/>
          <p:nvPr/>
        </p:nvGrpSpPr>
        <p:grpSpPr>
          <a:xfrm>
            <a:off x="274702" y="1577043"/>
            <a:ext cx="11887200" cy="4206240"/>
            <a:chOff x="274702" y="1577043"/>
            <a:chExt cx="11887200" cy="4206240"/>
          </a:xfrm>
        </p:grpSpPr>
        <p:sp>
          <p:nvSpPr>
            <p:cNvPr id="4" name="Rectangle 3"/>
            <p:cNvSpPr/>
            <p:nvPr/>
          </p:nvSpPr>
          <p:spPr>
            <a:xfrm>
              <a:off x="274702" y="1577043"/>
              <a:ext cx="11887200" cy="4206240"/>
            </a:xfrm>
            <a:prstGeom prst="rect">
              <a:avLst/>
            </a:prstGeom>
            <a:noFill/>
            <a:ln w="22225">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73"/>
            </a:p>
          </p:txBody>
        </p:sp>
        <p:sp>
          <p:nvSpPr>
            <p:cNvPr id="23" name="Content Placeholder 2">
              <a:extLst>
                <a:ext uri="{FF2B5EF4-FFF2-40B4-BE49-F238E27FC236}">
                  <a16:creationId xmlns:a16="http://schemas.microsoft.com/office/drawing/2014/main" id="{907E55AE-2985-4E94-9205-4E3E3CDCC48B}"/>
                </a:ext>
              </a:extLst>
            </p:cNvPr>
            <p:cNvSpPr txBox="1">
              <a:spLocks/>
            </p:cNvSpPr>
            <p:nvPr/>
          </p:nvSpPr>
          <p:spPr>
            <a:xfrm>
              <a:off x="759605" y="1664227"/>
              <a:ext cx="10725150" cy="4031873"/>
            </a:xfrm>
            <a:prstGeom prst="rect">
              <a:avLst/>
            </a:prstGeom>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00"/>
                </a:spcBef>
                <a:buNone/>
              </a:pPr>
              <a:r>
                <a:rPr lang="en-US" sz="240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$0.30 per million operations ($0.60 per million operations upon GA)</a:t>
              </a:r>
            </a:p>
            <a:p>
              <a:pPr marL="0" indent="0">
                <a:spcBef>
                  <a:spcPts val="1500"/>
                </a:spcBef>
                <a:buNone/>
              </a:pPr>
              <a:r>
                <a:rPr lang="en-US" sz="240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Operations include: </a:t>
              </a:r>
            </a:p>
            <a:p>
              <a:pPr marL="230188" lvl="1" indent="-230188">
                <a:spcBef>
                  <a:spcPts val="600"/>
                </a:spcBef>
              </a:pPr>
              <a:r>
                <a:rPr lang="en-US" sz="180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Ingress events</a:t>
              </a:r>
            </a:p>
            <a:p>
              <a:pPr marL="230188" lvl="1" indent="-230188">
                <a:spcBef>
                  <a:spcPts val="600"/>
                </a:spcBef>
              </a:pPr>
              <a:r>
                <a:rPr lang="en-US" sz="180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Advanced matches</a:t>
              </a:r>
            </a:p>
            <a:p>
              <a:pPr marL="230188" lvl="1" indent="-230188">
                <a:spcBef>
                  <a:spcPts val="600"/>
                </a:spcBef>
              </a:pPr>
              <a:r>
                <a:rPr lang="en-US" sz="180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Delivery attempts</a:t>
              </a:r>
            </a:p>
            <a:p>
              <a:pPr marL="230188" lvl="1" indent="-230188">
                <a:spcBef>
                  <a:spcPts val="600"/>
                </a:spcBef>
              </a:pPr>
              <a:r>
                <a:rPr lang="en-US" sz="180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Management calls</a:t>
              </a:r>
            </a:p>
            <a:p>
              <a:pPr marL="0" indent="0">
                <a:spcBef>
                  <a:spcPts val="1500"/>
                </a:spcBef>
                <a:buFont typeface="Arial" pitchFamily="34" charset="0"/>
                <a:buNone/>
              </a:pPr>
              <a:r>
                <a:rPr lang="en-US" sz="240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100,000 free operations per month</a:t>
              </a:r>
            </a:p>
            <a:p>
              <a:pPr marL="0" indent="0">
                <a:spcBef>
                  <a:spcPts val="1500"/>
                </a:spcBef>
                <a:buFont typeface="Arial" pitchFamily="34" charset="0"/>
                <a:buNone/>
              </a:pPr>
              <a:r>
                <a:rPr lang="en-US" sz="240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Management operations throttled to 10 per second</a:t>
              </a:r>
            </a:p>
            <a:p>
              <a:pPr marL="0" indent="0">
                <a:spcBef>
                  <a:spcPts val="1500"/>
                </a:spcBef>
                <a:buFont typeface="Arial" pitchFamily="34" charset="0"/>
                <a:buNone/>
              </a:pPr>
              <a:r>
                <a:rPr lang="en-US" sz="240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1,000 event subscriptions per account</a:t>
              </a:r>
            </a:p>
          </p:txBody>
        </p:sp>
        <p:sp>
          <p:nvSpPr>
            <p:cNvPr id="25" name="check 3">
              <a:extLst>
                <a:ext uri="{FF2B5EF4-FFF2-40B4-BE49-F238E27FC236}">
                  <a16:creationId xmlns:a16="http://schemas.microsoft.com/office/drawing/2014/main" id="{563E41A5-3634-4622-859B-585AB09C359D}"/>
                </a:ext>
              </a:extLst>
            </p:cNvPr>
            <p:cNvSpPr>
              <a:spLocks noChangeAspect="1" noEditPoints="1"/>
            </p:cNvSpPr>
            <p:nvPr/>
          </p:nvSpPr>
          <p:spPr bwMode="auto">
            <a:xfrm>
              <a:off x="476052" y="1828460"/>
              <a:ext cx="275921" cy="27432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check 3">
              <a:extLst>
                <a:ext uri="{FF2B5EF4-FFF2-40B4-BE49-F238E27FC236}">
                  <a16:creationId xmlns:a16="http://schemas.microsoft.com/office/drawing/2014/main" id="{99FACA5F-0E7A-4309-A0CC-2FEE0441CB11}"/>
                </a:ext>
              </a:extLst>
            </p:cNvPr>
            <p:cNvSpPr>
              <a:spLocks noChangeAspect="1" noEditPoints="1"/>
            </p:cNvSpPr>
            <p:nvPr/>
          </p:nvSpPr>
          <p:spPr bwMode="auto">
            <a:xfrm>
              <a:off x="476052" y="2346620"/>
              <a:ext cx="275921" cy="27432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check 3">
              <a:extLst>
                <a:ext uri="{FF2B5EF4-FFF2-40B4-BE49-F238E27FC236}">
                  <a16:creationId xmlns:a16="http://schemas.microsoft.com/office/drawing/2014/main" id="{BAC77C20-38B5-4AA4-89B9-F966791F06F5}"/>
                </a:ext>
              </a:extLst>
            </p:cNvPr>
            <p:cNvSpPr>
              <a:spLocks noChangeAspect="1" noEditPoints="1"/>
            </p:cNvSpPr>
            <p:nvPr/>
          </p:nvSpPr>
          <p:spPr bwMode="auto">
            <a:xfrm>
              <a:off x="476052" y="4175420"/>
              <a:ext cx="275921" cy="27432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check 3">
              <a:extLst>
                <a:ext uri="{FF2B5EF4-FFF2-40B4-BE49-F238E27FC236}">
                  <a16:creationId xmlns:a16="http://schemas.microsoft.com/office/drawing/2014/main" id="{05949AF2-4B1E-4B29-A3B7-0976C41CC855}"/>
                </a:ext>
              </a:extLst>
            </p:cNvPr>
            <p:cNvSpPr>
              <a:spLocks noChangeAspect="1" noEditPoints="1"/>
            </p:cNvSpPr>
            <p:nvPr/>
          </p:nvSpPr>
          <p:spPr bwMode="auto">
            <a:xfrm>
              <a:off x="476052" y="4685960"/>
              <a:ext cx="275921" cy="27432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check 3">
              <a:extLst>
                <a:ext uri="{FF2B5EF4-FFF2-40B4-BE49-F238E27FC236}">
                  <a16:creationId xmlns:a16="http://schemas.microsoft.com/office/drawing/2014/main" id="{D0BF91BC-48DE-46A5-9E0D-D4039DD185CA}"/>
                </a:ext>
              </a:extLst>
            </p:cNvPr>
            <p:cNvSpPr>
              <a:spLocks noChangeAspect="1" noEditPoints="1"/>
            </p:cNvSpPr>
            <p:nvPr/>
          </p:nvSpPr>
          <p:spPr bwMode="auto">
            <a:xfrm>
              <a:off x="476052" y="5211740"/>
              <a:ext cx="275921" cy="27432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5594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31"/>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4" presetClass="path" presetSubtype="0" decel="100000" fill="hold" grpId="1" nodeType="withEffect">
                                  <p:stCondLst>
                                    <p:cond delay="100"/>
                                  </p:stCondLst>
                                  <p:childTnLst>
                                    <p:animMotion origin="layout" path="M -1.16926E-6 -1.41625E-6 L -1.16926E-6 -0.04539 " pathEditMode="relative" rAng="0" ptsTypes="AA">
                                      <p:cBhvr>
                                        <p:cTn id="14" dur="600" spd="-100000" fill="hold"/>
                                        <p:tgtEl>
                                          <p:spTgt spid="5"/>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EC9034-0CF6-4E21-AFAC-D8F36CA3F098}"/>
              </a:ext>
            </a:extLst>
          </p:cNvPr>
          <p:cNvSpPr>
            <a:spLocks noGrp="1"/>
          </p:cNvSpPr>
          <p:nvPr>
            <p:ph type="title"/>
          </p:nvPr>
        </p:nvSpPr>
        <p:spPr/>
        <p:txBody>
          <a:bodyPr/>
          <a:lstStyle/>
          <a:p>
            <a:r>
              <a:rPr lang="en-AU" dirty="0"/>
              <a:t>Azure Resource Event Sample</a:t>
            </a:r>
          </a:p>
        </p:txBody>
      </p:sp>
      <p:sp>
        <p:nvSpPr>
          <p:cNvPr id="5" name="Rectangle 4">
            <a:extLst>
              <a:ext uri="{FF2B5EF4-FFF2-40B4-BE49-F238E27FC236}">
                <a16:creationId xmlns:a16="http://schemas.microsoft.com/office/drawing/2014/main" id="{15F28C7C-A0AE-4BA6-A62A-457C68E702AA}"/>
              </a:ext>
            </a:extLst>
          </p:cNvPr>
          <p:cNvSpPr/>
          <p:nvPr/>
        </p:nvSpPr>
        <p:spPr>
          <a:xfrm>
            <a:off x="524447" y="1437861"/>
            <a:ext cx="11639756" cy="4472058"/>
          </a:xfrm>
          <a:prstGeom prst="rect">
            <a:avLst/>
          </a:prstGeom>
        </p:spPr>
        <p:txBody>
          <a:bodyPr wrap="square">
            <a:spAutoFit/>
          </a:bodyPr>
          <a:lstStyle/>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"topic"</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"/subscriptions/{id}/</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resourcegroups</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rg</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"subject"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"/subscriptions/{id}/</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resourcegroups</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rg</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}/providers/</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Microsoft.Web</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/connections/</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azureblob</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eventType</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Microsoft.Resources.ResourceWriteSuccess</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eventTime</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"2017-09-20T01:46:53.2684149Z"</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"id"</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s-MX" sz="1400" dirty="0">
                <a:solidFill>
                  <a:srgbClr val="A31515"/>
                </a:solidFill>
                <a:latin typeface="Consolas" panose="020B0609020204030204" pitchFamily="49" charset="0"/>
                <a:ea typeface="Calibri" panose="020F0502020204030204" pitchFamily="34" charset="0"/>
                <a:cs typeface="Consolas" panose="020B0609020204030204" pitchFamily="49" charset="0"/>
              </a:rPr>
              <a:t>9ac0de1a</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-3cdc-488b-aeb5-087beacb53dc"</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"data"</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"authorization"</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"{\"scope-action-evidence-\":\"\"}}"</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s-MX"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s-MX"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claims</a:t>
            </a:r>
            <a:r>
              <a:rPr lang="es-MX"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s-MX"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s-MX"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claim-details-author</a:t>
            </a:r>
            <a:r>
              <a:rPr lang="es-MX"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correlationId</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s-MX" sz="1400" dirty="0">
                <a:solidFill>
                  <a:srgbClr val="A31515"/>
                </a:solidFill>
                <a:latin typeface="Consolas" panose="020B0609020204030204" pitchFamily="49" charset="0"/>
                <a:ea typeface="Calibri" panose="020F0502020204030204" pitchFamily="34" charset="0"/>
                <a:cs typeface="Consolas" panose="020B0609020204030204" pitchFamily="49" charset="0"/>
              </a:rPr>
              <a:t>9ac0de1a</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-90cf-4670-ae9f-fccafff7a630"</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httpRequest</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resourceProvider</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Microsoft.Web</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resourceUri</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"/subscriptions/{id}/</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resourcegroups</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rg</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}/providers/</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Microsoft.Web</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/connections/</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azureblob</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operationName</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Microsoft.Web</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/connections/write"</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"status"</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"Succeeded"</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subscriptionId</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"{id}</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s-MX"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s-MX"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tenantId</a:t>
            </a:r>
            <a:r>
              <a:rPr lang="es-MX"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s-MX" sz="1400" dirty="0">
                <a:solidFill>
                  <a:srgbClr val="A31515"/>
                </a:solidFill>
                <a:latin typeface="Consolas" panose="020B0609020204030204" pitchFamily="49" charset="0"/>
                <a:ea typeface="Calibri" panose="020F0502020204030204" pitchFamily="34" charset="0"/>
                <a:cs typeface="Consolas" panose="020B0609020204030204" pitchFamily="49" charset="0"/>
              </a:rPr>
              <a:t>"9ac0de1a-872d-48cd-84d2-c427b4d640bc"</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240587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EC9034-0CF6-4E21-AFAC-D8F36CA3F098}"/>
              </a:ext>
            </a:extLst>
          </p:cNvPr>
          <p:cNvSpPr>
            <a:spLocks noGrp="1"/>
          </p:cNvSpPr>
          <p:nvPr>
            <p:ph type="title"/>
          </p:nvPr>
        </p:nvSpPr>
        <p:spPr/>
        <p:txBody>
          <a:bodyPr/>
          <a:lstStyle/>
          <a:p>
            <a:r>
              <a:rPr lang="en-AU" dirty="0"/>
              <a:t>Blob Event Sample</a:t>
            </a:r>
          </a:p>
        </p:txBody>
      </p:sp>
      <p:sp>
        <p:nvSpPr>
          <p:cNvPr id="4" name="Rectangle 3">
            <a:extLst>
              <a:ext uri="{FF2B5EF4-FFF2-40B4-BE49-F238E27FC236}">
                <a16:creationId xmlns:a16="http://schemas.microsoft.com/office/drawing/2014/main" id="{CD99736B-3F85-42D3-BE11-CE24E4D8E1EC}"/>
              </a:ext>
            </a:extLst>
          </p:cNvPr>
          <p:cNvSpPr/>
          <p:nvPr/>
        </p:nvSpPr>
        <p:spPr>
          <a:xfrm>
            <a:off x="334273" y="1292362"/>
            <a:ext cx="11889565" cy="5558894"/>
          </a:xfrm>
          <a:prstGeom prst="rect">
            <a:avLst/>
          </a:prstGeom>
        </p:spPr>
        <p:txBody>
          <a:bodyPr wrap="square">
            <a:spAutoFit/>
          </a:bodyPr>
          <a:lstStyle/>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"topic"</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"/subscriptions/{id}/</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resourceGroups</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rg</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}/providers/</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Microsoft.Storage</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storageAccounts</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storageacc</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"subject"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blobServices</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/default/containers/monitored/blobs/</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blob.json</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eventType</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Microsoft.Storage.BlobCreated</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eventTime</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"2017-09-20T01:12:35.8066557Z"</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s-MX" sz="1400" dirty="0">
                <a:solidFill>
                  <a:srgbClr val="2E75B6"/>
                </a:solidFill>
                <a:latin typeface="Consolas" panose="020B0609020204030204" pitchFamily="49" charset="0"/>
                <a:ea typeface="Calibri" panose="020F0502020204030204" pitchFamily="34" charset="0"/>
                <a:cs typeface="Consolas" panose="020B0609020204030204" pitchFamily="49" charset="0"/>
              </a:rPr>
              <a:t>"id"</a:t>
            </a: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s-MX" sz="1400" dirty="0">
                <a:solidFill>
                  <a:srgbClr val="A31515"/>
                </a:solidFill>
                <a:latin typeface="Consolas" panose="020B0609020204030204" pitchFamily="49" charset="0"/>
                <a:ea typeface="Calibri" panose="020F0502020204030204" pitchFamily="34" charset="0"/>
                <a:cs typeface="Consolas" panose="020B0609020204030204" pitchFamily="49" charset="0"/>
              </a:rPr>
              <a:t>"9ac0de1a-001e-00da-23ad-311d4a06bb2f"</a:t>
            </a: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s-MX" sz="1400" dirty="0">
                <a:solidFill>
                  <a:srgbClr val="2E75B6"/>
                </a:solidFill>
                <a:latin typeface="Consolas" panose="020B0609020204030204" pitchFamily="49" charset="0"/>
                <a:ea typeface="Calibri" panose="020F0502020204030204" pitchFamily="34" charset="0"/>
                <a:cs typeface="Consolas" panose="020B0609020204030204" pitchFamily="49" charset="0"/>
              </a:rPr>
              <a:t>"data"</a:t>
            </a: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s-MX" sz="1400" dirty="0">
                <a:solidFill>
                  <a:srgbClr val="2E75B6"/>
                </a:solidFill>
                <a:latin typeface="Consolas" panose="020B0609020204030204" pitchFamily="49" charset="0"/>
                <a:ea typeface="Calibri" panose="020F0502020204030204" pitchFamily="34" charset="0"/>
                <a:cs typeface="Consolas" panose="020B0609020204030204" pitchFamily="49" charset="0"/>
              </a:rPr>
              <a:t>"api"</a:t>
            </a: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s-MX"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s-MX"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PutBlob</a:t>
            </a:r>
            <a:r>
              <a:rPr lang="es-MX"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s-MX"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s-MX"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clientRequestId</a:t>
            </a:r>
            <a:r>
              <a:rPr lang="es-MX"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s-MX" sz="1400" dirty="0">
                <a:solidFill>
                  <a:srgbClr val="A31515"/>
                </a:solidFill>
                <a:latin typeface="Consolas" panose="020B0609020204030204" pitchFamily="49" charset="0"/>
                <a:ea typeface="Calibri" panose="020F0502020204030204" pitchFamily="34" charset="0"/>
                <a:cs typeface="Consolas" panose="020B0609020204030204" pitchFamily="49" charset="0"/>
              </a:rPr>
              <a:t>"9ac0de1a-9da0-11e7-9a3b-51cc40a2ca27"</a:t>
            </a: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s-MX"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s-MX"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requestId</a:t>
            </a:r>
            <a:r>
              <a:rPr lang="es-MX"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s-MX" sz="1400" dirty="0">
                <a:solidFill>
                  <a:srgbClr val="A31515"/>
                </a:solidFill>
                <a:latin typeface="Consolas" panose="020B0609020204030204" pitchFamily="49" charset="0"/>
                <a:ea typeface="Calibri" panose="020F0502020204030204" pitchFamily="34" charset="0"/>
                <a:cs typeface="Consolas" panose="020B0609020204030204" pitchFamily="49" charset="0"/>
              </a:rPr>
              <a:t>"9ac0de1a-001e-00da-23ad-311d4a000000"</a:t>
            </a: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eTag</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"0x9AC0FC4ADA5997D"</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contentType</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"application/</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json</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contentLength</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268,</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blobType</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BlockBlob</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url</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"https://{</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storageacc</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}.blob.core.windows.net/monitored/</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blob.json</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"sequencer"</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"00000000000019200000000000F12B37"</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storageDiagnostics</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batchId</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s-MX" sz="1400" dirty="0">
                <a:solidFill>
                  <a:srgbClr val="A31515"/>
                </a:solidFill>
                <a:latin typeface="Consolas" panose="020B0609020204030204" pitchFamily="49" charset="0"/>
                <a:ea typeface="Calibri" panose="020F0502020204030204" pitchFamily="34" charset="0"/>
                <a:cs typeface="Consolas" panose="020B0609020204030204" pitchFamily="49" charset="0"/>
              </a:rPr>
              <a:t>9ac0de1a</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-e1a1-44c5-a0a1-a66b2a191fc4"</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7C907601-7692-4503-B649-67ED21747657}"/>
              </a:ext>
            </a:extLst>
          </p:cNvPr>
          <p:cNvSpPr/>
          <p:nvPr/>
        </p:nvSpPr>
        <p:spPr bwMode="auto">
          <a:xfrm>
            <a:off x="852755" y="3133618"/>
            <a:ext cx="7448764" cy="2578813"/>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3686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C78F48-DEF7-4158-A073-111ABDCE8994}"/>
              </a:ext>
            </a:extLst>
          </p:cNvPr>
          <p:cNvSpPr>
            <a:spLocks noGrp="1"/>
          </p:cNvSpPr>
          <p:nvPr>
            <p:ph type="title"/>
          </p:nvPr>
        </p:nvSpPr>
        <p:spPr/>
        <p:txBody>
          <a:bodyPr/>
          <a:lstStyle/>
          <a:p>
            <a:r>
              <a:rPr lang="en-AU" dirty="0"/>
              <a:t>Custom Event Sample</a:t>
            </a:r>
          </a:p>
        </p:txBody>
      </p:sp>
      <p:sp>
        <p:nvSpPr>
          <p:cNvPr id="4" name="Rectangle 3">
            <a:extLst>
              <a:ext uri="{FF2B5EF4-FFF2-40B4-BE49-F238E27FC236}">
                <a16:creationId xmlns:a16="http://schemas.microsoft.com/office/drawing/2014/main" id="{13181C2D-A9FA-4F13-9376-B5108DC75416}"/>
              </a:ext>
            </a:extLst>
          </p:cNvPr>
          <p:cNvSpPr/>
          <p:nvPr/>
        </p:nvSpPr>
        <p:spPr>
          <a:xfrm>
            <a:off x="274638" y="1230631"/>
            <a:ext cx="11889565" cy="2397451"/>
          </a:xfrm>
          <a:prstGeom prst="rect">
            <a:avLst/>
          </a:prstGeom>
        </p:spPr>
        <p:txBody>
          <a:bodyPr wrap="square">
            <a:spAutoFit/>
          </a:bodyPr>
          <a:lstStyle/>
          <a:p>
            <a:pPr>
              <a:lnSpc>
                <a:spcPct val="107000"/>
              </a:lnSpc>
              <a:spcAft>
                <a:spcPts val="0"/>
              </a:spcAft>
            </a:pP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"topic"</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"/subscriptions/{id}/</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resourcegroups</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rg</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}/providers/</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microsoft.eventgrid</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/topics/{topic}"</a:t>
            </a: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s-MX" sz="1400" dirty="0">
                <a:solidFill>
                  <a:srgbClr val="2E75B6"/>
                </a:solidFill>
                <a:latin typeface="Consolas" panose="020B0609020204030204" pitchFamily="49" charset="0"/>
                <a:ea typeface="Calibri" panose="020F0502020204030204" pitchFamily="34" charset="0"/>
                <a:cs typeface="Consolas" panose="020B0609020204030204" pitchFamily="49" charset="0"/>
              </a:rPr>
              <a:t>"id"</a:t>
            </a: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s-MX" sz="1400" dirty="0">
                <a:solidFill>
                  <a:srgbClr val="A31515"/>
                </a:solidFill>
                <a:latin typeface="Consolas" panose="020B0609020204030204" pitchFamily="49" charset="0"/>
                <a:ea typeface="Calibri" panose="020F0502020204030204" pitchFamily="34" charset="0"/>
                <a:cs typeface="Consolas" panose="020B0609020204030204" pitchFamily="49" charset="0"/>
              </a:rPr>
              <a:t>" 9ac0de1a-83f2-4eb7-ab1f-e2e8d2ef1728"</a:t>
            </a: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MX"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eventType</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CryptoCurrencyPriceObtained</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"subject"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cryptoCurrency</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/price/BTC"</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err="1">
                <a:solidFill>
                  <a:srgbClr val="2E75B6"/>
                </a:solidFill>
                <a:latin typeface="Consolas" panose="020B0609020204030204" pitchFamily="49" charset="0"/>
                <a:ea typeface="Calibri" panose="020F0502020204030204" pitchFamily="34" charset="0"/>
                <a:cs typeface="Consolas" panose="020B0609020204030204" pitchFamily="49" charset="0"/>
              </a:rPr>
              <a:t>eventTime</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A31515"/>
                </a:solidFill>
                <a:latin typeface="Consolas" panose="020B0609020204030204" pitchFamily="49" charset="0"/>
                <a:ea typeface="Calibri" panose="020F0502020204030204" pitchFamily="34" charset="0"/>
                <a:cs typeface="Consolas" panose="020B0609020204030204" pitchFamily="49" charset="0"/>
              </a:rPr>
              <a:t>"2017-09-19T11:37:01.1513463+00:00"</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"data"</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400" dirty="0">
                <a:solidFill>
                  <a:srgbClr val="2E75B6"/>
                </a:solidFill>
                <a:latin typeface="Consolas" panose="020B0609020204030204" pitchFamily="49" charset="0"/>
                <a:ea typeface="Calibri" panose="020F0502020204030204" pitchFamily="34" charset="0"/>
                <a:cs typeface="Consolas" panose="020B0609020204030204" pitchFamily="49" charset="0"/>
              </a:rPr>
              <a:t>"AUD"</a:t>
            </a: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4991.89</a:t>
            </a: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spcAft>
                <a:spcPts val="0"/>
              </a:spcAft>
            </a:pPr>
            <a:r>
              <a:rPr lang="en-AU"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B8B75950-316F-4FC9-9912-88CB5BB7439B}"/>
              </a:ext>
            </a:extLst>
          </p:cNvPr>
          <p:cNvSpPr/>
          <p:nvPr/>
        </p:nvSpPr>
        <p:spPr bwMode="auto">
          <a:xfrm>
            <a:off x="708916" y="2856217"/>
            <a:ext cx="1551399" cy="26712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Speech Bubble: Oval 1">
            <a:extLst>
              <a:ext uri="{FF2B5EF4-FFF2-40B4-BE49-F238E27FC236}">
                <a16:creationId xmlns:a16="http://schemas.microsoft.com/office/drawing/2014/main" id="{34C8C1E8-1470-495C-B05D-22E0C6AD8850}"/>
              </a:ext>
            </a:extLst>
          </p:cNvPr>
          <p:cNvSpPr/>
          <p:nvPr/>
        </p:nvSpPr>
        <p:spPr bwMode="auto">
          <a:xfrm>
            <a:off x="3390472" y="3123345"/>
            <a:ext cx="1993186" cy="1356188"/>
          </a:xfrm>
          <a:prstGeom prst="wedgeEllipseCallout">
            <a:avLst>
              <a:gd name="adj1" fmla="val -101245"/>
              <a:gd name="adj2" fmla="val -57955"/>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AU" sz="2400" dirty="0">
                <a:solidFill>
                  <a:srgbClr val="C00000"/>
                </a:solidFill>
                <a:ea typeface="Segoe UI" pitchFamily="34" charset="0"/>
                <a:cs typeface="Segoe UI" pitchFamily="34" charset="0"/>
              </a:rPr>
              <a:t>custom data</a:t>
            </a:r>
          </a:p>
        </p:txBody>
      </p:sp>
    </p:spTree>
    <p:extLst>
      <p:ext uri="{BB962C8B-B14F-4D97-AF65-F5344CB8AC3E}">
        <p14:creationId xmlns:p14="http://schemas.microsoft.com/office/powerpoint/2010/main" val="2769393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childTnLst>
                          </p:cTn>
                        </p:par>
                        <p:par>
                          <p:cTn id="8" fill="hold">
                            <p:stCondLst>
                              <p:cond delay="1500"/>
                            </p:stCondLst>
                            <p:childTnLst>
                              <p:par>
                                <p:cTn id="9" presetID="22" presetClass="entr" presetSubtype="8" fill="hold" grpId="0" nodeType="after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2" y="2308563"/>
            <a:ext cx="3981163" cy="4389100"/>
            <a:chOff x="274702" y="2308563"/>
            <a:chExt cx="3981163" cy="4389100"/>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TextBox 124"/>
            <p:cNvSpPr txBox="1"/>
            <p:nvPr/>
          </p:nvSpPr>
          <p:spPr>
            <a:xfrm>
              <a:off x="342233" y="4108676"/>
              <a:ext cx="3913632" cy="1043363"/>
            </a:xfrm>
            <a:prstGeom prst="rect">
              <a:avLst/>
            </a:prstGeom>
            <a:noFill/>
          </p:spPr>
          <p:txBody>
            <a:bodyPr wrap="square" lIns="182880" tIns="146304" rIns="182880" bIns="146304" rtlCol="0">
              <a:spAutoFit/>
            </a:bodyPr>
            <a:lstStyle/>
            <a:p>
              <a:pPr lvl="0">
                <a:lnSpc>
                  <a:spcPct val="90000"/>
                </a:lnSpc>
              </a:pPr>
              <a:r>
                <a:rPr lang="en-US" sz="1800" dirty="0">
                  <a:gradFill>
                    <a:gsLst>
                      <a:gs pos="3371">
                        <a:schemeClr val="tx1"/>
                      </a:gs>
                      <a:gs pos="12360">
                        <a:schemeClr val="tx1"/>
                      </a:gs>
                    </a:gsLst>
                    <a:lin ang="5400000" scaled="0"/>
                  </a:gradFill>
                  <a:cs typeface="Segoe UI" panose="020B0502040204020203" pitchFamily="34" charset="0"/>
                </a:rPr>
                <a:t>Trigger a function to run </a:t>
              </a:r>
              <a:br>
                <a:rPr lang="en-US" sz="1800" dirty="0">
                  <a:gradFill>
                    <a:gsLst>
                      <a:gs pos="3371">
                        <a:schemeClr val="tx1"/>
                      </a:gs>
                      <a:gs pos="12360">
                        <a:schemeClr val="tx1"/>
                      </a:gs>
                    </a:gsLst>
                    <a:lin ang="5400000" scaled="0"/>
                  </a:gradFill>
                  <a:cs typeface="Segoe UI" panose="020B0502040204020203" pitchFamily="34" charset="0"/>
                </a:rPr>
              </a:br>
              <a:r>
                <a:rPr lang="en-US" sz="1800" dirty="0">
                  <a:gradFill>
                    <a:gsLst>
                      <a:gs pos="3371">
                        <a:schemeClr val="tx1"/>
                      </a:gs>
                      <a:gs pos="12360">
                        <a:schemeClr val="tx1"/>
                      </a:gs>
                    </a:gsLst>
                    <a:lin ang="5400000" scaled="0"/>
                  </a:gradFill>
                  <a:cs typeface="Segoe UI" panose="020B0502040204020203" pitchFamily="34" charset="0"/>
                </a:rPr>
                <a:t>Cognitive API when a file </a:t>
              </a:r>
              <a:br>
                <a:rPr lang="en-US" sz="1800" dirty="0">
                  <a:gradFill>
                    <a:gsLst>
                      <a:gs pos="3371">
                        <a:schemeClr val="tx1"/>
                      </a:gs>
                      <a:gs pos="12360">
                        <a:schemeClr val="tx1"/>
                      </a:gs>
                    </a:gsLst>
                    <a:lin ang="5400000" scaled="0"/>
                  </a:gradFill>
                  <a:cs typeface="Segoe UI" panose="020B0502040204020203" pitchFamily="34" charset="0"/>
                </a:rPr>
              </a:br>
              <a:r>
                <a:rPr lang="en-US" sz="1800" dirty="0">
                  <a:gradFill>
                    <a:gsLst>
                      <a:gs pos="3371">
                        <a:schemeClr val="tx1"/>
                      </a:gs>
                      <a:gs pos="12360">
                        <a:schemeClr val="tx1"/>
                      </a:gs>
                    </a:gsLst>
                    <a:lin ang="5400000" scaled="0"/>
                  </a:gradFill>
                  <a:cs typeface="Segoe UI" panose="020B0502040204020203" pitchFamily="34" charset="0"/>
                </a:rPr>
                <a:t>is added to storage</a:t>
              </a:r>
            </a:p>
          </p:txBody>
        </p:sp>
        <p:grpSp>
          <p:nvGrpSpPr>
            <p:cNvPr id="14" name="Group 13">
              <a:extLst>
                <a:ext uri="{FF2B5EF4-FFF2-40B4-BE49-F238E27FC236}">
                  <a16:creationId xmlns:a16="http://schemas.microsoft.com/office/drawing/2014/main" id="{3D8FBA20-6D82-4799-9032-20952D5E5624}"/>
                </a:ext>
              </a:extLst>
            </p:cNvPr>
            <p:cNvGrpSpPr/>
            <p:nvPr/>
          </p:nvGrpSpPr>
          <p:grpSpPr>
            <a:xfrm>
              <a:off x="457580" y="3423791"/>
              <a:ext cx="2749255" cy="539523"/>
              <a:chOff x="457580" y="3423791"/>
              <a:chExt cx="2749255" cy="539523"/>
            </a:xfrm>
          </p:grpSpPr>
          <p:pic>
            <p:nvPicPr>
              <p:cNvPr id="126" name="Picture 1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3788" y="3470609"/>
                <a:ext cx="445886" cy="445886"/>
              </a:xfrm>
              <a:prstGeom prst="rect">
                <a:avLst/>
              </a:prstGeom>
              <a:ln>
                <a:noFill/>
              </a:ln>
            </p:spPr>
          </p:pic>
          <p:pic>
            <p:nvPicPr>
              <p:cNvPr id="127" name="Picture 1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16360" y="3454411"/>
                <a:ext cx="490475" cy="490475"/>
              </a:xfrm>
              <a:prstGeom prst="rect">
                <a:avLst/>
              </a:prstGeom>
              <a:ln>
                <a:noFill/>
              </a:ln>
            </p:spPr>
          </p:pic>
          <p:pic>
            <p:nvPicPr>
              <p:cNvPr id="128" name="Picture 12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7580" y="3423791"/>
                <a:ext cx="539523" cy="539523"/>
              </a:xfrm>
              <a:prstGeom prst="rect">
                <a:avLst/>
              </a:prstGeom>
              <a:ln>
                <a:noFill/>
              </a:ln>
            </p:spPr>
          </p:pic>
          <p:cxnSp>
            <p:nvCxnSpPr>
              <p:cNvPr id="108" name="Straight Arrow Connector 107">
                <a:extLst>
                  <a:ext uri="{FF2B5EF4-FFF2-40B4-BE49-F238E27FC236}">
                    <a16:creationId xmlns:a16="http://schemas.microsoft.com/office/drawing/2014/main" id="{775692CF-0101-4011-8EBA-2A1CF4B8D198}"/>
                  </a:ext>
                </a:extLst>
              </p:cNvPr>
              <p:cNvCxnSpPr>
                <a:cxnSpLocks/>
              </p:cNvCxnSpPr>
              <p:nvPr/>
            </p:nvCxnSpPr>
            <p:spPr>
              <a:xfrm>
                <a:off x="1177323" y="3693552"/>
                <a:ext cx="276245" cy="0"/>
              </a:xfrm>
              <a:prstGeom prst="straightConnector1">
                <a:avLst/>
              </a:prstGeom>
              <a:ln w="15875" cap="rnd">
                <a:solidFill>
                  <a:schemeClr val="tx1"/>
                </a:solidFill>
                <a:tailEnd type="arrow" w="lg"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29564F62-A90F-43C3-A289-C224C417EB4F}"/>
                  </a:ext>
                </a:extLst>
              </p:cNvPr>
              <p:cNvCxnSpPr>
                <a:cxnSpLocks/>
              </p:cNvCxnSpPr>
              <p:nvPr/>
            </p:nvCxnSpPr>
            <p:spPr>
              <a:xfrm>
                <a:off x="2259894" y="3693552"/>
                <a:ext cx="276245" cy="0"/>
              </a:xfrm>
              <a:prstGeom prst="straightConnector1">
                <a:avLst/>
              </a:prstGeom>
              <a:ln w="15875" cap="rnd">
                <a:solidFill>
                  <a:schemeClr val="tx1"/>
                </a:solidFill>
                <a:tailEnd type="arrow" w="lg" len="sm"/>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865EFC81-D193-482A-891D-128256FFC961}"/>
                </a:ext>
              </a:extLst>
            </p:cNvPr>
            <p:cNvSpPr txBox="1"/>
            <p:nvPr/>
          </p:nvSpPr>
          <p:spPr>
            <a:xfrm>
              <a:off x="324929" y="2415341"/>
              <a:ext cx="3913632" cy="794064"/>
            </a:xfrm>
            <a:prstGeom prst="rect">
              <a:avLst/>
            </a:prstGeom>
            <a:noFill/>
          </p:spPr>
          <p:txBody>
            <a:bodyPr wrap="square" lIns="182880" tIns="146304" rIns="182880" bIns="146304" rtlCol="0">
              <a:spAutoFit/>
            </a:bodyPr>
            <a:lstStyle/>
            <a:p>
              <a:pPr lvl="0">
                <a:lnSpc>
                  <a:spcPct val="90000"/>
                </a:lnSpc>
              </a:pPr>
              <a:r>
                <a:rPr lang="en-US" sz="1800" dirty="0">
                  <a:gradFill>
                    <a:gsLst>
                      <a:gs pos="3371">
                        <a:schemeClr val="tx1"/>
                      </a:gs>
                      <a:gs pos="12360">
                        <a:schemeClr val="tx1"/>
                      </a:gs>
                    </a:gsLst>
                    <a:lin ang="5400000" scaled="0"/>
                  </a:gradFill>
                  <a:cs typeface="Segoe UI" panose="020B0502040204020203" pitchFamily="34" charset="0"/>
                </a:rPr>
                <a:t>Execute code against changes in your data store</a:t>
              </a:r>
            </a:p>
          </p:txBody>
        </p:sp>
      </p:grpSp>
      <p:grpSp>
        <p:nvGrpSpPr>
          <p:cNvPr id="43" name="Group 42">
            <a:extLst>
              <a:ext uri="{FF2B5EF4-FFF2-40B4-BE49-F238E27FC236}">
                <a16:creationId xmlns:a16="http://schemas.microsoft.com/office/drawing/2014/main" id="{34D6FB1E-3C65-4B6C-8F32-7E44C2D5B9B9}"/>
              </a:ext>
            </a:extLst>
          </p:cNvPr>
          <p:cNvGrpSpPr/>
          <p:nvPr/>
        </p:nvGrpSpPr>
        <p:grpSpPr>
          <a:xfrm>
            <a:off x="4238560" y="2308555"/>
            <a:ext cx="3913633" cy="4389108"/>
            <a:chOff x="4238560" y="2308555"/>
            <a:chExt cx="3913633"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TextBox 120"/>
            <p:cNvSpPr txBox="1"/>
            <p:nvPr/>
          </p:nvSpPr>
          <p:spPr>
            <a:xfrm>
              <a:off x="4238560" y="2308555"/>
              <a:ext cx="3913632" cy="1043363"/>
            </a:xfrm>
            <a:prstGeom prst="rect">
              <a:avLst/>
            </a:prstGeom>
            <a:noFill/>
          </p:spPr>
          <p:txBody>
            <a:bodyPr wrap="square" lIns="182880" tIns="146304" rIns="182880" bIns="146304" rtlCol="0">
              <a:spAutoFit/>
            </a:bodyPr>
            <a:lstStyle/>
            <a:p>
              <a:pPr>
                <a:lnSpc>
                  <a:spcPct val="90000"/>
                </a:lnSpc>
              </a:pPr>
              <a:r>
                <a:rPr lang="en-US" sz="1800">
                  <a:gradFill>
                    <a:gsLst>
                      <a:gs pos="3371">
                        <a:schemeClr val="tx1"/>
                      </a:gs>
                      <a:gs pos="12360">
                        <a:schemeClr val="tx1"/>
                      </a:gs>
                    </a:gsLst>
                    <a:lin ang="5400000" scaled="0"/>
                  </a:gradFill>
                  <a:cs typeface="Segoe UI" panose="020B0502040204020203" pitchFamily="34" charset="0"/>
                </a:rPr>
                <a:t>Use a function to run a</a:t>
              </a:r>
              <a:br>
                <a:rPr lang="en-US" sz="1800">
                  <a:gradFill>
                    <a:gsLst>
                      <a:gs pos="3371">
                        <a:schemeClr val="tx1"/>
                      </a:gs>
                      <a:gs pos="12360">
                        <a:schemeClr val="tx1"/>
                      </a:gs>
                    </a:gsLst>
                    <a:lin ang="5400000" scaled="0"/>
                  </a:gradFill>
                  <a:cs typeface="Segoe UI" panose="020B0502040204020203" pitchFamily="34" charset="0"/>
                </a:rPr>
              </a:br>
              <a:r>
                <a:rPr lang="en-US" sz="1800">
                  <a:gradFill>
                    <a:gsLst>
                      <a:gs pos="3371">
                        <a:schemeClr val="tx1"/>
                      </a:gs>
                      <a:gs pos="12360">
                        <a:schemeClr val="tx1"/>
                      </a:gs>
                    </a:gsLst>
                    <a:lin ang="5400000" scaled="0"/>
                  </a:gradFill>
                  <a:cs typeface="Segoe UI" panose="020B0502040204020203" pitchFamily="34" charset="0"/>
                </a:rPr>
                <a:t>compliance check on each </a:t>
              </a:r>
              <a:br>
                <a:rPr lang="en-US" sz="1800">
                  <a:gradFill>
                    <a:gsLst>
                      <a:gs pos="3371">
                        <a:schemeClr val="tx1"/>
                      </a:gs>
                      <a:gs pos="12360">
                        <a:schemeClr val="tx1"/>
                      </a:gs>
                    </a:gsLst>
                    <a:lin ang="5400000" scaled="0"/>
                  </a:gradFill>
                  <a:cs typeface="Segoe UI" panose="020B0502040204020203" pitchFamily="34" charset="0"/>
                </a:rPr>
              </a:br>
              <a:r>
                <a:rPr lang="en-US" sz="1800">
                  <a:gradFill>
                    <a:gsLst>
                      <a:gs pos="3371">
                        <a:schemeClr val="tx1"/>
                      </a:gs>
                      <a:gs pos="12360">
                        <a:schemeClr val="tx1"/>
                      </a:gs>
                    </a:gsLst>
                    <a:lin ang="5400000" scaled="0"/>
                  </a:gradFill>
                  <a:cs typeface="Segoe UI" panose="020B0502040204020203" pitchFamily="34" charset="0"/>
                </a:rPr>
                <a:t>newly created SQL database</a:t>
              </a:r>
            </a:p>
          </p:txBody>
        </p:sp>
        <p:sp>
          <p:nvSpPr>
            <p:cNvPr id="122" name="TextBox 121"/>
            <p:cNvSpPr txBox="1"/>
            <p:nvPr/>
          </p:nvSpPr>
          <p:spPr>
            <a:xfrm>
              <a:off x="4238561" y="4320213"/>
              <a:ext cx="3913632" cy="1043363"/>
            </a:xfrm>
            <a:prstGeom prst="rect">
              <a:avLst/>
            </a:prstGeom>
            <a:noFill/>
          </p:spPr>
          <p:txBody>
            <a:bodyPr wrap="square" lIns="182880" tIns="146304" rIns="182880" bIns="146304" rtlCol="0">
              <a:spAutoFit/>
            </a:bodyPr>
            <a:lstStyle/>
            <a:p>
              <a:pPr>
                <a:lnSpc>
                  <a:spcPct val="90000"/>
                </a:lnSpc>
              </a:pPr>
              <a:r>
                <a:rPr lang="en-US" sz="1800">
                  <a:gradFill>
                    <a:gsLst>
                      <a:gs pos="3371">
                        <a:schemeClr val="tx1"/>
                      </a:gs>
                      <a:gs pos="12360">
                        <a:schemeClr val="tx1"/>
                      </a:gs>
                    </a:gsLst>
                    <a:lin ang="5400000" scaled="0"/>
                  </a:gradFill>
                  <a:cs typeface="Segoe UI" panose="020B0502040204020203" pitchFamily="34" charset="0"/>
                </a:rPr>
                <a:t>Tag newly provisioned VMs </a:t>
              </a:r>
              <a:br>
                <a:rPr lang="en-US" sz="1800">
                  <a:gradFill>
                    <a:gsLst>
                      <a:gs pos="3371">
                        <a:schemeClr val="tx1"/>
                      </a:gs>
                      <a:gs pos="12360">
                        <a:schemeClr val="tx1"/>
                      </a:gs>
                    </a:gsLst>
                    <a:lin ang="5400000" scaled="0"/>
                  </a:gradFill>
                  <a:cs typeface="Segoe UI" panose="020B0502040204020203" pitchFamily="34" charset="0"/>
                </a:rPr>
              </a:br>
              <a:r>
                <a:rPr lang="en-US" sz="1800">
                  <a:gradFill>
                    <a:gsLst>
                      <a:gs pos="3371">
                        <a:schemeClr val="tx1"/>
                      </a:gs>
                      <a:gs pos="12360">
                        <a:schemeClr val="tx1"/>
                      </a:gs>
                    </a:gsLst>
                    <a:lin ang="5400000" scaled="0"/>
                  </a:gradFill>
                  <a:cs typeface="Segoe UI" panose="020B0502040204020203" pitchFamily="34" charset="0"/>
                </a:rPr>
                <a:t>with Azure Automation and </a:t>
              </a:r>
              <a:br>
                <a:rPr lang="en-US" sz="1800">
                  <a:gradFill>
                    <a:gsLst>
                      <a:gs pos="3371">
                        <a:schemeClr val="tx1"/>
                      </a:gs>
                      <a:gs pos="12360">
                        <a:schemeClr val="tx1"/>
                      </a:gs>
                    </a:gsLst>
                    <a:lin ang="5400000" scaled="0"/>
                  </a:gradFill>
                  <a:cs typeface="Segoe UI" panose="020B0502040204020203" pitchFamily="34" charset="0"/>
                </a:rPr>
              </a:br>
              <a:r>
                <a:rPr lang="en-US" sz="1800">
                  <a:gradFill>
                    <a:gsLst>
                      <a:gs pos="3371">
                        <a:schemeClr val="tx1"/>
                      </a:gs>
                      <a:gs pos="12360">
                        <a:schemeClr val="tx1"/>
                      </a:gs>
                    </a:gsLst>
                    <a:lin ang="5400000" scaled="0"/>
                  </a:gradFill>
                  <a:cs typeface="Segoe UI" panose="020B0502040204020203" pitchFamily="34" charset="0"/>
                </a:rPr>
                <a:t>add to metadata store</a:t>
              </a:r>
            </a:p>
          </p:txBody>
        </p:sp>
        <p:grpSp>
          <p:nvGrpSpPr>
            <p:cNvPr id="40" name="Group 39">
              <a:extLst>
                <a:ext uri="{FF2B5EF4-FFF2-40B4-BE49-F238E27FC236}">
                  <a16:creationId xmlns:a16="http://schemas.microsoft.com/office/drawing/2014/main" id="{61710B04-E1A2-481B-84B7-59095CA61C62}"/>
                </a:ext>
              </a:extLst>
            </p:cNvPr>
            <p:cNvGrpSpPr/>
            <p:nvPr/>
          </p:nvGrpSpPr>
          <p:grpSpPr>
            <a:xfrm>
              <a:off x="4381380" y="3423791"/>
              <a:ext cx="2757331" cy="539523"/>
              <a:chOff x="4381380" y="3423791"/>
              <a:chExt cx="2757331" cy="539523"/>
            </a:xfrm>
          </p:grpSpPr>
          <p:pic>
            <p:nvPicPr>
              <p:cNvPr id="22" name="Picture 2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81380" y="3423791"/>
                <a:ext cx="539523" cy="539523"/>
              </a:xfrm>
              <a:prstGeom prst="rect">
                <a:avLst/>
              </a:prstGeom>
              <a:ln>
                <a:noFill/>
              </a:ln>
            </p:spPr>
          </p:pic>
          <p:pic>
            <p:nvPicPr>
              <p:cNvPr id="111" name="Picture 110">
                <a:extLst>
                  <a:ext uri="{FF2B5EF4-FFF2-40B4-BE49-F238E27FC236}">
                    <a16:creationId xmlns:a16="http://schemas.microsoft.com/office/drawing/2014/main" id="{2BE3D74B-3939-4E2C-8AD7-D4B5A6209D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5664" y="3470609"/>
                <a:ext cx="445886" cy="445886"/>
              </a:xfrm>
              <a:prstGeom prst="rect">
                <a:avLst/>
              </a:prstGeom>
              <a:ln>
                <a:noFill/>
              </a:ln>
            </p:spPr>
          </p:pic>
          <p:pic>
            <p:nvPicPr>
              <p:cNvPr id="112" name="Picture 111">
                <a:extLst>
                  <a:ext uri="{FF2B5EF4-FFF2-40B4-BE49-F238E27FC236}">
                    <a16:creationId xmlns:a16="http://schemas.microsoft.com/office/drawing/2014/main" id="{15933137-E9AC-4B9E-A326-C4F35975C8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48236" y="3454411"/>
                <a:ext cx="490475" cy="490475"/>
              </a:xfrm>
              <a:prstGeom prst="rect">
                <a:avLst/>
              </a:prstGeom>
              <a:ln>
                <a:noFill/>
              </a:ln>
            </p:spPr>
          </p:pic>
          <p:cxnSp>
            <p:nvCxnSpPr>
              <p:cNvPr id="114" name="Straight Arrow Connector 113">
                <a:extLst>
                  <a:ext uri="{FF2B5EF4-FFF2-40B4-BE49-F238E27FC236}">
                    <a16:creationId xmlns:a16="http://schemas.microsoft.com/office/drawing/2014/main" id="{F4413EC7-E8B0-4A06-B3C3-424511632B36}"/>
                  </a:ext>
                </a:extLst>
              </p:cNvPr>
              <p:cNvCxnSpPr>
                <a:cxnSpLocks/>
              </p:cNvCxnSpPr>
              <p:nvPr/>
            </p:nvCxnSpPr>
            <p:spPr>
              <a:xfrm>
                <a:off x="5109199" y="3693552"/>
                <a:ext cx="276245" cy="0"/>
              </a:xfrm>
              <a:prstGeom prst="straightConnector1">
                <a:avLst/>
              </a:prstGeom>
              <a:ln w="15875" cap="rnd">
                <a:solidFill>
                  <a:schemeClr val="tx1"/>
                </a:solidFill>
                <a:tailEnd type="arrow" w="lg" len="sm"/>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B459305-2486-417F-9DD8-3936A3B98E02}"/>
                  </a:ext>
                </a:extLst>
              </p:cNvPr>
              <p:cNvCxnSpPr>
                <a:cxnSpLocks/>
              </p:cNvCxnSpPr>
              <p:nvPr/>
            </p:nvCxnSpPr>
            <p:spPr>
              <a:xfrm>
                <a:off x="6191770" y="3693552"/>
                <a:ext cx="276245" cy="0"/>
              </a:xfrm>
              <a:prstGeom prst="straightConnector1">
                <a:avLst/>
              </a:prstGeom>
              <a:ln w="15875" cap="rnd">
                <a:solidFill>
                  <a:schemeClr val="tx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D3785ABF-5254-4054-9F9D-B5388AF623CF}"/>
                </a:ext>
              </a:extLst>
            </p:cNvPr>
            <p:cNvGrpSpPr/>
            <p:nvPr/>
          </p:nvGrpSpPr>
          <p:grpSpPr>
            <a:xfrm>
              <a:off x="4447883" y="5293017"/>
              <a:ext cx="2770133" cy="1138032"/>
              <a:chOff x="4447883" y="5293017"/>
              <a:chExt cx="2770133" cy="1138032"/>
            </a:xfrm>
          </p:grpSpPr>
          <p:pic>
            <p:nvPicPr>
              <p:cNvPr id="54" name="Picture 5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47883" y="5616953"/>
                <a:ext cx="539522" cy="539522"/>
              </a:xfrm>
              <a:prstGeom prst="rect">
                <a:avLst/>
              </a:prstGeom>
              <a:ln>
                <a:noFill/>
              </a:ln>
            </p:spPr>
          </p:pic>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pic>
            <p:nvPicPr>
              <p:cNvPr id="120" name="Picture 119">
                <a:extLst>
                  <a:ext uri="{FF2B5EF4-FFF2-40B4-BE49-F238E27FC236}">
                    <a16:creationId xmlns:a16="http://schemas.microsoft.com/office/drawing/2014/main" id="{9C9201E9-3A0C-49C6-92B6-B38274B576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79421" y="5663771"/>
                <a:ext cx="445886" cy="445886"/>
              </a:xfrm>
              <a:prstGeom prst="rect">
                <a:avLst/>
              </a:prstGeom>
              <a:ln>
                <a:noFill/>
              </a:ln>
            </p:spPr>
          </p:pic>
          <p:cxnSp>
            <p:nvCxnSpPr>
              <p:cNvPr id="132" name="Straight Arrow Connector 131">
                <a:extLst>
                  <a:ext uri="{FF2B5EF4-FFF2-40B4-BE49-F238E27FC236}">
                    <a16:creationId xmlns:a16="http://schemas.microsoft.com/office/drawing/2014/main" id="{85A9EDB2-07D7-4ECB-BB81-83952258D69D}"/>
                  </a:ext>
                </a:extLst>
              </p:cNvPr>
              <p:cNvCxnSpPr>
                <a:cxnSpLocks/>
              </p:cNvCxnSpPr>
              <p:nvPr/>
            </p:nvCxnSpPr>
            <p:spPr>
              <a:xfrm>
                <a:off x="5138412" y="5886714"/>
                <a:ext cx="276245" cy="0"/>
              </a:xfrm>
              <a:prstGeom prst="straightConnector1">
                <a:avLst/>
              </a:prstGeom>
              <a:ln w="15875" cap="rnd">
                <a:solidFill>
                  <a:schemeClr val="tx1"/>
                </a:solidFill>
                <a:tailEnd type="arrow" w="lg" len="sm"/>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72130" y="5293017"/>
                <a:ext cx="445886" cy="445886"/>
              </a:xfrm>
              <a:prstGeom prst="rect">
                <a:avLst/>
              </a:prstGeom>
              <a:ln>
                <a:noFill/>
              </a:ln>
            </p:spPr>
          </p:pic>
          <p:pic>
            <p:nvPicPr>
              <p:cNvPr id="65" name="Picture 6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772130" y="5985163"/>
                <a:ext cx="445886" cy="445886"/>
              </a:xfrm>
              <a:prstGeom prst="rect">
                <a:avLst/>
              </a:prstGeom>
              <a:ln>
                <a:noFill/>
              </a:ln>
            </p:spPr>
          </p:pic>
          <p:grpSp>
            <p:nvGrpSpPr>
              <p:cNvPr id="30" name="Group 29">
                <a:extLst>
                  <a:ext uri="{FF2B5EF4-FFF2-40B4-BE49-F238E27FC236}">
                    <a16:creationId xmlns:a16="http://schemas.microsoft.com/office/drawing/2014/main" id="{F8F572B1-EC67-4F25-BAFA-F7588970DC16}"/>
                  </a:ext>
                </a:extLst>
              </p:cNvPr>
              <p:cNvGrpSpPr/>
              <p:nvPr/>
            </p:nvGrpSpPr>
            <p:grpSpPr>
              <a:xfrm>
                <a:off x="6185998" y="5515960"/>
                <a:ext cx="411684" cy="692146"/>
                <a:chOff x="6008686" y="5515960"/>
                <a:chExt cx="411684" cy="692146"/>
              </a:xfrm>
            </p:grpSpPr>
            <p:cxnSp>
              <p:nvCxnSpPr>
                <p:cNvPr id="134" name="Straight Arrow Connector 133">
                  <a:extLst>
                    <a:ext uri="{FF2B5EF4-FFF2-40B4-BE49-F238E27FC236}">
                      <a16:creationId xmlns:a16="http://schemas.microsoft.com/office/drawing/2014/main" id="{A7DB4361-B76F-4D77-850D-354A728A9FAC}"/>
                    </a:ext>
                  </a:extLst>
                </p:cNvPr>
                <p:cNvCxnSpPr>
                  <a:cxnSpLocks/>
                </p:cNvCxnSpPr>
                <p:nvPr/>
              </p:nvCxnSpPr>
              <p:spPr>
                <a:xfrm>
                  <a:off x="6191770" y="5515960"/>
                  <a:ext cx="228600" cy="0"/>
                </a:xfrm>
                <a:prstGeom prst="straightConnector1">
                  <a:avLst/>
                </a:prstGeom>
                <a:ln w="15875" cap="rnd">
                  <a:solidFill>
                    <a:schemeClr val="tx1"/>
                  </a:solidFill>
                  <a:tailEnd type="arrow" w="lg"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56B833FA-3A4E-41E7-8FAB-6E373EC74096}"/>
                    </a:ext>
                  </a:extLst>
                </p:cNvPr>
                <p:cNvCxnSpPr>
                  <a:cxnSpLocks/>
                </p:cNvCxnSpPr>
                <p:nvPr/>
              </p:nvCxnSpPr>
              <p:spPr>
                <a:xfrm>
                  <a:off x="6191770" y="6208106"/>
                  <a:ext cx="228600" cy="0"/>
                </a:xfrm>
                <a:prstGeom prst="straightConnector1">
                  <a:avLst/>
                </a:prstGeom>
                <a:ln w="15875" cap="rnd">
                  <a:solidFill>
                    <a:schemeClr val="tx1"/>
                  </a:solidFill>
                  <a:tailEnd type="arrow" w="lg"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F4363D-6DAB-448B-904C-C6B9625E1765}"/>
                    </a:ext>
                  </a:extLst>
                </p:cNvPr>
                <p:cNvCxnSpPr>
                  <a:cxnSpLocks/>
                </p:cNvCxnSpPr>
                <p:nvPr/>
              </p:nvCxnSpPr>
              <p:spPr>
                <a:xfrm>
                  <a:off x="6191566" y="5515988"/>
                  <a:ext cx="0" cy="690502"/>
                </a:xfrm>
                <a:prstGeom prst="line">
                  <a:avLst/>
                </a:prstGeom>
                <a:ln w="15875" cap="rnd">
                  <a:solidFill>
                    <a:schemeClr val="tx1"/>
                  </a:solidFill>
                  <a:tailEnd type="non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F2F6F0-C701-4DC6-AA2A-CA631C51A93A}"/>
                    </a:ext>
                  </a:extLst>
                </p:cNvPr>
                <p:cNvCxnSpPr/>
                <p:nvPr/>
              </p:nvCxnSpPr>
              <p:spPr>
                <a:xfrm>
                  <a:off x="6008686" y="5874676"/>
                  <a:ext cx="182880" cy="0"/>
                </a:xfrm>
                <a:prstGeom prst="line">
                  <a:avLst/>
                </a:prstGeom>
                <a:ln w="15875" cap="rnd">
                  <a:solidFill>
                    <a:schemeClr val="tx1"/>
                  </a:solidFill>
                  <a:tailEnd type="none" w="lg" len="sm"/>
                </a:ln>
              </p:spPr>
              <p:style>
                <a:lnRef idx="1">
                  <a:schemeClr val="accent1"/>
                </a:lnRef>
                <a:fillRef idx="0">
                  <a:schemeClr val="accent1"/>
                </a:fillRef>
                <a:effectRef idx="0">
                  <a:schemeClr val="accent1"/>
                </a:effectRef>
                <a:fontRef idx="minor">
                  <a:schemeClr val="tx1"/>
                </a:fontRef>
              </p:style>
            </p:cxnSp>
          </p:grpSp>
        </p:grpSp>
      </p:grpSp>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TextBox 130"/>
            <p:cNvSpPr txBox="1"/>
            <p:nvPr/>
          </p:nvSpPr>
          <p:spPr>
            <a:xfrm>
              <a:off x="8202420" y="2308555"/>
              <a:ext cx="3913632" cy="1043363"/>
            </a:xfrm>
            <a:prstGeom prst="rect">
              <a:avLst/>
            </a:prstGeom>
            <a:noFill/>
          </p:spPr>
          <p:txBody>
            <a:bodyPr wrap="square" lIns="182880" tIns="146304" rIns="182880" bIns="146304" rtlCol="0">
              <a:spAutoFit/>
            </a:bodyPr>
            <a:lstStyle/>
            <a:p>
              <a:pPr>
                <a:lnSpc>
                  <a:spcPct val="90000"/>
                </a:lnSpc>
              </a:pPr>
              <a:r>
                <a:rPr lang="en-US" sz="1800">
                  <a:gradFill>
                    <a:gsLst>
                      <a:gs pos="3371">
                        <a:schemeClr val="tx1"/>
                      </a:gs>
                      <a:gs pos="12360">
                        <a:schemeClr val="tx1"/>
                      </a:gs>
                    </a:gsLst>
                    <a:lin ang="5400000" scaled="0"/>
                  </a:gradFill>
                  <a:cs typeface="Segoe UI" panose="020B0502040204020203" pitchFamily="34" charset="0"/>
                </a:rPr>
                <a:t>Use custom “drive start” and </a:t>
              </a:r>
              <a:br>
                <a:rPr lang="en-US" sz="1800">
                  <a:gradFill>
                    <a:gsLst>
                      <a:gs pos="3371">
                        <a:schemeClr val="tx1"/>
                      </a:gs>
                      <a:gs pos="12360">
                        <a:schemeClr val="tx1"/>
                      </a:gs>
                    </a:gsLst>
                    <a:lin ang="5400000" scaled="0"/>
                  </a:gradFill>
                  <a:cs typeface="Segoe UI" panose="020B0502040204020203" pitchFamily="34" charset="0"/>
                </a:rPr>
              </a:br>
              <a:r>
                <a:rPr lang="en-US" sz="1800">
                  <a:gradFill>
                    <a:gsLst>
                      <a:gs pos="3371">
                        <a:schemeClr val="tx1"/>
                      </a:gs>
                      <a:gs pos="12360">
                        <a:schemeClr val="tx1"/>
                      </a:gs>
                    </a:gsLst>
                    <a:lin ang="5400000" scaled="0"/>
                  </a:gradFill>
                  <a:cs typeface="Segoe UI" panose="020B0502040204020203" pitchFamily="34" charset="0"/>
                </a:rPr>
                <a:t>“drive end” events to log vehicle performance metrics</a:t>
              </a:r>
            </a:p>
          </p:txBody>
        </p:sp>
        <p:grpSp>
          <p:nvGrpSpPr>
            <p:cNvPr id="38" name="Group 37">
              <a:extLst>
                <a:ext uri="{FF2B5EF4-FFF2-40B4-BE49-F238E27FC236}">
                  <a16:creationId xmlns:a16="http://schemas.microsoft.com/office/drawing/2014/main" id="{DD3C014F-004C-4E85-8A93-306702D9335E}"/>
                </a:ext>
              </a:extLst>
            </p:cNvPr>
            <p:cNvGrpSpPr/>
            <p:nvPr/>
          </p:nvGrpSpPr>
          <p:grpSpPr>
            <a:xfrm>
              <a:off x="8411249" y="3273744"/>
              <a:ext cx="3529545" cy="1307412"/>
              <a:chOff x="8411249" y="3405823"/>
              <a:chExt cx="3529545" cy="1307412"/>
            </a:xfrm>
          </p:grpSpPr>
          <p:pic>
            <p:nvPicPr>
              <p:cNvPr id="86" name="Picture 8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411249" y="3779779"/>
                <a:ext cx="539522" cy="539522"/>
              </a:xfrm>
              <a:prstGeom prst="rect">
                <a:avLst/>
              </a:prstGeom>
            </p:spPr>
          </p:pic>
          <p:pic>
            <p:nvPicPr>
              <p:cNvPr id="87" name="Picture 8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535443" y="4307884"/>
                <a:ext cx="405351" cy="405351"/>
              </a:xfrm>
              <a:prstGeom prst="rect">
                <a:avLst/>
              </a:prstGeom>
            </p:spPr>
          </p:pic>
          <p:pic>
            <p:nvPicPr>
              <p:cNvPr id="91" name="Picture 9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564700" y="3893962"/>
                <a:ext cx="346836" cy="346835"/>
              </a:xfrm>
              <a:prstGeom prst="rect">
                <a:avLst/>
              </a:prstGeom>
              <a:ln>
                <a:noFill/>
              </a:ln>
            </p:spPr>
          </p:pic>
          <p:pic>
            <p:nvPicPr>
              <p:cNvPr id="92" name="Picture 9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1545431" y="3405823"/>
                <a:ext cx="385374" cy="385373"/>
              </a:xfrm>
              <a:prstGeom prst="rect">
                <a:avLst/>
              </a:prstGeom>
            </p:spPr>
          </p:pic>
          <p:grpSp>
            <p:nvGrpSpPr>
              <p:cNvPr id="32" name="Group 31">
                <a:extLst>
                  <a:ext uri="{FF2B5EF4-FFF2-40B4-BE49-F238E27FC236}">
                    <a16:creationId xmlns:a16="http://schemas.microsoft.com/office/drawing/2014/main" id="{0F3C41C5-4460-4E5A-A3EB-ACD447F0CBA3}"/>
                  </a:ext>
                </a:extLst>
              </p:cNvPr>
              <p:cNvGrpSpPr/>
              <p:nvPr/>
            </p:nvGrpSpPr>
            <p:grpSpPr>
              <a:xfrm>
                <a:off x="9426436" y="3657497"/>
                <a:ext cx="1503184" cy="784086"/>
                <a:chOff x="9376207" y="3677920"/>
                <a:chExt cx="1503184" cy="784086"/>
              </a:xfrm>
            </p:grpSpPr>
            <p:sp>
              <p:nvSpPr>
                <p:cNvPr id="93" name="Rectangle 92"/>
                <p:cNvSpPr/>
                <p:nvPr/>
              </p:nvSpPr>
              <p:spPr bwMode="auto">
                <a:xfrm>
                  <a:off x="9376207" y="3677920"/>
                  <a:ext cx="1503184" cy="784086"/>
                </a:xfrm>
                <a:prstGeom prst="rect">
                  <a:avLst/>
                </a:prstGeom>
                <a:ln w="15875" cap="rnd">
                  <a:solidFill>
                    <a:schemeClr val="tx1"/>
                  </a:solidFill>
                  <a:prstDash val="dash"/>
                  <a:tailEnd type="none" w="lg" len="sm"/>
                </a:ln>
              </p:spPr>
              <p:style>
                <a:lnRef idx="1">
                  <a:schemeClr val="accent1"/>
                </a:lnRef>
                <a:fillRef idx="0">
                  <a:schemeClr val="accent1"/>
                </a:fillRef>
                <a:effectRef idx="0">
                  <a:schemeClr val="accent1"/>
                </a:effectRef>
                <a:fontRef idx="minor">
                  <a:schemeClr val="tx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nvGrpSpPr>
                <p:cNvPr id="31" name="Group 30">
                  <a:extLst>
                    <a:ext uri="{FF2B5EF4-FFF2-40B4-BE49-F238E27FC236}">
                      <a16:creationId xmlns:a16="http://schemas.microsoft.com/office/drawing/2014/main" id="{6983A5E1-D38F-4E52-9BA6-F68B5E7F136F}"/>
                    </a:ext>
                  </a:extLst>
                </p:cNvPr>
                <p:cNvGrpSpPr/>
                <p:nvPr/>
              </p:nvGrpSpPr>
              <p:grpSpPr>
                <a:xfrm>
                  <a:off x="9504688" y="3845935"/>
                  <a:ext cx="1219853" cy="448056"/>
                  <a:chOff x="9487254" y="3860338"/>
                  <a:chExt cx="1219853" cy="448056"/>
                </a:xfrm>
              </p:grpSpPr>
              <p:pic>
                <p:nvPicPr>
                  <p:cNvPr id="96" name="Picture 9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87254" y="3860338"/>
                    <a:ext cx="448056" cy="448056"/>
                  </a:xfrm>
                  <a:prstGeom prst="rect">
                    <a:avLst/>
                  </a:prstGeom>
                  <a:ln>
                    <a:noFill/>
                  </a:ln>
                </p:spPr>
              </p:pic>
              <p:pic>
                <p:nvPicPr>
                  <p:cNvPr id="136" name="Picture 135">
                    <a:extLst>
                      <a:ext uri="{FF2B5EF4-FFF2-40B4-BE49-F238E27FC236}">
                        <a16:creationId xmlns:a16="http://schemas.microsoft.com/office/drawing/2014/main" id="{F35F1AAF-E497-4231-9703-73AAA0AAF69B}"/>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259051" y="3860338"/>
                    <a:ext cx="448056" cy="448056"/>
                  </a:xfrm>
                  <a:prstGeom prst="rect">
                    <a:avLst/>
                  </a:prstGeom>
                  <a:ln>
                    <a:noFill/>
                  </a:ln>
                </p:spPr>
              </p:pic>
              <p:cxnSp>
                <p:nvCxnSpPr>
                  <p:cNvPr id="137" name="Straight Arrow Connector 136">
                    <a:extLst>
                      <a:ext uri="{FF2B5EF4-FFF2-40B4-BE49-F238E27FC236}">
                        <a16:creationId xmlns:a16="http://schemas.microsoft.com/office/drawing/2014/main" id="{D8CEEDDD-B99F-4FBC-86F6-1BF50DCE7C85}"/>
                      </a:ext>
                    </a:extLst>
                  </p:cNvPr>
                  <p:cNvCxnSpPr>
                    <a:cxnSpLocks/>
                  </p:cNvCxnSpPr>
                  <p:nvPr/>
                </p:nvCxnSpPr>
                <p:spPr>
                  <a:xfrm>
                    <a:off x="10002841" y="4084366"/>
                    <a:ext cx="188679" cy="0"/>
                  </a:xfrm>
                  <a:prstGeom prst="straightConnector1">
                    <a:avLst/>
                  </a:prstGeom>
                  <a:ln w="15875" cap="rnd">
                    <a:solidFill>
                      <a:schemeClr val="tx1"/>
                    </a:solidFill>
                    <a:tailEnd type="arrow" w="lg" len="sm"/>
                  </a:ln>
                </p:spPr>
                <p:style>
                  <a:lnRef idx="1">
                    <a:schemeClr val="accent1"/>
                  </a:lnRef>
                  <a:fillRef idx="0">
                    <a:schemeClr val="accent1"/>
                  </a:fillRef>
                  <a:effectRef idx="0">
                    <a:schemeClr val="accent1"/>
                  </a:effectRef>
                  <a:fontRef idx="minor">
                    <a:schemeClr val="tx1"/>
                  </a:fontRef>
                </p:style>
              </p:cxnSp>
            </p:grpSp>
          </p:grpSp>
          <p:cxnSp>
            <p:nvCxnSpPr>
              <p:cNvPr id="138" name="Straight Arrow Connector 137">
                <a:extLst>
                  <a:ext uri="{FF2B5EF4-FFF2-40B4-BE49-F238E27FC236}">
                    <a16:creationId xmlns:a16="http://schemas.microsoft.com/office/drawing/2014/main" id="{E413B6E4-D18E-4BBB-916B-0BB513892D9F}"/>
                  </a:ext>
                </a:extLst>
              </p:cNvPr>
              <p:cNvCxnSpPr>
                <a:cxnSpLocks/>
              </p:cNvCxnSpPr>
              <p:nvPr/>
            </p:nvCxnSpPr>
            <p:spPr>
              <a:xfrm>
                <a:off x="9050481" y="4049540"/>
                <a:ext cx="276245" cy="0"/>
              </a:xfrm>
              <a:prstGeom prst="straightConnector1">
                <a:avLst/>
              </a:prstGeom>
              <a:ln w="15875" cap="rnd">
                <a:solidFill>
                  <a:schemeClr val="tx1"/>
                </a:solidFill>
                <a:tailEnd type="arrow" w="lg" len="sm"/>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D8CBEA4D-64EF-4309-A959-6201B586B2F5}"/>
                  </a:ext>
                </a:extLst>
              </p:cNvPr>
              <p:cNvGrpSpPr/>
              <p:nvPr/>
            </p:nvGrpSpPr>
            <p:grpSpPr>
              <a:xfrm>
                <a:off x="11031158" y="3598509"/>
                <a:ext cx="411684" cy="912050"/>
                <a:chOff x="11002465" y="3598509"/>
                <a:chExt cx="411684" cy="912050"/>
              </a:xfrm>
            </p:grpSpPr>
            <p:cxnSp>
              <p:nvCxnSpPr>
                <p:cNvPr id="145" name="Straight Arrow Connector 144">
                  <a:extLst>
                    <a:ext uri="{FF2B5EF4-FFF2-40B4-BE49-F238E27FC236}">
                      <a16:creationId xmlns:a16="http://schemas.microsoft.com/office/drawing/2014/main" id="{2E8354D0-C05E-40B6-A4C4-8B8D66D1A379}"/>
                    </a:ext>
                  </a:extLst>
                </p:cNvPr>
                <p:cNvCxnSpPr>
                  <a:cxnSpLocks/>
                </p:cNvCxnSpPr>
                <p:nvPr/>
              </p:nvCxnSpPr>
              <p:spPr>
                <a:xfrm>
                  <a:off x="11185549" y="3598509"/>
                  <a:ext cx="228600" cy="0"/>
                </a:xfrm>
                <a:prstGeom prst="straightConnector1">
                  <a:avLst/>
                </a:prstGeom>
                <a:ln w="15875" cap="rnd">
                  <a:solidFill>
                    <a:schemeClr val="tx1"/>
                  </a:solidFill>
                  <a:tailEnd type="arrow" w="lg" len="sm"/>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319F05AA-35EE-43FF-8CE7-C210A4D8226C}"/>
                    </a:ext>
                  </a:extLst>
                </p:cNvPr>
                <p:cNvCxnSpPr>
                  <a:cxnSpLocks/>
                </p:cNvCxnSpPr>
                <p:nvPr/>
              </p:nvCxnSpPr>
              <p:spPr>
                <a:xfrm>
                  <a:off x="11185549" y="4510559"/>
                  <a:ext cx="228600" cy="0"/>
                </a:xfrm>
                <a:prstGeom prst="straightConnector1">
                  <a:avLst/>
                </a:prstGeom>
                <a:ln w="15875" cap="rnd">
                  <a:solidFill>
                    <a:schemeClr val="tx1"/>
                  </a:solidFill>
                  <a:tailEnd type="arrow" w="lg" len="sm"/>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D678E33-DD52-4AF2-95A3-408128B20987}"/>
                    </a:ext>
                  </a:extLst>
                </p:cNvPr>
                <p:cNvCxnSpPr>
                  <a:cxnSpLocks/>
                </p:cNvCxnSpPr>
                <p:nvPr/>
              </p:nvCxnSpPr>
              <p:spPr>
                <a:xfrm>
                  <a:off x="11185345" y="3606165"/>
                  <a:ext cx="0" cy="901065"/>
                </a:xfrm>
                <a:prstGeom prst="line">
                  <a:avLst/>
                </a:prstGeom>
                <a:ln w="15875" cap="rnd">
                  <a:solidFill>
                    <a:schemeClr val="tx1"/>
                  </a:solidFill>
                  <a:tailEnd type="none" w="lg" len="sm"/>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C33047D-B998-43B0-BC88-7640FA457A2D}"/>
                    </a:ext>
                  </a:extLst>
                </p:cNvPr>
                <p:cNvCxnSpPr/>
                <p:nvPr/>
              </p:nvCxnSpPr>
              <p:spPr>
                <a:xfrm>
                  <a:off x="11002465" y="4056697"/>
                  <a:ext cx="182880" cy="0"/>
                </a:xfrm>
                <a:prstGeom prst="line">
                  <a:avLst/>
                </a:prstGeom>
                <a:ln w="15875" cap="rnd">
                  <a:solidFill>
                    <a:schemeClr val="tx1"/>
                  </a:solidFill>
                  <a:tailEnd type="none" w="lg" len="sm"/>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2009285C-270E-49BA-A3EC-DC532AE0693F}"/>
                    </a:ext>
                  </a:extLst>
                </p:cNvPr>
                <p:cNvCxnSpPr>
                  <a:cxnSpLocks/>
                </p:cNvCxnSpPr>
                <p:nvPr/>
              </p:nvCxnSpPr>
              <p:spPr>
                <a:xfrm>
                  <a:off x="11185549" y="4056697"/>
                  <a:ext cx="228600" cy="0"/>
                </a:xfrm>
                <a:prstGeom prst="straightConnector1">
                  <a:avLst/>
                </a:prstGeom>
                <a:ln w="15875" cap="rnd">
                  <a:solidFill>
                    <a:schemeClr val="tx1"/>
                  </a:solidFill>
                  <a:tailEnd type="arrow" w="lg" len="sm"/>
                </a:ln>
              </p:spPr>
              <p:style>
                <a:lnRef idx="1">
                  <a:schemeClr val="accent1"/>
                </a:lnRef>
                <a:fillRef idx="0">
                  <a:schemeClr val="accent1"/>
                </a:fillRef>
                <a:effectRef idx="0">
                  <a:schemeClr val="accent1"/>
                </a:effectRef>
                <a:fontRef idx="minor">
                  <a:schemeClr val="tx1"/>
                </a:fontRef>
              </p:style>
            </p:cxnSp>
          </p:grpSp>
        </p:grpSp>
      </p:grpSp>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274639" y="295274"/>
            <a:ext cx="11889564" cy="917575"/>
          </a:xfrm>
        </p:spPr>
        <p:txBody>
          <a:bodyPr/>
          <a:lstStyle/>
          <a:p>
            <a:pPr>
              <a:defRPr/>
            </a:pPr>
            <a:r>
              <a:rPr lang="en-US"/>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74702" y="1577043"/>
            <a:ext cx="3913632" cy="73152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238561" y="1577043"/>
            <a:ext cx="3913632" cy="73152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nSpc>
                <a:spcPct val="90000"/>
              </a:lnSpc>
            </a:pPr>
            <a:r>
              <a:rPr lang="en-US" sz="240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202420" y="1577043"/>
            <a:ext cx="3959352" cy="73152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nSpc>
                <a:spcPct val="90000"/>
              </a:lnSpc>
            </a:pPr>
            <a:r>
              <a:rPr lang="en-US" sz="240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Third-party integration</a:t>
            </a:r>
          </a:p>
        </p:txBody>
      </p:sp>
    </p:spTree>
    <p:extLst>
      <p:ext uri="{BB962C8B-B14F-4D97-AF65-F5344CB8AC3E}">
        <p14:creationId xmlns:p14="http://schemas.microsoft.com/office/powerpoint/2010/main" val="190275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64" presetClass="path" presetSubtype="0" decel="100000" fill="hold" nodeType="withEffect">
                                  <p:stCondLst>
                                    <p:cond delay="0"/>
                                  </p:stCondLst>
                                  <p:childTnLst>
                                    <p:animMotion origin="layout" path="M -1.16926E-6 -1.41625E-6 L -1.16926E-6 -0.04539 " pathEditMode="relative" rAng="0" ptsTypes="AA">
                                      <p:cBhvr>
                                        <p:cTn id="14" dur="600" spd="-100000" fill="hold"/>
                                        <p:tgtEl>
                                          <p:spTgt spid="45"/>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42" presetClass="path" presetSubtype="0" decel="100000" fill="hold" grpId="1" nodeType="withEffect">
                                  <p:stCondLst>
                                    <p:cond delay="0"/>
                                  </p:stCondLst>
                                  <p:childTnLst>
                                    <p:animMotion origin="layout" path="M -3.125E-6 4.44444E-6 L -3.125E-6 0.03703 " pathEditMode="relative" rAng="0" ptsTypes="AA">
                                      <p:cBhvr>
                                        <p:cTn id="21" dur="600" spd="-100000" fill="hold"/>
                                        <p:tgtEl>
                                          <p:spTgt spid="104"/>
                                        </p:tgtEl>
                                        <p:attrNameLst>
                                          <p:attrName>ppt_x</p:attrName>
                                          <p:attrName>ppt_y</p:attrName>
                                        </p:attrNameLst>
                                      </p:cBhvr>
                                      <p:rCtr x="0" y="1852"/>
                                    </p:animMotion>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64" presetClass="path" presetSubtype="0" decel="100000" fill="hold" nodeType="withEffect">
                                  <p:stCondLst>
                                    <p:cond delay="0"/>
                                  </p:stCondLst>
                                  <p:childTnLst>
                                    <p:animMotion origin="layout" path="M -1.16926E-6 -1.41625E-6 L -1.16926E-6 -0.04539 " pathEditMode="relative" rAng="0" ptsTypes="AA">
                                      <p:cBhvr>
                                        <p:cTn id="26" dur="600" spd="-100000" fill="hold"/>
                                        <p:tgtEl>
                                          <p:spTgt spid="43"/>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fade">
                                      <p:cBhvr>
                                        <p:cTn id="31" dur="500"/>
                                        <p:tgtEl>
                                          <p:spTgt spid="105"/>
                                        </p:tgtEl>
                                      </p:cBhvr>
                                    </p:animEffect>
                                  </p:childTnLst>
                                </p:cTn>
                              </p:par>
                              <p:par>
                                <p:cTn id="32" presetID="42" presetClass="path" presetSubtype="0" decel="100000" fill="hold" grpId="1" nodeType="withEffect">
                                  <p:stCondLst>
                                    <p:cond delay="0"/>
                                  </p:stCondLst>
                                  <p:childTnLst>
                                    <p:animMotion origin="layout" path="M -3.125E-6 4.44444E-6 L -3.125E-6 0.03703 " pathEditMode="relative" rAng="0" ptsTypes="AA">
                                      <p:cBhvr>
                                        <p:cTn id="33" dur="600" spd="-100000" fill="hold"/>
                                        <p:tgtEl>
                                          <p:spTgt spid="105"/>
                                        </p:tgtEl>
                                        <p:attrNameLst>
                                          <p:attrName>ppt_x</p:attrName>
                                          <p:attrName>ppt_y</p:attrName>
                                        </p:attrNameLst>
                                      </p:cBhvr>
                                      <p:rCtr x="0" y="1852"/>
                                    </p:animMotion>
                                  </p:childTnLst>
                                </p:cTn>
                              </p:par>
                              <p:par>
                                <p:cTn id="34" presetID="10" presetClass="entr" presetSubtype="0"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64" presetClass="path" presetSubtype="0" decel="100000" fill="hold" nodeType="withEffect">
                                  <p:stCondLst>
                                    <p:cond delay="0"/>
                                  </p:stCondLst>
                                  <p:childTnLst>
                                    <p:animMotion origin="layout" path="M -1.16926E-6 -1.41625E-6 L -1.16926E-6 -0.04539 " pathEditMode="relative" rAng="0" ptsTypes="AA">
                                      <p:cBhvr>
                                        <p:cTn id="38" dur="600" spd="-100000" fill="hold"/>
                                        <p:tgtEl>
                                          <p:spTgt spid="44"/>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19D2-4014-4C9A-8CDD-EE5A52A64635}"/>
              </a:ext>
            </a:extLst>
          </p:cNvPr>
          <p:cNvSpPr>
            <a:spLocks noGrp="1"/>
          </p:cNvSpPr>
          <p:nvPr>
            <p:ph type="title"/>
          </p:nvPr>
        </p:nvSpPr>
        <p:spPr/>
        <p:txBody>
          <a:bodyPr/>
          <a:lstStyle/>
          <a:p>
            <a:r>
              <a:rPr lang="en-AU" dirty="0"/>
              <a:t>Routing Storage Account Events</a:t>
            </a:r>
          </a:p>
        </p:txBody>
      </p:sp>
      <p:pic>
        <p:nvPicPr>
          <p:cNvPr id="3" name="Afbeelding 4">
            <a:extLst>
              <a:ext uri="{FF2B5EF4-FFF2-40B4-BE49-F238E27FC236}">
                <a16:creationId xmlns:a16="http://schemas.microsoft.com/office/drawing/2014/main" id="{C2BD3292-3A64-4D3E-93D9-AE5382974D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54946" y="1065704"/>
            <a:ext cx="8928950" cy="5823386"/>
          </a:xfrm>
          <a:prstGeom prst="rect">
            <a:avLst/>
          </a:prstGeom>
        </p:spPr>
      </p:pic>
    </p:spTree>
    <p:extLst>
      <p:ext uri="{BB962C8B-B14F-4D97-AF65-F5344CB8AC3E}">
        <p14:creationId xmlns:p14="http://schemas.microsoft.com/office/powerpoint/2010/main" val="33574077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19D2-4014-4C9A-8CDD-EE5A52A64635}"/>
              </a:ext>
            </a:extLst>
          </p:cNvPr>
          <p:cNvSpPr>
            <a:spLocks noGrp="1"/>
          </p:cNvSpPr>
          <p:nvPr>
            <p:ph type="title"/>
          </p:nvPr>
        </p:nvSpPr>
        <p:spPr/>
        <p:txBody>
          <a:bodyPr/>
          <a:lstStyle/>
          <a:p>
            <a:r>
              <a:rPr lang="en-AU" dirty="0"/>
              <a:t>Custom Events Routing with Event Grid Topic</a:t>
            </a:r>
          </a:p>
        </p:txBody>
      </p:sp>
      <p:pic>
        <p:nvPicPr>
          <p:cNvPr id="4" name="Afbeelding 5">
            <a:extLst>
              <a:ext uri="{FF2B5EF4-FFF2-40B4-BE49-F238E27FC236}">
                <a16:creationId xmlns:a16="http://schemas.microsoft.com/office/drawing/2014/main" id="{BBAE068B-76F2-4715-8740-E7458DA9E3DB}"/>
              </a:ext>
            </a:extLst>
          </p:cNvPr>
          <p:cNvPicPr>
            <a:picLocks noChangeAspect="1"/>
          </p:cNvPicPr>
          <p:nvPr/>
        </p:nvPicPr>
        <p:blipFill>
          <a:blip r:embed="rId3"/>
          <a:stretch>
            <a:fillRect/>
          </a:stretch>
        </p:blipFill>
        <p:spPr>
          <a:xfrm>
            <a:off x="1124859" y="1426415"/>
            <a:ext cx="10189123" cy="4714268"/>
          </a:xfrm>
          <a:prstGeom prst="rect">
            <a:avLst/>
          </a:prstGeom>
        </p:spPr>
      </p:pic>
    </p:spTree>
    <p:extLst>
      <p:ext uri="{BB962C8B-B14F-4D97-AF65-F5344CB8AC3E}">
        <p14:creationId xmlns:p14="http://schemas.microsoft.com/office/powerpoint/2010/main" val="37650255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E65E0B-DAD6-4E77-BBBD-558E96DA159A}"/>
              </a:ext>
            </a:extLst>
          </p:cNvPr>
          <p:cNvSpPr>
            <a:spLocks noGrp="1"/>
          </p:cNvSpPr>
          <p:nvPr>
            <p:ph type="title"/>
          </p:nvPr>
        </p:nvSpPr>
        <p:spPr/>
        <p:txBody>
          <a:bodyPr/>
          <a:lstStyle/>
          <a:p>
            <a:r>
              <a:rPr lang="en-AU" dirty="0"/>
              <a:t>Let’s have some fun</a:t>
            </a:r>
          </a:p>
        </p:txBody>
      </p:sp>
      <p:pic>
        <p:nvPicPr>
          <p:cNvPr id="5" name="Picture 4">
            <a:extLst>
              <a:ext uri="{FF2B5EF4-FFF2-40B4-BE49-F238E27FC236}">
                <a16:creationId xmlns:a16="http://schemas.microsoft.com/office/drawing/2014/main" id="{4B3C0092-023C-4BAF-8338-CF155F57A8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19515" y="2228827"/>
            <a:ext cx="2218816" cy="2218816"/>
          </a:xfrm>
          <a:prstGeom prst="rect">
            <a:avLst/>
          </a:prstGeom>
        </p:spPr>
      </p:pic>
    </p:spTree>
    <p:extLst>
      <p:ext uri="{BB962C8B-B14F-4D97-AF65-F5344CB8AC3E}">
        <p14:creationId xmlns:p14="http://schemas.microsoft.com/office/powerpoint/2010/main" val="4052030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008FF32-DB29-498B-AE29-49B2A12FD5A9}"/>
              </a:ext>
            </a:extLst>
          </p:cNvPr>
          <p:cNvSpPr txBox="1">
            <a:spLocks/>
          </p:cNvSpPr>
          <p:nvPr/>
        </p:nvSpPr>
        <p:spPr bwMode="auto">
          <a:xfrm>
            <a:off x="274638" y="2125677"/>
            <a:ext cx="10056812" cy="1181862"/>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4800" b="0" kern="1200" cap="none" spc="-100" baseline="0">
                <a:ln w="3175">
                  <a:noFill/>
                </a:ln>
                <a:gradFill>
                  <a:gsLst>
                    <a:gs pos="74359">
                      <a:schemeClr val="tx1"/>
                    </a:gs>
                    <a:gs pos="57576">
                      <a:schemeClr val="tx1"/>
                    </a:gs>
                  </a:gsLst>
                  <a:lin ang="5400000" scaled="0"/>
                </a:gradFill>
                <a:effectLst/>
                <a:latin typeface="+mj-lt"/>
                <a:ea typeface="+mn-ea"/>
                <a:cs typeface="Segoe UI" pitchFamily="34" charset="0"/>
              </a:defRPr>
            </a:lvl1pPr>
          </a:lstStyle>
          <a:p>
            <a:r>
              <a:rPr lang="en-AU" sz="7200" dirty="0"/>
              <a:t>Demo</a:t>
            </a:r>
          </a:p>
        </p:txBody>
      </p:sp>
      <p:sp>
        <p:nvSpPr>
          <p:cNvPr id="8" name="Text Placeholder 7">
            <a:extLst>
              <a:ext uri="{FF2B5EF4-FFF2-40B4-BE49-F238E27FC236}">
                <a16:creationId xmlns:a16="http://schemas.microsoft.com/office/drawing/2014/main" id="{BE94EC95-C421-40DC-AC17-4640B4609BDD}"/>
              </a:ext>
            </a:extLst>
          </p:cNvPr>
          <p:cNvSpPr>
            <a:spLocks noGrp="1"/>
          </p:cNvSpPr>
          <p:nvPr>
            <p:ph type="body" sz="quarter" idx="14"/>
          </p:nvPr>
        </p:nvSpPr>
        <p:spPr>
          <a:xfrm>
            <a:off x="273049" y="3954463"/>
            <a:ext cx="5151705" cy="731528"/>
          </a:xfrm>
        </p:spPr>
        <p:txBody>
          <a:bodyPr/>
          <a:lstStyle/>
          <a:p>
            <a:r>
              <a:rPr lang="en-AU" dirty="0"/>
              <a:t>Routing Blob Storage </a:t>
            </a:r>
          </a:p>
          <a:p>
            <a:r>
              <a:rPr lang="en-AU" dirty="0"/>
              <a:t>Events</a:t>
            </a:r>
          </a:p>
          <a:p>
            <a:endParaRPr lang="en-AU" dirty="0"/>
          </a:p>
        </p:txBody>
      </p:sp>
      <p:sp>
        <p:nvSpPr>
          <p:cNvPr id="9" name="Rectangle 8">
            <a:extLst>
              <a:ext uri="{FF2B5EF4-FFF2-40B4-BE49-F238E27FC236}">
                <a16:creationId xmlns:a16="http://schemas.microsoft.com/office/drawing/2014/main" id="{BB82801A-C838-4027-B291-3EF576A9EC3F}"/>
              </a:ext>
            </a:extLst>
          </p:cNvPr>
          <p:cNvSpPr/>
          <p:nvPr/>
        </p:nvSpPr>
        <p:spPr bwMode="auto">
          <a:xfrm>
            <a:off x="5424755" y="0"/>
            <a:ext cx="7011720"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EB824EEE-0F3C-4FE5-91EC-E0DEF0A05B9A}"/>
              </a:ext>
            </a:extLst>
          </p:cNvPr>
          <p:cNvPicPr>
            <a:picLocks noChangeAspect="1"/>
          </p:cNvPicPr>
          <p:nvPr/>
        </p:nvPicPr>
        <p:blipFill>
          <a:blip r:embed="rId3"/>
          <a:stretch>
            <a:fillRect/>
          </a:stretch>
        </p:blipFill>
        <p:spPr>
          <a:xfrm>
            <a:off x="5707677" y="2709434"/>
            <a:ext cx="6445876" cy="1575656"/>
          </a:xfrm>
          <a:prstGeom prst="rect">
            <a:avLst/>
          </a:prstGeom>
        </p:spPr>
      </p:pic>
    </p:spTree>
    <p:extLst>
      <p:ext uri="{BB962C8B-B14F-4D97-AF65-F5344CB8AC3E}">
        <p14:creationId xmlns:p14="http://schemas.microsoft.com/office/powerpoint/2010/main" val="344244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0" name="Straight Connector 479"/>
          <p:cNvCxnSpPr/>
          <p:nvPr/>
        </p:nvCxnSpPr>
        <p:spPr>
          <a:xfrm flipV="1">
            <a:off x="8859731" y="3108678"/>
            <a:ext cx="0" cy="303096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V="1">
            <a:off x="11362217" y="2564660"/>
            <a:ext cx="0" cy="225379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p:cNvCxnSpPr/>
          <p:nvPr/>
        </p:nvCxnSpPr>
        <p:spPr>
          <a:xfrm flipV="1">
            <a:off x="6699200" y="0"/>
            <a:ext cx="0" cy="699452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p:cNvCxnSpPr/>
          <p:nvPr/>
        </p:nvCxnSpPr>
        <p:spPr>
          <a:xfrm flipV="1">
            <a:off x="9885595" y="0"/>
            <a:ext cx="0" cy="699452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V="1">
            <a:off x="699452" y="2797811"/>
            <a:ext cx="0" cy="419671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a:off x="699452" y="2797811"/>
            <a:ext cx="2253791"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flipV="1">
            <a:off x="2953243" y="0"/>
            <a:ext cx="0" cy="279781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p:nvPr/>
        </p:nvCxnSpPr>
        <p:spPr>
          <a:xfrm flipV="1">
            <a:off x="2347051" y="1"/>
            <a:ext cx="0" cy="53624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2331508" y="3730414"/>
            <a:ext cx="2984331"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flipV="1">
            <a:off x="5315839" y="3730414"/>
            <a:ext cx="0" cy="3264112"/>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a:off x="0" y="948147"/>
            <a:ext cx="2331508"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flipV="1">
            <a:off x="4429865" y="1398906"/>
            <a:ext cx="0" cy="23315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4429865" y="1398906"/>
            <a:ext cx="2253791"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a:off x="6683656" y="3124222"/>
            <a:ext cx="321748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a:off x="9870051" y="2564660"/>
            <a:ext cx="256465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flipV="1">
            <a:off x="11968409" y="1"/>
            <a:ext cx="0" cy="256465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0" y="5362470"/>
            <a:ext cx="2359486"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8859731" y="6139639"/>
            <a:ext cx="357497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1346673" y="4818451"/>
            <a:ext cx="1088037"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2331508" y="4973885"/>
            <a:ext cx="2984331"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V="1">
            <a:off x="3186394" y="4973885"/>
            <a:ext cx="0" cy="202064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86" name="Group 485"/>
          <p:cNvGrpSpPr/>
          <p:nvPr/>
        </p:nvGrpSpPr>
        <p:grpSpPr>
          <a:xfrm>
            <a:off x="2021522" y="1398905"/>
            <a:ext cx="652822" cy="652822"/>
            <a:chOff x="1981200" y="1371600"/>
            <a:chExt cx="640080" cy="640080"/>
          </a:xfrm>
        </p:grpSpPr>
        <p:sp>
          <p:nvSpPr>
            <p:cNvPr id="484" name="Oval 483"/>
            <p:cNvSpPr/>
            <p:nvPr/>
          </p:nvSpPr>
          <p:spPr>
            <a:xfrm>
              <a:off x="1981200" y="13716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485" name="Picture 48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4204" y="1504604"/>
              <a:ext cx="374072" cy="374072"/>
            </a:xfrm>
            <a:prstGeom prst="rect">
              <a:avLst/>
            </a:prstGeom>
            <a:ln>
              <a:noFill/>
            </a:ln>
          </p:spPr>
        </p:pic>
      </p:grpSp>
      <p:grpSp>
        <p:nvGrpSpPr>
          <p:cNvPr id="491" name="Group 490"/>
          <p:cNvGrpSpPr/>
          <p:nvPr/>
        </p:nvGrpSpPr>
        <p:grpSpPr>
          <a:xfrm>
            <a:off x="3187276" y="3419545"/>
            <a:ext cx="652822" cy="652822"/>
            <a:chOff x="3124200" y="3352800"/>
            <a:chExt cx="640080" cy="640080"/>
          </a:xfrm>
        </p:grpSpPr>
        <p:sp>
          <p:nvSpPr>
            <p:cNvPr id="488" name="Oval 487"/>
            <p:cNvSpPr/>
            <p:nvPr/>
          </p:nvSpPr>
          <p:spPr>
            <a:xfrm>
              <a:off x="3124200" y="33528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490" name="Picture 48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4208" y="3502808"/>
              <a:ext cx="340065" cy="340065"/>
            </a:xfrm>
            <a:prstGeom prst="rect">
              <a:avLst/>
            </a:prstGeom>
            <a:ln>
              <a:noFill/>
            </a:ln>
          </p:spPr>
        </p:pic>
      </p:grpSp>
      <p:grpSp>
        <p:nvGrpSpPr>
          <p:cNvPr id="510" name="Group 509"/>
          <p:cNvGrpSpPr/>
          <p:nvPr/>
        </p:nvGrpSpPr>
        <p:grpSpPr>
          <a:xfrm>
            <a:off x="4119880" y="2176074"/>
            <a:ext cx="652822" cy="652822"/>
            <a:chOff x="4038600" y="2133600"/>
            <a:chExt cx="640080" cy="640080"/>
          </a:xfrm>
        </p:grpSpPr>
        <p:sp>
          <p:nvSpPr>
            <p:cNvPr id="496" name="Oval 495"/>
            <p:cNvSpPr/>
            <p:nvPr/>
          </p:nvSpPr>
          <p:spPr>
            <a:xfrm>
              <a:off x="4038600" y="21336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03" name="Picture 50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71604" y="2331745"/>
              <a:ext cx="374072" cy="243791"/>
            </a:xfrm>
            <a:prstGeom prst="rect">
              <a:avLst/>
            </a:prstGeom>
          </p:spPr>
        </p:pic>
      </p:grpSp>
      <p:grpSp>
        <p:nvGrpSpPr>
          <p:cNvPr id="511" name="Group 510"/>
          <p:cNvGrpSpPr/>
          <p:nvPr/>
        </p:nvGrpSpPr>
        <p:grpSpPr>
          <a:xfrm>
            <a:off x="6373671" y="4087911"/>
            <a:ext cx="652822" cy="652822"/>
            <a:chOff x="6248400" y="4008120"/>
            <a:chExt cx="640080" cy="640080"/>
          </a:xfrm>
        </p:grpSpPr>
        <p:sp>
          <p:nvSpPr>
            <p:cNvPr id="494" name="Oval 493"/>
            <p:cNvSpPr/>
            <p:nvPr/>
          </p:nvSpPr>
          <p:spPr>
            <a:xfrm>
              <a:off x="6248400" y="400812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grpSp>
          <p:nvGrpSpPr>
            <p:cNvPr id="509" name="Group 508"/>
            <p:cNvGrpSpPr/>
            <p:nvPr/>
          </p:nvGrpSpPr>
          <p:grpSpPr>
            <a:xfrm>
              <a:off x="6381403" y="4141123"/>
              <a:ext cx="374072" cy="374072"/>
              <a:chOff x="3857186" y="2158274"/>
              <a:chExt cx="2467833" cy="2017563"/>
            </a:xfrm>
          </p:grpSpPr>
          <p:pic>
            <p:nvPicPr>
              <p:cNvPr id="504" name="Picture 50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57186" y="2158274"/>
                <a:ext cx="2467833" cy="2017563"/>
              </a:xfrm>
              <a:prstGeom prst="rect">
                <a:avLst/>
              </a:prstGeom>
            </p:spPr>
          </p:pic>
          <p:sp>
            <p:nvSpPr>
              <p:cNvPr id="508" name="Oval 507"/>
              <p:cNvSpPr/>
              <p:nvPr/>
            </p:nvSpPr>
            <p:spPr>
              <a:xfrm>
                <a:off x="4419598" y="2729335"/>
                <a:ext cx="1447799" cy="1246903"/>
              </a:xfrm>
              <a:prstGeom prst="ellipse">
                <a:avLst/>
              </a:prstGeom>
              <a:noFill/>
              <a:ln w="28575">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grpSp>
      </p:grpSp>
      <p:grpSp>
        <p:nvGrpSpPr>
          <p:cNvPr id="514" name="Group 513"/>
          <p:cNvGrpSpPr/>
          <p:nvPr/>
        </p:nvGrpSpPr>
        <p:grpSpPr>
          <a:xfrm>
            <a:off x="389466" y="3574979"/>
            <a:ext cx="652822" cy="652822"/>
            <a:chOff x="381000" y="3505200"/>
            <a:chExt cx="640080" cy="640080"/>
          </a:xfrm>
        </p:grpSpPr>
        <p:sp>
          <p:nvSpPr>
            <p:cNvPr id="492" name="Oval 491"/>
            <p:cNvSpPr/>
            <p:nvPr/>
          </p:nvSpPr>
          <p:spPr>
            <a:xfrm>
              <a:off x="381000" y="35052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13" name="Picture 5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6465" y="3670665"/>
              <a:ext cx="309151" cy="309151"/>
            </a:xfrm>
            <a:prstGeom prst="rect">
              <a:avLst/>
            </a:prstGeom>
          </p:spPr>
        </p:pic>
      </p:grpSp>
      <p:grpSp>
        <p:nvGrpSpPr>
          <p:cNvPr id="516" name="Group 515"/>
          <p:cNvGrpSpPr/>
          <p:nvPr/>
        </p:nvGrpSpPr>
        <p:grpSpPr>
          <a:xfrm>
            <a:off x="6373671" y="310867"/>
            <a:ext cx="652822" cy="652822"/>
            <a:chOff x="6248400" y="304800"/>
            <a:chExt cx="640080" cy="640080"/>
          </a:xfrm>
        </p:grpSpPr>
        <p:sp>
          <p:nvSpPr>
            <p:cNvPr id="493" name="Oval 492"/>
            <p:cNvSpPr/>
            <p:nvPr/>
          </p:nvSpPr>
          <p:spPr>
            <a:xfrm>
              <a:off x="6248400" y="3048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15" name="Picture 5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2197" y="437803"/>
              <a:ext cx="392489" cy="374072"/>
            </a:xfrm>
            <a:prstGeom prst="rect">
              <a:avLst/>
            </a:prstGeom>
          </p:spPr>
        </p:pic>
      </p:grpSp>
      <p:grpSp>
        <p:nvGrpSpPr>
          <p:cNvPr id="523" name="Group 522"/>
          <p:cNvGrpSpPr/>
          <p:nvPr/>
        </p:nvGrpSpPr>
        <p:grpSpPr>
          <a:xfrm>
            <a:off x="7617142" y="2797810"/>
            <a:ext cx="652822" cy="652822"/>
            <a:chOff x="7467600" y="2743200"/>
            <a:chExt cx="640080" cy="640080"/>
          </a:xfrm>
        </p:grpSpPr>
        <p:sp>
          <p:nvSpPr>
            <p:cNvPr id="502" name="Oval 501"/>
            <p:cNvSpPr/>
            <p:nvPr/>
          </p:nvSpPr>
          <p:spPr>
            <a:xfrm>
              <a:off x="7467600" y="27432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17" name="Picture 51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601870" y="2882181"/>
              <a:ext cx="395448" cy="374072"/>
            </a:xfrm>
            <a:prstGeom prst="rect">
              <a:avLst/>
            </a:prstGeom>
          </p:spPr>
        </p:pic>
      </p:grpSp>
      <p:grpSp>
        <p:nvGrpSpPr>
          <p:cNvPr id="522" name="Group 521"/>
          <p:cNvGrpSpPr/>
          <p:nvPr/>
        </p:nvGrpSpPr>
        <p:grpSpPr>
          <a:xfrm>
            <a:off x="9560066" y="1600969"/>
            <a:ext cx="652822" cy="652822"/>
            <a:chOff x="9372600" y="914400"/>
            <a:chExt cx="640080" cy="640080"/>
          </a:xfrm>
        </p:grpSpPr>
        <p:sp>
          <p:nvSpPr>
            <p:cNvPr id="495" name="Oval 494"/>
            <p:cNvSpPr/>
            <p:nvPr/>
          </p:nvSpPr>
          <p:spPr>
            <a:xfrm>
              <a:off x="9372600" y="9144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18" name="Picture 51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532003" y="1079865"/>
              <a:ext cx="321274" cy="309151"/>
            </a:xfrm>
            <a:prstGeom prst="rect">
              <a:avLst/>
            </a:prstGeom>
          </p:spPr>
        </p:pic>
      </p:grpSp>
      <p:grpSp>
        <p:nvGrpSpPr>
          <p:cNvPr id="521" name="Group 520"/>
          <p:cNvGrpSpPr/>
          <p:nvPr/>
        </p:nvGrpSpPr>
        <p:grpSpPr>
          <a:xfrm>
            <a:off x="11036688" y="3131993"/>
            <a:ext cx="652822" cy="652822"/>
            <a:chOff x="10820400" y="3070860"/>
            <a:chExt cx="640080" cy="640080"/>
          </a:xfrm>
        </p:grpSpPr>
        <p:sp>
          <p:nvSpPr>
            <p:cNvPr id="500" name="Oval 499"/>
            <p:cNvSpPr/>
            <p:nvPr/>
          </p:nvSpPr>
          <p:spPr>
            <a:xfrm>
              <a:off x="10820400" y="307086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20" name="Picture 51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985865" y="3236325"/>
              <a:ext cx="309151" cy="309151"/>
            </a:xfrm>
            <a:prstGeom prst="rect">
              <a:avLst/>
            </a:prstGeom>
          </p:spPr>
        </p:pic>
      </p:grpSp>
      <p:grpSp>
        <p:nvGrpSpPr>
          <p:cNvPr id="528" name="Group 527"/>
          <p:cNvGrpSpPr/>
          <p:nvPr/>
        </p:nvGrpSpPr>
        <p:grpSpPr>
          <a:xfrm>
            <a:off x="933485" y="621735"/>
            <a:ext cx="652822" cy="652822"/>
            <a:chOff x="914400" y="609600"/>
            <a:chExt cx="640080" cy="640080"/>
          </a:xfrm>
        </p:grpSpPr>
        <p:sp>
          <p:nvSpPr>
            <p:cNvPr id="525" name="Oval 524"/>
            <p:cNvSpPr/>
            <p:nvPr/>
          </p:nvSpPr>
          <p:spPr>
            <a:xfrm>
              <a:off x="914400" y="6096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27" name="Picture 52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55906" y="759608"/>
              <a:ext cx="357069" cy="340065"/>
            </a:xfrm>
            <a:prstGeom prst="rect">
              <a:avLst/>
            </a:prstGeom>
          </p:spPr>
        </p:pic>
      </p:grpSp>
      <p:grpSp>
        <p:nvGrpSpPr>
          <p:cNvPr id="534" name="Group 533"/>
          <p:cNvGrpSpPr/>
          <p:nvPr/>
        </p:nvGrpSpPr>
        <p:grpSpPr>
          <a:xfrm>
            <a:off x="11658423" y="310867"/>
            <a:ext cx="652822" cy="652822"/>
            <a:chOff x="11430000" y="304800"/>
            <a:chExt cx="640080" cy="640080"/>
          </a:xfrm>
        </p:grpSpPr>
        <p:sp>
          <p:nvSpPr>
            <p:cNvPr id="532" name="Oval 531"/>
            <p:cNvSpPr/>
            <p:nvPr/>
          </p:nvSpPr>
          <p:spPr>
            <a:xfrm>
              <a:off x="11430000" y="3048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30" name="Picture 52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595465" y="462794"/>
              <a:ext cx="309151" cy="309151"/>
            </a:xfrm>
            <a:prstGeom prst="rect">
              <a:avLst/>
            </a:prstGeom>
          </p:spPr>
        </p:pic>
      </p:grpSp>
      <p:sp>
        <p:nvSpPr>
          <p:cNvPr id="535" name="TextBox 534"/>
          <p:cNvSpPr txBox="1"/>
          <p:nvPr/>
        </p:nvSpPr>
        <p:spPr>
          <a:xfrm>
            <a:off x="3115970" y="300315"/>
            <a:ext cx="3289749" cy="646331"/>
          </a:xfrm>
          <a:prstGeom prst="rect">
            <a:avLst/>
          </a:prstGeom>
          <a:noFill/>
        </p:spPr>
        <p:txBody>
          <a:bodyPr wrap="square" rtlCol="0" anchor="ctr" anchorCtr="0">
            <a:spAutoFit/>
          </a:bodyPr>
          <a:lstStyle/>
          <a:p>
            <a:pPr>
              <a:lnSpc>
                <a:spcPct val="90000"/>
              </a:lnSpc>
            </a:pPr>
            <a:r>
              <a:rPr lang="en-US" sz="2000">
                <a:gradFill>
                  <a:gsLst>
                    <a:gs pos="21910">
                      <a:schemeClr val="tx1"/>
                    </a:gs>
                    <a:gs pos="53000">
                      <a:schemeClr val="tx1"/>
                    </a:gs>
                  </a:gsLst>
                  <a:lin ang="5400000" scaled="1"/>
                </a:gradFill>
                <a:latin typeface="Segoe UI Semilight" panose="020B0402040204020203" pitchFamily="34" charset="0"/>
                <a:cs typeface="Segoe UI Semilight" panose="020B0402040204020203" pitchFamily="34" charset="0"/>
              </a:rPr>
              <a:t>Managing events is important but cumbersome</a:t>
            </a:r>
          </a:p>
        </p:txBody>
      </p:sp>
      <p:sp>
        <p:nvSpPr>
          <p:cNvPr id="60" name="TextBox 59">
            <a:extLst>
              <a:ext uri="{FF2B5EF4-FFF2-40B4-BE49-F238E27FC236}">
                <a16:creationId xmlns:a16="http://schemas.microsoft.com/office/drawing/2014/main" id="{CB2A8167-6D7C-476C-AEC4-5ED50B3C077C}"/>
              </a:ext>
            </a:extLst>
          </p:cNvPr>
          <p:cNvSpPr txBox="1"/>
          <p:nvPr/>
        </p:nvSpPr>
        <p:spPr>
          <a:xfrm>
            <a:off x="8005727" y="1040800"/>
            <a:ext cx="310868" cy="769441"/>
          </a:xfrm>
          <a:prstGeom prst="rect">
            <a:avLst/>
          </a:prstGeom>
          <a:noFill/>
        </p:spPr>
        <p:txBody>
          <a:bodyPr wrap="square" rtlCol="0">
            <a:spAutoFit/>
          </a:bodyPr>
          <a:lstStyle/>
          <a:p>
            <a:pPr algn="ctr"/>
            <a:r>
              <a:rPr lang="en-US" sz="4400">
                <a:gradFill>
                  <a:gsLst>
                    <a:gs pos="9551">
                      <a:schemeClr val="accent3"/>
                    </a:gs>
                    <a:gs pos="21910">
                      <a:schemeClr val="accent3"/>
                    </a:gs>
                  </a:gsLst>
                  <a:lin ang="5400000" scaled="1"/>
                </a:gradFill>
                <a:latin typeface="Segoe UI Semibold" panose="020B0702040204020203" pitchFamily="34" charset="0"/>
                <a:cs typeface="Segoe UI Semibold" panose="020B0702040204020203" pitchFamily="34" charset="0"/>
              </a:rPr>
              <a:t>?</a:t>
            </a:r>
          </a:p>
        </p:txBody>
      </p:sp>
      <p:sp>
        <p:nvSpPr>
          <p:cNvPr id="61" name="TextBox 60">
            <a:extLst>
              <a:ext uri="{FF2B5EF4-FFF2-40B4-BE49-F238E27FC236}">
                <a16:creationId xmlns:a16="http://schemas.microsoft.com/office/drawing/2014/main" id="{E1AF7FBD-AD7F-4140-8A51-4EC659AD38C2}"/>
              </a:ext>
            </a:extLst>
          </p:cNvPr>
          <p:cNvSpPr txBox="1"/>
          <p:nvPr/>
        </p:nvSpPr>
        <p:spPr>
          <a:xfrm>
            <a:off x="10570386" y="419064"/>
            <a:ext cx="310868" cy="769441"/>
          </a:xfrm>
          <a:prstGeom prst="rect">
            <a:avLst/>
          </a:prstGeom>
          <a:noFill/>
        </p:spPr>
        <p:txBody>
          <a:bodyPr wrap="square" rtlCol="0">
            <a:spAutoFit/>
          </a:bodyPr>
          <a:lstStyle/>
          <a:p>
            <a:pPr algn="ctr"/>
            <a:r>
              <a:rPr lang="en-US" sz="4400">
                <a:gradFill>
                  <a:gsLst>
                    <a:gs pos="9551">
                      <a:schemeClr val="accent3"/>
                    </a:gs>
                    <a:gs pos="21910">
                      <a:schemeClr val="accent3"/>
                    </a:gs>
                  </a:gsLst>
                  <a:lin ang="5400000" scaled="1"/>
                </a:gradFill>
                <a:latin typeface="Segoe UI Semibold" panose="020B0702040204020203" pitchFamily="34" charset="0"/>
                <a:cs typeface="Segoe UI Semibold" panose="020B0702040204020203" pitchFamily="34" charset="0"/>
              </a:rPr>
              <a:t>?</a:t>
            </a:r>
          </a:p>
        </p:txBody>
      </p:sp>
      <p:sp>
        <p:nvSpPr>
          <p:cNvPr id="62" name="TextBox 61">
            <a:extLst>
              <a:ext uri="{FF2B5EF4-FFF2-40B4-BE49-F238E27FC236}">
                <a16:creationId xmlns:a16="http://schemas.microsoft.com/office/drawing/2014/main" id="{C6FD1852-E156-4EF6-A141-DBAA91BD8994}"/>
              </a:ext>
            </a:extLst>
          </p:cNvPr>
          <p:cNvSpPr txBox="1"/>
          <p:nvPr/>
        </p:nvSpPr>
        <p:spPr>
          <a:xfrm>
            <a:off x="778051" y="1584818"/>
            <a:ext cx="310868" cy="769441"/>
          </a:xfrm>
          <a:prstGeom prst="rect">
            <a:avLst/>
          </a:prstGeom>
          <a:noFill/>
        </p:spPr>
        <p:txBody>
          <a:bodyPr wrap="square" rtlCol="0">
            <a:spAutoFit/>
          </a:bodyPr>
          <a:lstStyle/>
          <a:p>
            <a:pPr algn="ctr"/>
            <a:r>
              <a:rPr lang="en-US" sz="4400">
                <a:gradFill>
                  <a:gsLst>
                    <a:gs pos="9551">
                      <a:schemeClr val="accent3"/>
                    </a:gs>
                    <a:gs pos="21910">
                      <a:schemeClr val="accent3"/>
                    </a:gs>
                  </a:gsLst>
                  <a:lin ang="5400000" scaled="1"/>
                </a:gradFill>
                <a:latin typeface="Segoe UI Semibold" panose="020B0702040204020203" pitchFamily="34" charset="0"/>
                <a:cs typeface="Segoe UI Semibold" panose="020B0702040204020203" pitchFamily="34" charset="0"/>
              </a:rPr>
              <a:t>?</a:t>
            </a:r>
          </a:p>
        </p:txBody>
      </p:sp>
      <p:sp>
        <p:nvSpPr>
          <p:cNvPr id="63" name="TextBox 62">
            <a:extLst>
              <a:ext uri="{FF2B5EF4-FFF2-40B4-BE49-F238E27FC236}">
                <a16:creationId xmlns:a16="http://schemas.microsoft.com/office/drawing/2014/main" id="{132514CA-1B5E-476B-8376-633753E49D25}"/>
              </a:ext>
            </a:extLst>
          </p:cNvPr>
          <p:cNvSpPr txBox="1"/>
          <p:nvPr/>
        </p:nvSpPr>
        <p:spPr>
          <a:xfrm>
            <a:off x="5518784" y="2439705"/>
            <a:ext cx="310868" cy="769441"/>
          </a:xfrm>
          <a:prstGeom prst="rect">
            <a:avLst/>
          </a:prstGeom>
          <a:noFill/>
        </p:spPr>
        <p:txBody>
          <a:bodyPr wrap="square" rtlCol="0">
            <a:spAutoFit/>
          </a:bodyPr>
          <a:lstStyle/>
          <a:p>
            <a:pPr algn="ctr"/>
            <a:r>
              <a:rPr lang="en-US" sz="4400">
                <a:gradFill>
                  <a:gsLst>
                    <a:gs pos="9551">
                      <a:schemeClr val="accent3"/>
                    </a:gs>
                    <a:gs pos="21910">
                      <a:schemeClr val="accent3"/>
                    </a:gs>
                  </a:gsLst>
                  <a:lin ang="5400000" scaled="1"/>
                </a:gradFill>
                <a:latin typeface="Segoe UI Semibold" panose="020B0702040204020203" pitchFamily="34" charset="0"/>
                <a:cs typeface="Segoe UI Semibold" panose="020B0702040204020203" pitchFamily="34" charset="0"/>
              </a:rPr>
              <a:t>?</a:t>
            </a:r>
          </a:p>
        </p:txBody>
      </p:sp>
      <p:sp>
        <p:nvSpPr>
          <p:cNvPr id="64" name="TextBox 63">
            <a:extLst>
              <a:ext uri="{FF2B5EF4-FFF2-40B4-BE49-F238E27FC236}">
                <a16:creationId xmlns:a16="http://schemas.microsoft.com/office/drawing/2014/main" id="{FE65CCF8-067C-41E1-A993-DEC3EBE5256F}"/>
              </a:ext>
            </a:extLst>
          </p:cNvPr>
          <p:cNvSpPr txBox="1"/>
          <p:nvPr/>
        </p:nvSpPr>
        <p:spPr>
          <a:xfrm>
            <a:off x="7694859" y="3683176"/>
            <a:ext cx="310868" cy="769441"/>
          </a:xfrm>
          <a:prstGeom prst="rect">
            <a:avLst/>
          </a:prstGeom>
          <a:noFill/>
        </p:spPr>
        <p:txBody>
          <a:bodyPr wrap="square" rtlCol="0">
            <a:spAutoFit/>
          </a:bodyPr>
          <a:lstStyle/>
          <a:p>
            <a:pPr algn="ctr"/>
            <a:r>
              <a:rPr lang="en-US" sz="4400">
                <a:gradFill>
                  <a:gsLst>
                    <a:gs pos="9551">
                      <a:schemeClr val="accent3"/>
                    </a:gs>
                    <a:gs pos="21910">
                      <a:schemeClr val="accent3"/>
                    </a:gs>
                  </a:gsLst>
                  <a:lin ang="5400000" scaled="1"/>
                </a:gradFill>
                <a:latin typeface="Segoe UI Semibold" panose="020B0702040204020203" pitchFamily="34" charset="0"/>
                <a:cs typeface="Segoe UI Semibold" panose="020B0702040204020203" pitchFamily="34" charset="0"/>
              </a:rPr>
              <a:t>?</a:t>
            </a:r>
          </a:p>
        </p:txBody>
      </p:sp>
      <p:sp>
        <p:nvSpPr>
          <p:cNvPr id="65" name="TextBox 64">
            <a:extLst>
              <a:ext uri="{FF2B5EF4-FFF2-40B4-BE49-F238E27FC236}">
                <a16:creationId xmlns:a16="http://schemas.microsoft.com/office/drawing/2014/main" id="{76E674FE-8DDF-4CC1-9465-36586837E1BE}"/>
              </a:ext>
            </a:extLst>
          </p:cNvPr>
          <p:cNvSpPr txBox="1"/>
          <p:nvPr/>
        </p:nvSpPr>
        <p:spPr>
          <a:xfrm>
            <a:off x="10337235" y="3216874"/>
            <a:ext cx="310868" cy="769441"/>
          </a:xfrm>
          <a:prstGeom prst="rect">
            <a:avLst/>
          </a:prstGeom>
          <a:noFill/>
        </p:spPr>
        <p:txBody>
          <a:bodyPr wrap="square" rtlCol="0">
            <a:spAutoFit/>
          </a:bodyPr>
          <a:lstStyle/>
          <a:p>
            <a:pPr algn="ctr"/>
            <a:r>
              <a:rPr lang="en-US" sz="4400">
                <a:gradFill>
                  <a:gsLst>
                    <a:gs pos="9551">
                      <a:schemeClr val="accent3"/>
                    </a:gs>
                    <a:gs pos="21910">
                      <a:schemeClr val="accent3"/>
                    </a:gs>
                  </a:gsLst>
                  <a:lin ang="5400000" scaled="1"/>
                </a:gradFill>
                <a:latin typeface="Segoe UI Semibold" panose="020B0702040204020203" pitchFamily="34" charset="0"/>
                <a:cs typeface="Segoe UI Semibold" panose="020B0702040204020203" pitchFamily="34" charset="0"/>
              </a:rPr>
              <a:t>?</a:t>
            </a:r>
          </a:p>
        </p:txBody>
      </p:sp>
      <p:sp>
        <p:nvSpPr>
          <p:cNvPr id="66" name="TextBox 65">
            <a:extLst>
              <a:ext uri="{FF2B5EF4-FFF2-40B4-BE49-F238E27FC236}">
                <a16:creationId xmlns:a16="http://schemas.microsoft.com/office/drawing/2014/main" id="{887F655F-1AAF-453D-AEEB-DB53A8C448F1}"/>
              </a:ext>
            </a:extLst>
          </p:cNvPr>
          <p:cNvSpPr txBox="1"/>
          <p:nvPr/>
        </p:nvSpPr>
        <p:spPr>
          <a:xfrm>
            <a:off x="1322069" y="3450025"/>
            <a:ext cx="310868" cy="769441"/>
          </a:xfrm>
          <a:prstGeom prst="rect">
            <a:avLst/>
          </a:prstGeom>
          <a:noFill/>
        </p:spPr>
        <p:txBody>
          <a:bodyPr wrap="square" rtlCol="0">
            <a:spAutoFit/>
          </a:bodyPr>
          <a:lstStyle/>
          <a:p>
            <a:pPr algn="ctr"/>
            <a:r>
              <a:rPr lang="en-US" sz="4400">
                <a:gradFill>
                  <a:gsLst>
                    <a:gs pos="9551">
                      <a:schemeClr val="accent3"/>
                    </a:gs>
                    <a:gs pos="21910">
                      <a:schemeClr val="accent3"/>
                    </a:gs>
                  </a:gsLst>
                  <a:lin ang="5400000" scaled="1"/>
                </a:gradFill>
                <a:latin typeface="Segoe UI Semibold" panose="020B0702040204020203" pitchFamily="34" charset="0"/>
                <a:cs typeface="Segoe UI Semibold" panose="020B0702040204020203" pitchFamily="34" charset="0"/>
              </a:rPr>
              <a:t>?</a:t>
            </a:r>
          </a:p>
        </p:txBody>
      </p:sp>
      <p:sp>
        <p:nvSpPr>
          <p:cNvPr id="67" name="TextBox 66">
            <a:extLst>
              <a:ext uri="{FF2B5EF4-FFF2-40B4-BE49-F238E27FC236}">
                <a16:creationId xmlns:a16="http://schemas.microsoft.com/office/drawing/2014/main" id="{9D6D8633-C5D2-484F-B6DF-E8B770DCF463}"/>
              </a:ext>
            </a:extLst>
          </p:cNvPr>
          <p:cNvSpPr txBox="1"/>
          <p:nvPr/>
        </p:nvSpPr>
        <p:spPr>
          <a:xfrm>
            <a:off x="3420427" y="1895686"/>
            <a:ext cx="310868" cy="769441"/>
          </a:xfrm>
          <a:prstGeom prst="rect">
            <a:avLst/>
          </a:prstGeom>
          <a:noFill/>
        </p:spPr>
        <p:txBody>
          <a:bodyPr wrap="square" rtlCol="0">
            <a:spAutoFit/>
          </a:bodyPr>
          <a:lstStyle/>
          <a:p>
            <a:pPr algn="ctr"/>
            <a:r>
              <a:rPr lang="en-US" sz="4400">
                <a:gradFill>
                  <a:gsLst>
                    <a:gs pos="9551">
                      <a:schemeClr val="accent3"/>
                    </a:gs>
                    <a:gs pos="21910">
                      <a:schemeClr val="accent3"/>
                    </a:gs>
                  </a:gsLst>
                  <a:lin ang="5400000" scaled="1"/>
                </a:gradFill>
                <a:latin typeface="Segoe UI Semibold" panose="020B0702040204020203" pitchFamily="34" charset="0"/>
                <a:cs typeface="Segoe UI Semibold" panose="020B0702040204020203" pitchFamily="34" charset="0"/>
              </a:rPr>
              <a:t>?</a:t>
            </a:r>
          </a:p>
        </p:txBody>
      </p:sp>
      <p:sp>
        <p:nvSpPr>
          <p:cNvPr id="68" name="TextBox 67">
            <a:extLst>
              <a:ext uri="{FF2B5EF4-FFF2-40B4-BE49-F238E27FC236}">
                <a16:creationId xmlns:a16="http://schemas.microsoft.com/office/drawing/2014/main" id="{22B60EDF-4EC5-43F6-A96F-878154467701}"/>
              </a:ext>
            </a:extLst>
          </p:cNvPr>
          <p:cNvSpPr txBox="1"/>
          <p:nvPr/>
        </p:nvSpPr>
        <p:spPr>
          <a:xfrm>
            <a:off x="11813857" y="4926647"/>
            <a:ext cx="310868" cy="769441"/>
          </a:xfrm>
          <a:prstGeom prst="rect">
            <a:avLst/>
          </a:prstGeom>
          <a:noFill/>
        </p:spPr>
        <p:txBody>
          <a:bodyPr wrap="square" rtlCol="0">
            <a:spAutoFit/>
          </a:bodyPr>
          <a:lstStyle/>
          <a:p>
            <a:pPr algn="ctr"/>
            <a:r>
              <a:rPr lang="en-US" sz="4400">
                <a:gradFill>
                  <a:gsLst>
                    <a:gs pos="9551">
                      <a:schemeClr val="accent3"/>
                    </a:gs>
                    <a:gs pos="21910">
                      <a:schemeClr val="accent3"/>
                    </a:gs>
                  </a:gsLst>
                  <a:lin ang="5400000" scaled="1"/>
                </a:gradFill>
                <a:latin typeface="Segoe UI Semibold" panose="020B0702040204020203" pitchFamily="34" charset="0"/>
                <a:cs typeface="Segoe UI Semibold" panose="020B0702040204020203" pitchFamily="34" charset="0"/>
              </a:rPr>
              <a:t>?</a:t>
            </a:r>
          </a:p>
        </p:txBody>
      </p:sp>
      <p:sp>
        <p:nvSpPr>
          <p:cNvPr id="69" name="TextBox 68">
            <a:extLst>
              <a:ext uri="{FF2B5EF4-FFF2-40B4-BE49-F238E27FC236}">
                <a16:creationId xmlns:a16="http://schemas.microsoft.com/office/drawing/2014/main" id="{16FAC48F-03F5-49F3-8B75-63495FD79B11}"/>
              </a:ext>
            </a:extLst>
          </p:cNvPr>
          <p:cNvSpPr txBox="1"/>
          <p:nvPr/>
        </p:nvSpPr>
        <p:spPr>
          <a:xfrm>
            <a:off x="4586181" y="3994043"/>
            <a:ext cx="310868" cy="769441"/>
          </a:xfrm>
          <a:prstGeom prst="rect">
            <a:avLst/>
          </a:prstGeom>
          <a:noFill/>
        </p:spPr>
        <p:txBody>
          <a:bodyPr wrap="square" rtlCol="0">
            <a:spAutoFit/>
          </a:bodyPr>
          <a:lstStyle/>
          <a:p>
            <a:pPr algn="ctr"/>
            <a:r>
              <a:rPr lang="en-US" sz="4400">
                <a:gradFill>
                  <a:gsLst>
                    <a:gs pos="9551">
                      <a:schemeClr val="accent3"/>
                    </a:gs>
                    <a:gs pos="21910">
                      <a:schemeClr val="accent3"/>
                    </a:gs>
                  </a:gsLst>
                  <a:lin ang="5400000" scaled="1"/>
                </a:gradFill>
                <a:latin typeface="Segoe UI Semibold" panose="020B0702040204020203" pitchFamily="34" charset="0"/>
                <a:cs typeface="Segoe UI Semibold" panose="020B0702040204020203" pitchFamily="34" charset="0"/>
              </a:rPr>
              <a:t>?</a:t>
            </a:r>
          </a:p>
        </p:txBody>
      </p:sp>
      <p:sp>
        <p:nvSpPr>
          <p:cNvPr id="70" name="TextBox 69">
            <a:extLst>
              <a:ext uri="{FF2B5EF4-FFF2-40B4-BE49-F238E27FC236}">
                <a16:creationId xmlns:a16="http://schemas.microsoft.com/office/drawing/2014/main" id="{B113846D-F999-4246-B188-737860A475AF}"/>
              </a:ext>
            </a:extLst>
          </p:cNvPr>
          <p:cNvSpPr txBox="1"/>
          <p:nvPr/>
        </p:nvSpPr>
        <p:spPr>
          <a:xfrm>
            <a:off x="234032" y="60660"/>
            <a:ext cx="310868" cy="769441"/>
          </a:xfrm>
          <a:prstGeom prst="rect">
            <a:avLst/>
          </a:prstGeom>
          <a:noFill/>
        </p:spPr>
        <p:txBody>
          <a:bodyPr wrap="square" rtlCol="0">
            <a:spAutoFit/>
          </a:bodyPr>
          <a:lstStyle/>
          <a:p>
            <a:pPr algn="ctr"/>
            <a:r>
              <a:rPr lang="en-US" sz="4400">
                <a:gradFill>
                  <a:gsLst>
                    <a:gs pos="9551">
                      <a:schemeClr val="accent3"/>
                    </a:gs>
                    <a:gs pos="21910">
                      <a:schemeClr val="accent3"/>
                    </a:gs>
                  </a:gsLst>
                  <a:lin ang="5400000" scaled="1"/>
                </a:gradFill>
                <a:latin typeface="Segoe UI Semibold" panose="020B0702040204020203" pitchFamily="34" charset="0"/>
                <a:cs typeface="Segoe UI Semibold" panose="020B0702040204020203" pitchFamily="34" charset="0"/>
              </a:rPr>
              <a:t>?</a:t>
            </a:r>
          </a:p>
        </p:txBody>
      </p:sp>
      <p:sp>
        <p:nvSpPr>
          <p:cNvPr id="71" name="TextBox 70">
            <a:extLst>
              <a:ext uri="{FF2B5EF4-FFF2-40B4-BE49-F238E27FC236}">
                <a16:creationId xmlns:a16="http://schemas.microsoft.com/office/drawing/2014/main" id="{B9A3A100-085D-49D4-8ED6-A591CB33F43D}"/>
              </a:ext>
            </a:extLst>
          </p:cNvPr>
          <p:cNvSpPr txBox="1"/>
          <p:nvPr/>
        </p:nvSpPr>
        <p:spPr>
          <a:xfrm>
            <a:off x="9249198" y="4538062"/>
            <a:ext cx="310868" cy="769441"/>
          </a:xfrm>
          <a:prstGeom prst="rect">
            <a:avLst/>
          </a:prstGeom>
          <a:noFill/>
        </p:spPr>
        <p:txBody>
          <a:bodyPr wrap="square" rtlCol="0">
            <a:spAutoFit/>
          </a:bodyPr>
          <a:lstStyle/>
          <a:p>
            <a:pPr algn="ctr"/>
            <a:r>
              <a:rPr lang="en-US" sz="4400">
                <a:gradFill>
                  <a:gsLst>
                    <a:gs pos="9551">
                      <a:schemeClr val="accent3"/>
                    </a:gs>
                    <a:gs pos="21910">
                      <a:schemeClr val="accent3"/>
                    </a:gs>
                  </a:gsLst>
                  <a:lin ang="5400000" scaled="1"/>
                </a:gradFill>
                <a:latin typeface="Segoe UI Semibold" panose="020B0702040204020203" pitchFamily="34" charset="0"/>
                <a:cs typeface="Segoe UI Semibold" panose="020B0702040204020203" pitchFamily="34" charset="0"/>
              </a:rPr>
              <a:t>?</a:t>
            </a:r>
          </a:p>
        </p:txBody>
      </p:sp>
      <p:grpSp>
        <p:nvGrpSpPr>
          <p:cNvPr id="5" name="Group 4">
            <a:extLst>
              <a:ext uri="{FF2B5EF4-FFF2-40B4-BE49-F238E27FC236}">
                <a16:creationId xmlns:a16="http://schemas.microsoft.com/office/drawing/2014/main" id="{3EE192C8-3B5B-4AA6-9372-366ABA0403B7}"/>
              </a:ext>
            </a:extLst>
          </p:cNvPr>
          <p:cNvGrpSpPr/>
          <p:nvPr/>
        </p:nvGrpSpPr>
        <p:grpSpPr>
          <a:xfrm>
            <a:off x="0" y="4196715"/>
            <a:ext cx="12435840" cy="2797810"/>
            <a:chOff x="881" y="4236809"/>
            <a:chExt cx="12434712" cy="2797810"/>
          </a:xfrm>
        </p:grpSpPr>
        <p:grpSp>
          <p:nvGrpSpPr>
            <p:cNvPr id="74" name="Group 73">
              <a:extLst>
                <a:ext uri="{FF2B5EF4-FFF2-40B4-BE49-F238E27FC236}">
                  <a16:creationId xmlns:a16="http://schemas.microsoft.com/office/drawing/2014/main" id="{736B1C65-A12C-468E-90BA-F8ED0417A321}"/>
                </a:ext>
              </a:extLst>
            </p:cNvPr>
            <p:cNvGrpSpPr/>
            <p:nvPr/>
          </p:nvGrpSpPr>
          <p:grpSpPr>
            <a:xfrm>
              <a:off x="4353030" y="5757125"/>
              <a:ext cx="1942924" cy="1277494"/>
              <a:chOff x="7518401" y="5083176"/>
              <a:chExt cx="241300" cy="896938"/>
            </a:xfrm>
          </p:grpSpPr>
          <p:sp>
            <p:nvSpPr>
              <p:cNvPr id="75" name="Rectangle 105">
                <a:extLst>
                  <a:ext uri="{FF2B5EF4-FFF2-40B4-BE49-F238E27FC236}">
                    <a16:creationId xmlns:a16="http://schemas.microsoft.com/office/drawing/2014/main" id="{4A475F6A-C91F-4C40-B946-8081DA3A593F}"/>
                  </a:ext>
                </a:extLst>
              </p:cNvPr>
              <p:cNvSpPr>
                <a:spLocks noChangeArrowheads="1"/>
              </p:cNvSpPr>
              <p:nvPr/>
            </p:nvSpPr>
            <p:spPr bwMode="auto">
              <a:xfrm>
                <a:off x="7518401" y="5373688"/>
                <a:ext cx="241300" cy="6064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76" name="Rectangle 106">
                <a:extLst>
                  <a:ext uri="{FF2B5EF4-FFF2-40B4-BE49-F238E27FC236}">
                    <a16:creationId xmlns:a16="http://schemas.microsoft.com/office/drawing/2014/main" id="{7A056F8D-AD03-4406-8D2D-4118D0997C24}"/>
                  </a:ext>
                </a:extLst>
              </p:cNvPr>
              <p:cNvSpPr>
                <a:spLocks noChangeArrowheads="1"/>
              </p:cNvSpPr>
              <p:nvPr/>
            </p:nvSpPr>
            <p:spPr bwMode="auto">
              <a:xfrm>
                <a:off x="7550151" y="5200651"/>
                <a:ext cx="177800" cy="1730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77" name="Freeform 107">
                <a:extLst>
                  <a:ext uri="{FF2B5EF4-FFF2-40B4-BE49-F238E27FC236}">
                    <a16:creationId xmlns:a16="http://schemas.microsoft.com/office/drawing/2014/main" id="{F76EF744-96B5-44D4-90E3-65ECE37E2A5F}"/>
                  </a:ext>
                </a:extLst>
              </p:cNvPr>
              <p:cNvSpPr>
                <a:spLocks/>
              </p:cNvSpPr>
              <p:nvPr/>
            </p:nvSpPr>
            <p:spPr bwMode="auto">
              <a:xfrm>
                <a:off x="7591426" y="5083176"/>
                <a:ext cx="95250" cy="117475"/>
              </a:xfrm>
              <a:custGeom>
                <a:avLst/>
                <a:gdLst>
                  <a:gd name="T0" fmla="*/ 42 w 60"/>
                  <a:gd name="T1" fmla="*/ 0 h 74"/>
                  <a:gd name="T2" fmla="*/ 18 w 60"/>
                  <a:gd name="T3" fmla="*/ 0 h 74"/>
                  <a:gd name="T4" fmla="*/ 0 w 60"/>
                  <a:gd name="T5" fmla="*/ 74 h 74"/>
                  <a:gd name="T6" fmla="*/ 60 w 60"/>
                  <a:gd name="T7" fmla="*/ 74 h 74"/>
                  <a:gd name="T8" fmla="*/ 42 w 60"/>
                  <a:gd name="T9" fmla="*/ 0 h 74"/>
                </a:gdLst>
                <a:ahLst/>
                <a:cxnLst>
                  <a:cxn ang="0">
                    <a:pos x="T0" y="T1"/>
                  </a:cxn>
                  <a:cxn ang="0">
                    <a:pos x="T2" y="T3"/>
                  </a:cxn>
                  <a:cxn ang="0">
                    <a:pos x="T4" y="T5"/>
                  </a:cxn>
                  <a:cxn ang="0">
                    <a:pos x="T6" y="T7"/>
                  </a:cxn>
                  <a:cxn ang="0">
                    <a:pos x="T8" y="T9"/>
                  </a:cxn>
                </a:cxnLst>
                <a:rect l="0" t="0" r="r" b="b"/>
                <a:pathLst>
                  <a:path w="60" h="74">
                    <a:moveTo>
                      <a:pt x="42" y="0"/>
                    </a:moveTo>
                    <a:lnTo>
                      <a:pt x="18" y="0"/>
                    </a:lnTo>
                    <a:lnTo>
                      <a:pt x="0" y="74"/>
                    </a:lnTo>
                    <a:lnTo>
                      <a:pt x="60" y="74"/>
                    </a:lnTo>
                    <a:lnTo>
                      <a:pt x="4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78" name="Rectangle 108">
                <a:extLst>
                  <a:ext uri="{FF2B5EF4-FFF2-40B4-BE49-F238E27FC236}">
                    <a16:creationId xmlns:a16="http://schemas.microsoft.com/office/drawing/2014/main" id="{031DBF0D-F1E2-45AF-86DD-7822CB05A8FC}"/>
                  </a:ext>
                </a:extLst>
              </p:cNvPr>
              <p:cNvSpPr>
                <a:spLocks noChangeArrowheads="1"/>
              </p:cNvSpPr>
              <p:nvPr/>
            </p:nvSpPr>
            <p:spPr bwMode="auto">
              <a:xfrm>
                <a:off x="7553326" y="5416551"/>
                <a:ext cx="25400"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79" name="Rectangle 109">
                <a:extLst>
                  <a:ext uri="{FF2B5EF4-FFF2-40B4-BE49-F238E27FC236}">
                    <a16:creationId xmlns:a16="http://schemas.microsoft.com/office/drawing/2014/main" id="{FD32DE92-AA38-4A0E-B4C3-620AC2E82CA1}"/>
                  </a:ext>
                </a:extLst>
              </p:cNvPr>
              <p:cNvSpPr>
                <a:spLocks noChangeArrowheads="1"/>
              </p:cNvSpPr>
              <p:nvPr/>
            </p:nvSpPr>
            <p:spPr bwMode="auto">
              <a:xfrm>
                <a:off x="7602538" y="5416551"/>
                <a:ext cx="23813"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80" name="Rectangle 110">
                <a:extLst>
                  <a:ext uri="{FF2B5EF4-FFF2-40B4-BE49-F238E27FC236}">
                    <a16:creationId xmlns:a16="http://schemas.microsoft.com/office/drawing/2014/main" id="{85BDCDF4-29BF-41FA-BFD8-DB525C3BF0FC}"/>
                  </a:ext>
                </a:extLst>
              </p:cNvPr>
              <p:cNvSpPr>
                <a:spLocks noChangeArrowheads="1"/>
              </p:cNvSpPr>
              <p:nvPr/>
            </p:nvSpPr>
            <p:spPr bwMode="auto">
              <a:xfrm>
                <a:off x="7651751" y="5416551"/>
                <a:ext cx="23813"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81" name="Rectangle 111">
                <a:extLst>
                  <a:ext uri="{FF2B5EF4-FFF2-40B4-BE49-F238E27FC236}">
                    <a16:creationId xmlns:a16="http://schemas.microsoft.com/office/drawing/2014/main" id="{F401A7E4-2471-4E0B-BC2C-91563A12DF87}"/>
                  </a:ext>
                </a:extLst>
              </p:cNvPr>
              <p:cNvSpPr>
                <a:spLocks noChangeArrowheads="1"/>
              </p:cNvSpPr>
              <p:nvPr/>
            </p:nvSpPr>
            <p:spPr bwMode="auto">
              <a:xfrm>
                <a:off x="7699376" y="5416551"/>
                <a:ext cx="25400"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82" name="Rectangle 112">
                <a:extLst>
                  <a:ext uri="{FF2B5EF4-FFF2-40B4-BE49-F238E27FC236}">
                    <a16:creationId xmlns:a16="http://schemas.microsoft.com/office/drawing/2014/main" id="{7749637B-A0D8-4587-B147-F87AE8AB99C5}"/>
                  </a:ext>
                </a:extLst>
              </p:cNvPr>
              <p:cNvSpPr>
                <a:spLocks noChangeArrowheads="1"/>
              </p:cNvSpPr>
              <p:nvPr/>
            </p:nvSpPr>
            <p:spPr bwMode="auto">
              <a:xfrm>
                <a:off x="7550151" y="5200651"/>
                <a:ext cx="177800" cy="1746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83" name="Rectangle 113">
                <a:extLst>
                  <a:ext uri="{FF2B5EF4-FFF2-40B4-BE49-F238E27FC236}">
                    <a16:creationId xmlns:a16="http://schemas.microsoft.com/office/drawing/2014/main" id="{C074CEFA-1FD5-4804-945F-792E1941D54C}"/>
                  </a:ext>
                </a:extLst>
              </p:cNvPr>
              <p:cNvSpPr>
                <a:spLocks noChangeArrowheads="1"/>
              </p:cNvSpPr>
              <p:nvPr/>
            </p:nvSpPr>
            <p:spPr bwMode="auto">
              <a:xfrm>
                <a:off x="7518401" y="5356226"/>
                <a:ext cx="241300" cy="1746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grpSp>
        <p:grpSp>
          <p:nvGrpSpPr>
            <p:cNvPr id="84" name="Group 83">
              <a:extLst>
                <a:ext uri="{FF2B5EF4-FFF2-40B4-BE49-F238E27FC236}">
                  <a16:creationId xmlns:a16="http://schemas.microsoft.com/office/drawing/2014/main" id="{1036B745-4CD3-4DEE-8870-9CE25AB9E488}"/>
                </a:ext>
              </a:extLst>
            </p:cNvPr>
            <p:cNvGrpSpPr/>
            <p:nvPr/>
          </p:nvGrpSpPr>
          <p:grpSpPr>
            <a:xfrm>
              <a:off x="3331803" y="4401099"/>
              <a:ext cx="1086122" cy="2633520"/>
              <a:chOff x="6019801" y="5249863"/>
              <a:chExt cx="417512" cy="730250"/>
            </a:xfrm>
          </p:grpSpPr>
          <p:sp>
            <p:nvSpPr>
              <p:cNvPr id="85" name="Rectangle 382">
                <a:extLst>
                  <a:ext uri="{FF2B5EF4-FFF2-40B4-BE49-F238E27FC236}">
                    <a16:creationId xmlns:a16="http://schemas.microsoft.com/office/drawing/2014/main" id="{33211CBF-3C3A-4276-8BE0-65BBA5C1E322}"/>
                  </a:ext>
                </a:extLst>
              </p:cNvPr>
              <p:cNvSpPr>
                <a:spLocks noChangeArrowheads="1"/>
              </p:cNvSpPr>
              <p:nvPr/>
            </p:nvSpPr>
            <p:spPr bwMode="auto">
              <a:xfrm>
                <a:off x="6019801" y="5764611"/>
                <a:ext cx="292100" cy="21550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86" name="Freeform 383">
                <a:extLst>
                  <a:ext uri="{FF2B5EF4-FFF2-40B4-BE49-F238E27FC236}">
                    <a16:creationId xmlns:a16="http://schemas.microsoft.com/office/drawing/2014/main" id="{4AFEECAA-1008-472B-9505-4457C13CC98F}"/>
                  </a:ext>
                </a:extLst>
              </p:cNvPr>
              <p:cNvSpPr>
                <a:spLocks/>
              </p:cNvSpPr>
              <p:nvPr/>
            </p:nvSpPr>
            <p:spPr bwMode="auto">
              <a:xfrm>
                <a:off x="6186488" y="5326063"/>
                <a:ext cx="250825" cy="654050"/>
              </a:xfrm>
              <a:custGeom>
                <a:avLst/>
                <a:gdLst>
                  <a:gd name="T0" fmla="*/ 0 w 158"/>
                  <a:gd name="T1" fmla="*/ 0 h 412"/>
                  <a:gd name="T2" fmla="*/ 158 w 158"/>
                  <a:gd name="T3" fmla="*/ 0 h 412"/>
                  <a:gd name="T4" fmla="*/ 158 w 158"/>
                  <a:gd name="T5" fmla="*/ 412 h 412"/>
                  <a:gd name="T6" fmla="*/ 0 w 158"/>
                  <a:gd name="T7" fmla="*/ 412 h 412"/>
                  <a:gd name="T8" fmla="*/ 0 w 158"/>
                  <a:gd name="T9" fmla="*/ 268 h 412"/>
                  <a:gd name="T10" fmla="*/ 0 w 158"/>
                  <a:gd name="T11" fmla="*/ 0 h 412"/>
                </a:gdLst>
                <a:ahLst/>
                <a:cxnLst>
                  <a:cxn ang="0">
                    <a:pos x="T0" y="T1"/>
                  </a:cxn>
                  <a:cxn ang="0">
                    <a:pos x="T2" y="T3"/>
                  </a:cxn>
                  <a:cxn ang="0">
                    <a:pos x="T4" y="T5"/>
                  </a:cxn>
                  <a:cxn ang="0">
                    <a:pos x="T6" y="T7"/>
                  </a:cxn>
                  <a:cxn ang="0">
                    <a:pos x="T8" y="T9"/>
                  </a:cxn>
                  <a:cxn ang="0">
                    <a:pos x="T10" y="T11"/>
                  </a:cxn>
                </a:cxnLst>
                <a:rect l="0" t="0" r="r" b="b"/>
                <a:pathLst>
                  <a:path w="158" h="412">
                    <a:moveTo>
                      <a:pt x="0" y="0"/>
                    </a:moveTo>
                    <a:lnTo>
                      <a:pt x="158" y="0"/>
                    </a:lnTo>
                    <a:lnTo>
                      <a:pt x="158" y="412"/>
                    </a:lnTo>
                    <a:lnTo>
                      <a:pt x="0" y="412"/>
                    </a:lnTo>
                    <a:lnTo>
                      <a:pt x="0" y="268"/>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87" name="Freeform 384">
                <a:extLst>
                  <a:ext uri="{FF2B5EF4-FFF2-40B4-BE49-F238E27FC236}">
                    <a16:creationId xmlns:a16="http://schemas.microsoft.com/office/drawing/2014/main" id="{6B4D5D85-B746-4DE5-A225-43041FFE76D0}"/>
                  </a:ext>
                </a:extLst>
              </p:cNvPr>
              <p:cNvSpPr>
                <a:spLocks/>
              </p:cNvSpPr>
              <p:nvPr/>
            </p:nvSpPr>
            <p:spPr bwMode="auto">
              <a:xfrm>
                <a:off x="6019801" y="5751513"/>
                <a:ext cx="166688" cy="228600"/>
              </a:xfrm>
              <a:custGeom>
                <a:avLst/>
                <a:gdLst>
                  <a:gd name="T0" fmla="*/ 0 w 105"/>
                  <a:gd name="T1" fmla="*/ 144 h 144"/>
                  <a:gd name="T2" fmla="*/ 105 w 105"/>
                  <a:gd name="T3" fmla="*/ 144 h 144"/>
                  <a:gd name="T4" fmla="*/ 105 w 105"/>
                  <a:gd name="T5" fmla="*/ 0 h 144"/>
                  <a:gd name="T6" fmla="*/ 0 w 105"/>
                  <a:gd name="T7" fmla="*/ 144 h 144"/>
                </a:gdLst>
                <a:ahLst/>
                <a:cxnLst>
                  <a:cxn ang="0">
                    <a:pos x="T0" y="T1"/>
                  </a:cxn>
                  <a:cxn ang="0">
                    <a:pos x="T2" y="T3"/>
                  </a:cxn>
                  <a:cxn ang="0">
                    <a:pos x="T4" y="T5"/>
                  </a:cxn>
                  <a:cxn ang="0">
                    <a:pos x="T6" y="T7"/>
                  </a:cxn>
                </a:cxnLst>
                <a:rect l="0" t="0" r="r" b="b"/>
                <a:pathLst>
                  <a:path w="105" h="144">
                    <a:moveTo>
                      <a:pt x="0" y="144"/>
                    </a:moveTo>
                    <a:lnTo>
                      <a:pt x="105" y="144"/>
                    </a:lnTo>
                    <a:lnTo>
                      <a:pt x="105" y="0"/>
                    </a:lnTo>
                    <a:lnTo>
                      <a:pt x="0" y="144"/>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88" name="Rectangle 385">
                <a:extLst>
                  <a:ext uri="{FF2B5EF4-FFF2-40B4-BE49-F238E27FC236}">
                    <a16:creationId xmlns:a16="http://schemas.microsoft.com/office/drawing/2014/main" id="{3BE8C190-E359-420C-B317-EBDFBE1C3A66}"/>
                  </a:ext>
                </a:extLst>
              </p:cNvPr>
              <p:cNvSpPr>
                <a:spLocks noChangeArrowheads="1"/>
              </p:cNvSpPr>
              <p:nvPr/>
            </p:nvSpPr>
            <p:spPr bwMode="auto">
              <a:xfrm>
                <a:off x="6273801" y="5373688"/>
                <a:ext cx="25400"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89" name="Rectangle 386">
                <a:extLst>
                  <a:ext uri="{FF2B5EF4-FFF2-40B4-BE49-F238E27FC236}">
                    <a16:creationId xmlns:a16="http://schemas.microsoft.com/office/drawing/2014/main" id="{19703F06-BE6F-4B2E-884B-7B27339D78F2}"/>
                  </a:ext>
                </a:extLst>
              </p:cNvPr>
              <p:cNvSpPr>
                <a:spLocks noChangeArrowheads="1"/>
              </p:cNvSpPr>
              <p:nvPr/>
            </p:nvSpPr>
            <p:spPr bwMode="auto">
              <a:xfrm>
                <a:off x="6326188" y="5373688"/>
                <a:ext cx="23813"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90" name="Rectangle 387">
                <a:extLst>
                  <a:ext uri="{FF2B5EF4-FFF2-40B4-BE49-F238E27FC236}">
                    <a16:creationId xmlns:a16="http://schemas.microsoft.com/office/drawing/2014/main" id="{8C602A8B-85B7-4D24-BA14-7B0E1B85AC5B}"/>
                  </a:ext>
                </a:extLst>
              </p:cNvPr>
              <p:cNvSpPr>
                <a:spLocks noChangeArrowheads="1"/>
              </p:cNvSpPr>
              <p:nvPr/>
            </p:nvSpPr>
            <p:spPr bwMode="auto">
              <a:xfrm>
                <a:off x="6326188" y="5443538"/>
                <a:ext cx="23813" cy="4445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91" name="Rectangle 388">
                <a:extLst>
                  <a:ext uri="{FF2B5EF4-FFF2-40B4-BE49-F238E27FC236}">
                    <a16:creationId xmlns:a16="http://schemas.microsoft.com/office/drawing/2014/main" id="{6BF13E33-0486-43D3-9A8A-9FD35B9AFF53}"/>
                  </a:ext>
                </a:extLst>
              </p:cNvPr>
              <p:cNvSpPr>
                <a:spLocks noChangeArrowheads="1"/>
              </p:cNvSpPr>
              <p:nvPr/>
            </p:nvSpPr>
            <p:spPr bwMode="auto">
              <a:xfrm>
                <a:off x="6218238" y="5513388"/>
                <a:ext cx="28575" cy="4445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92" name="Rectangle 389">
                <a:extLst>
                  <a:ext uri="{FF2B5EF4-FFF2-40B4-BE49-F238E27FC236}">
                    <a16:creationId xmlns:a16="http://schemas.microsoft.com/office/drawing/2014/main" id="{A29C6F4D-6E85-40EB-BB37-57C9D5FA553F}"/>
                  </a:ext>
                </a:extLst>
              </p:cNvPr>
              <p:cNvSpPr>
                <a:spLocks noChangeArrowheads="1"/>
              </p:cNvSpPr>
              <p:nvPr/>
            </p:nvSpPr>
            <p:spPr bwMode="auto">
              <a:xfrm>
                <a:off x="6273801" y="5581651"/>
                <a:ext cx="25400" cy="4921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93" name="Rectangle 390">
                <a:extLst>
                  <a:ext uri="{FF2B5EF4-FFF2-40B4-BE49-F238E27FC236}">
                    <a16:creationId xmlns:a16="http://schemas.microsoft.com/office/drawing/2014/main" id="{677D4391-3BD3-4044-9516-8A2455FACEB1}"/>
                  </a:ext>
                </a:extLst>
              </p:cNvPr>
              <p:cNvSpPr>
                <a:spLocks noChangeArrowheads="1"/>
              </p:cNvSpPr>
              <p:nvPr/>
            </p:nvSpPr>
            <p:spPr bwMode="auto">
              <a:xfrm>
                <a:off x="6326188" y="5581651"/>
                <a:ext cx="23813" cy="4921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94" name="Rectangle 391">
                <a:extLst>
                  <a:ext uri="{FF2B5EF4-FFF2-40B4-BE49-F238E27FC236}">
                    <a16:creationId xmlns:a16="http://schemas.microsoft.com/office/drawing/2014/main" id="{2A83A36E-F5F9-4A0F-A0AA-256F74B667B1}"/>
                  </a:ext>
                </a:extLst>
              </p:cNvPr>
              <p:cNvSpPr>
                <a:spLocks noChangeArrowheads="1"/>
              </p:cNvSpPr>
              <p:nvPr/>
            </p:nvSpPr>
            <p:spPr bwMode="auto">
              <a:xfrm>
                <a:off x="6326188" y="5651501"/>
                <a:ext cx="23813" cy="47625"/>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95" name="Rectangle 392">
                <a:extLst>
                  <a:ext uri="{FF2B5EF4-FFF2-40B4-BE49-F238E27FC236}">
                    <a16:creationId xmlns:a16="http://schemas.microsoft.com/office/drawing/2014/main" id="{1F74A231-6785-47A6-A028-D2C6C20DE4B3}"/>
                  </a:ext>
                </a:extLst>
              </p:cNvPr>
              <p:cNvSpPr>
                <a:spLocks noChangeArrowheads="1"/>
              </p:cNvSpPr>
              <p:nvPr/>
            </p:nvSpPr>
            <p:spPr bwMode="auto">
              <a:xfrm>
                <a:off x="6381751" y="5651501"/>
                <a:ext cx="23813" cy="47625"/>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96" name="Rectangle 393">
                <a:extLst>
                  <a:ext uri="{FF2B5EF4-FFF2-40B4-BE49-F238E27FC236}">
                    <a16:creationId xmlns:a16="http://schemas.microsoft.com/office/drawing/2014/main" id="{ABDA38AB-3EF9-4B78-AE72-228679CA6226}"/>
                  </a:ext>
                </a:extLst>
              </p:cNvPr>
              <p:cNvSpPr>
                <a:spLocks noChangeArrowheads="1"/>
              </p:cNvSpPr>
              <p:nvPr/>
            </p:nvSpPr>
            <p:spPr bwMode="auto">
              <a:xfrm>
                <a:off x="6218238" y="5719763"/>
                <a:ext cx="28575" cy="4921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97" name="Rectangle 394">
                <a:extLst>
                  <a:ext uri="{FF2B5EF4-FFF2-40B4-BE49-F238E27FC236}">
                    <a16:creationId xmlns:a16="http://schemas.microsoft.com/office/drawing/2014/main" id="{3F6C173C-9B1A-4FCA-BCCA-FA29F797132A}"/>
                  </a:ext>
                </a:extLst>
              </p:cNvPr>
              <p:cNvSpPr>
                <a:spLocks noChangeArrowheads="1"/>
              </p:cNvSpPr>
              <p:nvPr/>
            </p:nvSpPr>
            <p:spPr bwMode="auto">
              <a:xfrm>
                <a:off x="6273801" y="5719763"/>
                <a:ext cx="25400" cy="4921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98" name="Rectangle 395">
                <a:extLst>
                  <a:ext uri="{FF2B5EF4-FFF2-40B4-BE49-F238E27FC236}">
                    <a16:creationId xmlns:a16="http://schemas.microsoft.com/office/drawing/2014/main" id="{9B7E81A9-A011-4342-8BF6-65C5A7D1AA7D}"/>
                  </a:ext>
                </a:extLst>
              </p:cNvPr>
              <p:cNvSpPr>
                <a:spLocks noChangeArrowheads="1"/>
              </p:cNvSpPr>
              <p:nvPr/>
            </p:nvSpPr>
            <p:spPr bwMode="auto">
              <a:xfrm>
                <a:off x="6218238" y="5792788"/>
                <a:ext cx="28575"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99" name="Rectangle 396">
                <a:extLst>
                  <a:ext uri="{FF2B5EF4-FFF2-40B4-BE49-F238E27FC236}">
                    <a16:creationId xmlns:a16="http://schemas.microsoft.com/office/drawing/2014/main" id="{8D57D225-7544-49BB-9685-DCE1B4F6C24D}"/>
                  </a:ext>
                </a:extLst>
              </p:cNvPr>
              <p:cNvSpPr>
                <a:spLocks noChangeArrowheads="1"/>
              </p:cNvSpPr>
              <p:nvPr/>
            </p:nvSpPr>
            <p:spPr bwMode="auto">
              <a:xfrm>
                <a:off x="6326188" y="5792788"/>
                <a:ext cx="23813"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00" name="Rectangle 397">
                <a:extLst>
                  <a:ext uri="{FF2B5EF4-FFF2-40B4-BE49-F238E27FC236}">
                    <a16:creationId xmlns:a16="http://schemas.microsoft.com/office/drawing/2014/main" id="{426D30FA-100C-45D3-808B-77FB9894015A}"/>
                  </a:ext>
                </a:extLst>
              </p:cNvPr>
              <p:cNvSpPr>
                <a:spLocks noChangeArrowheads="1"/>
              </p:cNvSpPr>
              <p:nvPr/>
            </p:nvSpPr>
            <p:spPr bwMode="auto">
              <a:xfrm>
                <a:off x="6037263" y="5792788"/>
                <a:ext cx="25400"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01" name="Rectangle 398">
                <a:extLst>
                  <a:ext uri="{FF2B5EF4-FFF2-40B4-BE49-F238E27FC236}">
                    <a16:creationId xmlns:a16="http://schemas.microsoft.com/office/drawing/2014/main" id="{0F4E7E9B-E629-4FFC-A540-29F7728F848D}"/>
                  </a:ext>
                </a:extLst>
              </p:cNvPr>
              <p:cNvSpPr>
                <a:spLocks noChangeArrowheads="1"/>
              </p:cNvSpPr>
              <p:nvPr/>
            </p:nvSpPr>
            <p:spPr bwMode="auto">
              <a:xfrm>
                <a:off x="6092826" y="5862638"/>
                <a:ext cx="25400" cy="4445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02" name="Rectangle 399">
                <a:extLst>
                  <a:ext uri="{FF2B5EF4-FFF2-40B4-BE49-F238E27FC236}">
                    <a16:creationId xmlns:a16="http://schemas.microsoft.com/office/drawing/2014/main" id="{12897585-0E1C-44F0-B16D-273740ACEBBB}"/>
                  </a:ext>
                </a:extLst>
              </p:cNvPr>
              <p:cNvSpPr>
                <a:spLocks noChangeArrowheads="1"/>
              </p:cNvSpPr>
              <p:nvPr/>
            </p:nvSpPr>
            <p:spPr bwMode="auto">
              <a:xfrm>
                <a:off x="6273801" y="5862638"/>
                <a:ext cx="25400" cy="4445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03" name="Rectangle 400">
                <a:extLst>
                  <a:ext uri="{FF2B5EF4-FFF2-40B4-BE49-F238E27FC236}">
                    <a16:creationId xmlns:a16="http://schemas.microsoft.com/office/drawing/2014/main" id="{048004FB-8308-4991-BEC3-799B668B4A69}"/>
                  </a:ext>
                </a:extLst>
              </p:cNvPr>
              <p:cNvSpPr>
                <a:spLocks noChangeArrowheads="1"/>
              </p:cNvSpPr>
              <p:nvPr/>
            </p:nvSpPr>
            <p:spPr bwMode="auto">
              <a:xfrm>
                <a:off x="6381751" y="5862638"/>
                <a:ext cx="23813" cy="4445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04" name="Rectangle 401">
                <a:extLst>
                  <a:ext uri="{FF2B5EF4-FFF2-40B4-BE49-F238E27FC236}">
                    <a16:creationId xmlns:a16="http://schemas.microsoft.com/office/drawing/2014/main" id="{69B89B1E-800D-4DB6-B121-A67F1BE3AB5C}"/>
                  </a:ext>
                </a:extLst>
              </p:cNvPr>
              <p:cNvSpPr>
                <a:spLocks noChangeArrowheads="1"/>
              </p:cNvSpPr>
              <p:nvPr/>
            </p:nvSpPr>
            <p:spPr bwMode="auto">
              <a:xfrm>
                <a:off x="6326188" y="5280026"/>
                <a:ext cx="79375"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05" name="Rectangle 402">
                <a:extLst>
                  <a:ext uri="{FF2B5EF4-FFF2-40B4-BE49-F238E27FC236}">
                    <a16:creationId xmlns:a16="http://schemas.microsoft.com/office/drawing/2014/main" id="{544BBA6D-12BC-40EA-A571-884A38DCBFCD}"/>
                  </a:ext>
                </a:extLst>
              </p:cNvPr>
              <p:cNvSpPr>
                <a:spLocks noChangeArrowheads="1"/>
              </p:cNvSpPr>
              <p:nvPr/>
            </p:nvSpPr>
            <p:spPr bwMode="auto">
              <a:xfrm>
                <a:off x="6246813" y="5249863"/>
                <a:ext cx="12700" cy="7620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06" name="Rectangle 403">
                <a:extLst>
                  <a:ext uri="{FF2B5EF4-FFF2-40B4-BE49-F238E27FC236}">
                    <a16:creationId xmlns:a16="http://schemas.microsoft.com/office/drawing/2014/main" id="{C63ABBB3-24F4-4FFD-A84E-39AED953E77B}"/>
                  </a:ext>
                </a:extLst>
              </p:cNvPr>
              <p:cNvSpPr>
                <a:spLocks noChangeArrowheads="1"/>
              </p:cNvSpPr>
              <p:nvPr/>
            </p:nvSpPr>
            <p:spPr bwMode="auto">
              <a:xfrm>
                <a:off x="6218238" y="5373688"/>
                <a:ext cx="28575"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07" name="Rectangle 404">
                <a:extLst>
                  <a:ext uri="{FF2B5EF4-FFF2-40B4-BE49-F238E27FC236}">
                    <a16:creationId xmlns:a16="http://schemas.microsoft.com/office/drawing/2014/main" id="{6EA834C1-705E-4BAE-8CC7-A257B5EE1723}"/>
                  </a:ext>
                </a:extLst>
              </p:cNvPr>
              <p:cNvSpPr>
                <a:spLocks noChangeArrowheads="1"/>
              </p:cNvSpPr>
              <p:nvPr/>
            </p:nvSpPr>
            <p:spPr bwMode="auto">
              <a:xfrm>
                <a:off x="6381751" y="5373688"/>
                <a:ext cx="23813"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08" name="Rectangle 405">
                <a:extLst>
                  <a:ext uri="{FF2B5EF4-FFF2-40B4-BE49-F238E27FC236}">
                    <a16:creationId xmlns:a16="http://schemas.microsoft.com/office/drawing/2014/main" id="{A8BE6497-CECC-4792-A817-B20E52A2E06A}"/>
                  </a:ext>
                </a:extLst>
              </p:cNvPr>
              <p:cNvSpPr>
                <a:spLocks noChangeArrowheads="1"/>
              </p:cNvSpPr>
              <p:nvPr/>
            </p:nvSpPr>
            <p:spPr bwMode="auto">
              <a:xfrm>
                <a:off x="6218238" y="5443538"/>
                <a:ext cx="28575"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09" name="Rectangle 407">
                <a:extLst>
                  <a:ext uri="{FF2B5EF4-FFF2-40B4-BE49-F238E27FC236}">
                    <a16:creationId xmlns:a16="http://schemas.microsoft.com/office/drawing/2014/main" id="{D59049F4-56E2-48D3-AEDD-9FFE60DD493E}"/>
                  </a:ext>
                </a:extLst>
              </p:cNvPr>
              <p:cNvSpPr>
                <a:spLocks noChangeArrowheads="1"/>
              </p:cNvSpPr>
              <p:nvPr/>
            </p:nvSpPr>
            <p:spPr bwMode="auto">
              <a:xfrm>
                <a:off x="6273801" y="5443539"/>
                <a:ext cx="25400"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10" name="Rectangle 408">
                <a:extLst>
                  <a:ext uri="{FF2B5EF4-FFF2-40B4-BE49-F238E27FC236}">
                    <a16:creationId xmlns:a16="http://schemas.microsoft.com/office/drawing/2014/main" id="{C3B3D4AF-77F0-467A-9E67-3EAABF219B6B}"/>
                  </a:ext>
                </a:extLst>
              </p:cNvPr>
              <p:cNvSpPr>
                <a:spLocks noChangeArrowheads="1"/>
              </p:cNvSpPr>
              <p:nvPr/>
            </p:nvSpPr>
            <p:spPr bwMode="auto">
              <a:xfrm>
                <a:off x="6381751" y="5443539"/>
                <a:ext cx="23813"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11" name="Rectangle 409">
                <a:extLst>
                  <a:ext uri="{FF2B5EF4-FFF2-40B4-BE49-F238E27FC236}">
                    <a16:creationId xmlns:a16="http://schemas.microsoft.com/office/drawing/2014/main" id="{3337C007-3962-4465-81B0-1A3123DDB17B}"/>
                  </a:ext>
                </a:extLst>
              </p:cNvPr>
              <p:cNvSpPr>
                <a:spLocks noChangeArrowheads="1"/>
              </p:cNvSpPr>
              <p:nvPr/>
            </p:nvSpPr>
            <p:spPr bwMode="auto">
              <a:xfrm>
                <a:off x="6273801" y="5513389"/>
                <a:ext cx="25400"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12" name="Rectangle 410">
                <a:extLst>
                  <a:ext uri="{FF2B5EF4-FFF2-40B4-BE49-F238E27FC236}">
                    <a16:creationId xmlns:a16="http://schemas.microsoft.com/office/drawing/2014/main" id="{C1A76C48-9259-4CE1-8B70-064D2EFFE489}"/>
                  </a:ext>
                </a:extLst>
              </p:cNvPr>
              <p:cNvSpPr>
                <a:spLocks noChangeArrowheads="1"/>
              </p:cNvSpPr>
              <p:nvPr/>
            </p:nvSpPr>
            <p:spPr bwMode="auto">
              <a:xfrm>
                <a:off x="6326188" y="5513389"/>
                <a:ext cx="23813"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13" name="Rectangle 411">
                <a:extLst>
                  <a:ext uri="{FF2B5EF4-FFF2-40B4-BE49-F238E27FC236}">
                    <a16:creationId xmlns:a16="http://schemas.microsoft.com/office/drawing/2014/main" id="{4D41D76C-F8DE-49E4-B79E-25BA621A7945}"/>
                  </a:ext>
                </a:extLst>
              </p:cNvPr>
              <p:cNvSpPr>
                <a:spLocks noChangeArrowheads="1"/>
              </p:cNvSpPr>
              <p:nvPr/>
            </p:nvSpPr>
            <p:spPr bwMode="auto">
              <a:xfrm>
                <a:off x="6381751" y="5513389"/>
                <a:ext cx="23813"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14" name="Rectangle 412">
                <a:extLst>
                  <a:ext uri="{FF2B5EF4-FFF2-40B4-BE49-F238E27FC236}">
                    <a16:creationId xmlns:a16="http://schemas.microsoft.com/office/drawing/2014/main" id="{649A84EB-DEFF-47A2-913C-3CADA0CC20A0}"/>
                  </a:ext>
                </a:extLst>
              </p:cNvPr>
              <p:cNvSpPr>
                <a:spLocks noChangeArrowheads="1"/>
              </p:cNvSpPr>
              <p:nvPr/>
            </p:nvSpPr>
            <p:spPr bwMode="auto">
              <a:xfrm>
                <a:off x="6218238" y="5581651"/>
                <a:ext cx="28575" cy="4921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15" name="Rectangle 413">
                <a:extLst>
                  <a:ext uri="{FF2B5EF4-FFF2-40B4-BE49-F238E27FC236}">
                    <a16:creationId xmlns:a16="http://schemas.microsoft.com/office/drawing/2014/main" id="{E8E9C5A1-4484-48E0-BAEB-CAF62147941E}"/>
                  </a:ext>
                </a:extLst>
              </p:cNvPr>
              <p:cNvSpPr>
                <a:spLocks noChangeArrowheads="1"/>
              </p:cNvSpPr>
              <p:nvPr/>
            </p:nvSpPr>
            <p:spPr bwMode="auto">
              <a:xfrm>
                <a:off x="6381751" y="5581651"/>
                <a:ext cx="23813" cy="4921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16" name="Rectangle 414">
                <a:extLst>
                  <a:ext uri="{FF2B5EF4-FFF2-40B4-BE49-F238E27FC236}">
                    <a16:creationId xmlns:a16="http://schemas.microsoft.com/office/drawing/2014/main" id="{E56EDA7D-BD3A-4CF2-8454-956E7F6EF900}"/>
                  </a:ext>
                </a:extLst>
              </p:cNvPr>
              <p:cNvSpPr>
                <a:spLocks noChangeArrowheads="1"/>
              </p:cNvSpPr>
              <p:nvPr/>
            </p:nvSpPr>
            <p:spPr bwMode="auto">
              <a:xfrm>
                <a:off x="6218238" y="5651501"/>
                <a:ext cx="28575" cy="4762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17" name="Rectangle 415">
                <a:extLst>
                  <a:ext uri="{FF2B5EF4-FFF2-40B4-BE49-F238E27FC236}">
                    <a16:creationId xmlns:a16="http://schemas.microsoft.com/office/drawing/2014/main" id="{00AA57EA-23FD-4491-8F56-C72F07971392}"/>
                  </a:ext>
                </a:extLst>
              </p:cNvPr>
              <p:cNvSpPr>
                <a:spLocks noChangeArrowheads="1"/>
              </p:cNvSpPr>
              <p:nvPr/>
            </p:nvSpPr>
            <p:spPr bwMode="auto">
              <a:xfrm>
                <a:off x="6273801" y="5651501"/>
                <a:ext cx="25400" cy="4762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18" name="Rectangle 416">
                <a:extLst>
                  <a:ext uri="{FF2B5EF4-FFF2-40B4-BE49-F238E27FC236}">
                    <a16:creationId xmlns:a16="http://schemas.microsoft.com/office/drawing/2014/main" id="{DFAE702A-EF5E-4423-AE8A-3B229BC24482}"/>
                  </a:ext>
                </a:extLst>
              </p:cNvPr>
              <p:cNvSpPr>
                <a:spLocks noChangeArrowheads="1"/>
              </p:cNvSpPr>
              <p:nvPr/>
            </p:nvSpPr>
            <p:spPr bwMode="auto">
              <a:xfrm>
                <a:off x="6326188" y="5719764"/>
                <a:ext cx="23813" cy="4921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19" name="Rectangle 417">
                <a:extLst>
                  <a:ext uri="{FF2B5EF4-FFF2-40B4-BE49-F238E27FC236}">
                    <a16:creationId xmlns:a16="http://schemas.microsoft.com/office/drawing/2014/main" id="{E477B8CD-8A13-4A23-AF29-701A845A7117}"/>
                  </a:ext>
                </a:extLst>
              </p:cNvPr>
              <p:cNvSpPr>
                <a:spLocks noChangeArrowheads="1"/>
              </p:cNvSpPr>
              <p:nvPr/>
            </p:nvSpPr>
            <p:spPr bwMode="auto">
              <a:xfrm>
                <a:off x="6381751" y="5719764"/>
                <a:ext cx="23813" cy="4921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20" name="Rectangle 418">
                <a:extLst>
                  <a:ext uri="{FF2B5EF4-FFF2-40B4-BE49-F238E27FC236}">
                    <a16:creationId xmlns:a16="http://schemas.microsoft.com/office/drawing/2014/main" id="{D8797206-B819-4774-B838-DDF8CCD384FE}"/>
                  </a:ext>
                </a:extLst>
              </p:cNvPr>
              <p:cNvSpPr>
                <a:spLocks noChangeArrowheads="1"/>
              </p:cNvSpPr>
              <p:nvPr/>
            </p:nvSpPr>
            <p:spPr bwMode="auto">
              <a:xfrm>
                <a:off x="6273801" y="5792789"/>
                <a:ext cx="25400"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21" name="Rectangle 419">
                <a:extLst>
                  <a:ext uri="{FF2B5EF4-FFF2-40B4-BE49-F238E27FC236}">
                    <a16:creationId xmlns:a16="http://schemas.microsoft.com/office/drawing/2014/main" id="{6686B3C5-BB1D-411F-B979-EE6BFE96BFD5}"/>
                  </a:ext>
                </a:extLst>
              </p:cNvPr>
              <p:cNvSpPr>
                <a:spLocks noChangeArrowheads="1"/>
              </p:cNvSpPr>
              <p:nvPr/>
            </p:nvSpPr>
            <p:spPr bwMode="auto">
              <a:xfrm>
                <a:off x="6381751" y="5792789"/>
                <a:ext cx="23813"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22" name="Rectangle 420">
                <a:extLst>
                  <a:ext uri="{FF2B5EF4-FFF2-40B4-BE49-F238E27FC236}">
                    <a16:creationId xmlns:a16="http://schemas.microsoft.com/office/drawing/2014/main" id="{F1023A3F-4705-47BD-927B-E98EADD3D284}"/>
                  </a:ext>
                </a:extLst>
              </p:cNvPr>
              <p:cNvSpPr>
                <a:spLocks noChangeArrowheads="1"/>
              </p:cNvSpPr>
              <p:nvPr/>
            </p:nvSpPr>
            <p:spPr bwMode="auto">
              <a:xfrm>
                <a:off x="6092826" y="5792789"/>
                <a:ext cx="25400"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23" name="Rectangle 421">
                <a:extLst>
                  <a:ext uri="{FF2B5EF4-FFF2-40B4-BE49-F238E27FC236}">
                    <a16:creationId xmlns:a16="http://schemas.microsoft.com/office/drawing/2014/main" id="{85C65BCD-8F94-493B-9135-BB96E64674AB}"/>
                  </a:ext>
                </a:extLst>
              </p:cNvPr>
              <p:cNvSpPr>
                <a:spLocks noChangeArrowheads="1"/>
              </p:cNvSpPr>
              <p:nvPr/>
            </p:nvSpPr>
            <p:spPr bwMode="auto">
              <a:xfrm>
                <a:off x="6145213" y="5792789"/>
                <a:ext cx="23813"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24" name="Rectangle 422">
                <a:extLst>
                  <a:ext uri="{FF2B5EF4-FFF2-40B4-BE49-F238E27FC236}">
                    <a16:creationId xmlns:a16="http://schemas.microsoft.com/office/drawing/2014/main" id="{7985AE73-5DA2-4ABB-AC92-8B1B56D6ADF5}"/>
                  </a:ext>
                </a:extLst>
              </p:cNvPr>
              <p:cNvSpPr>
                <a:spLocks noChangeArrowheads="1"/>
              </p:cNvSpPr>
              <p:nvPr/>
            </p:nvSpPr>
            <p:spPr bwMode="auto">
              <a:xfrm>
                <a:off x="6037263" y="5862639"/>
                <a:ext cx="25400"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25" name="Rectangle 423">
                <a:extLst>
                  <a:ext uri="{FF2B5EF4-FFF2-40B4-BE49-F238E27FC236}">
                    <a16:creationId xmlns:a16="http://schemas.microsoft.com/office/drawing/2014/main" id="{9D5BF474-33F3-4300-93EA-9C62312A96B7}"/>
                  </a:ext>
                </a:extLst>
              </p:cNvPr>
              <p:cNvSpPr>
                <a:spLocks noChangeArrowheads="1"/>
              </p:cNvSpPr>
              <p:nvPr/>
            </p:nvSpPr>
            <p:spPr bwMode="auto">
              <a:xfrm>
                <a:off x="6145213" y="5862639"/>
                <a:ext cx="23813"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26" name="Rectangle 424">
                <a:extLst>
                  <a:ext uri="{FF2B5EF4-FFF2-40B4-BE49-F238E27FC236}">
                    <a16:creationId xmlns:a16="http://schemas.microsoft.com/office/drawing/2014/main" id="{3F85FFB8-2A1C-47E3-BDA4-F52F0CCCFEBB}"/>
                  </a:ext>
                </a:extLst>
              </p:cNvPr>
              <p:cNvSpPr>
                <a:spLocks noChangeArrowheads="1"/>
              </p:cNvSpPr>
              <p:nvPr/>
            </p:nvSpPr>
            <p:spPr bwMode="auto">
              <a:xfrm>
                <a:off x="6218238" y="5862639"/>
                <a:ext cx="28575"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27" name="Rectangle 425">
                <a:extLst>
                  <a:ext uri="{FF2B5EF4-FFF2-40B4-BE49-F238E27FC236}">
                    <a16:creationId xmlns:a16="http://schemas.microsoft.com/office/drawing/2014/main" id="{66E12583-554C-4890-86F0-47B0AE329184}"/>
                  </a:ext>
                </a:extLst>
              </p:cNvPr>
              <p:cNvSpPr>
                <a:spLocks noChangeArrowheads="1"/>
              </p:cNvSpPr>
              <p:nvPr/>
            </p:nvSpPr>
            <p:spPr bwMode="auto">
              <a:xfrm>
                <a:off x="6326188" y="5862639"/>
                <a:ext cx="23813"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grpSp>
        <p:grpSp>
          <p:nvGrpSpPr>
            <p:cNvPr id="128" name="Group 127">
              <a:extLst>
                <a:ext uri="{FF2B5EF4-FFF2-40B4-BE49-F238E27FC236}">
                  <a16:creationId xmlns:a16="http://schemas.microsoft.com/office/drawing/2014/main" id="{9F52E9BF-96F7-4369-8E8E-03AB95F1FB7D}"/>
                </a:ext>
              </a:extLst>
            </p:cNvPr>
            <p:cNvGrpSpPr/>
            <p:nvPr/>
          </p:nvGrpSpPr>
          <p:grpSpPr>
            <a:xfrm>
              <a:off x="881" y="5013978"/>
              <a:ext cx="1465715" cy="2020641"/>
              <a:chOff x="772694" y="4876800"/>
              <a:chExt cx="1437106" cy="1981200"/>
            </a:xfrm>
          </p:grpSpPr>
          <p:sp>
            <p:nvSpPr>
              <p:cNvPr id="129" name="Rectangle 497">
                <a:extLst>
                  <a:ext uri="{FF2B5EF4-FFF2-40B4-BE49-F238E27FC236}">
                    <a16:creationId xmlns:a16="http://schemas.microsoft.com/office/drawing/2014/main" id="{C0A41EFB-34A9-4D14-8076-D89F20D9764F}"/>
                  </a:ext>
                </a:extLst>
              </p:cNvPr>
              <p:cNvSpPr>
                <a:spLocks noChangeArrowheads="1"/>
              </p:cNvSpPr>
              <p:nvPr/>
            </p:nvSpPr>
            <p:spPr bwMode="auto">
              <a:xfrm>
                <a:off x="772694" y="4876800"/>
                <a:ext cx="1437106" cy="445555"/>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30" name="Rectangle 498">
                <a:extLst>
                  <a:ext uri="{FF2B5EF4-FFF2-40B4-BE49-F238E27FC236}">
                    <a16:creationId xmlns:a16="http://schemas.microsoft.com/office/drawing/2014/main" id="{6F5D6805-6625-40BD-9115-F97895FF4A68}"/>
                  </a:ext>
                </a:extLst>
              </p:cNvPr>
              <p:cNvSpPr>
                <a:spLocks noChangeArrowheads="1"/>
              </p:cNvSpPr>
              <p:nvPr/>
            </p:nvSpPr>
            <p:spPr bwMode="auto">
              <a:xfrm>
                <a:off x="772694" y="5322352"/>
                <a:ext cx="1437106" cy="153564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31" name="Freeform 499">
                <a:extLst>
                  <a:ext uri="{FF2B5EF4-FFF2-40B4-BE49-F238E27FC236}">
                    <a16:creationId xmlns:a16="http://schemas.microsoft.com/office/drawing/2014/main" id="{0A4AA893-986D-4C70-94BF-88AC336073C8}"/>
                  </a:ext>
                </a:extLst>
              </p:cNvPr>
              <p:cNvSpPr>
                <a:spLocks/>
              </p:cNvSpPr>
              <p:nvPr/>
            </p:nvSpPr>
            <p:spPr bwMode="auto">
              <a:xfrm>
                <a:off x="1183296" y="4924382"/>
                <a:ext cx="606354" cy="350388"/>
              </a:xfrm>
              <a:custGeom>
                <a:avLst/>
                <a:gdLst>
                  <a:gd name="T0" fmla="*/ 63 w 127"/>
                  <a:gd name="T1" fmla="*/ 0 h 81"/>
                  <a:gd name="T2" fmla="*/ 0 w 127"/>
                  <a:gd name="T3" fmla="*/ 81 h 81"/>
                  <a:gd name="T4" fmla="*/ 127 w 127"/>
                  <a:gd name="T5" fmla="*/ 81 h 81"/>
                  <a:gd name="T6" fmla="*/ 63 w 127"/>
                  <a:gd name="T7" fmla="*/ 0 h 81"/>
                </a:gdLst>
                <a:ahLst/>
                <a:cxnLst>
                  <a:cxn ang="0">
                    <a:pos x="T0" y="T1"/>
                  </a:cxn>
                  <a:cxn ang="0">
                    <a:pos x="T2" y="T3"/>
                  </a:cxn>
                  <a:cxn ang="0">
                    <a:pos x="T4" y="T5"/>
                  </a:cxn>
                  <a:cxn ang="0">
                    <a:pos x="T6" y="T7"/>
                  </a:cxn>
                </a:cxnLst>
                <a:rect l="0" t="0" r="r" b="b"/>
                <a:pathLst>
                  <a:path w="127" h="81">
                    <a:moveTo>
                      <a:pt x="63" y="0"/>
                    </a:moveTo>
                    <a:lnTo>
                      <a:pt x="0" y="81"/>
                    </a:lnTo>
                    <a:lnTo>
                      <a:pt x="127" y="81"/>
                    </a:lnTo>
                    <a:lnTo>
                      <a:pt x="63"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32" name="Rectangle 500">
                <a:extLst>
                  <a:ext uri="{FF2B5EF4-FFF2-40B4-BE49-F238E27FC236}">
                    <a16:creationId xmlns:a16="http://schemas.microsoft.com/office/drawing/2014/main" id="{0BFF8AC9-24A4-45A6-9BFB-1731AFA9D8E8}"/>
                  </a:ext>
                </a:extLst>
              </p:cNvPr>
              <p:cNvSpPr>
                <a:spLocks noChangeArrowheads="1"/>
              </p:cNvSpPr>
              <p:nvPr/>
            </p:nvSpPr>
            <p:spPr bwMode="auto">
              <a:xfrm>
                <a:off x="1904236" y="5149322"/>
                <a:ext cx="167107" cy="12544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33" name="Freeform 501">
                <a:extLst>
                  <a:ext uri="{FF2B5EF4-FFF2-40B4-BE49-F238E27FC236}">
                    <a16:creationId xmlns:a16="http://schemas.microsoft.com/office/drawing/2014/main" id="{16B4505A-E9EC-4F2F-9EEA-E662A9510CD1}"/>
                  </a:ext>
                </a:extLst>
              </p:cNvPr>
              <p:cNvSpPr>
                <a:spLocks/>
              </p:cNvSpPr>
              <p:nvPr/>
            </p:nvSpPr>
            <p:spPr bwMode="auto">
              <a:xfrm>
                <a:off x="1904236" y="5019549"/>
                <a:ext cx="167107" cy="112470"/>
              </a:xfrm>
              <a:custGeom>
                <a:avLst/>
                <a:gdLst>
                  <a:gd name="T0" fmla="*/ 35 w 35"/>
                  <a:gd name="T1" fmla="*/ 26 h 26"/>
                  <a:gd name="T2" fmla="*/ 0 w 35"/>
                  <a:gd name="T3" fmla="*/ 26 h 26"/>
                  <a:gd name="T4" fmla="*/ 18 w 35"/>
                  <a:gd name="T5" fmla="*/ 0 h 26"/>
                  <a:gd name="T6" fmla="*/ 35 w 35"/>
                  <a:gd name="T7" fmla="*/ 26 h 26"/>
                </a:gdLst>
                <a:ahLst/>
                <a:cxnLst>
                  <a:cxn ang="0">
                    <a:pos x="T0" y="T1"/>
                  </a:cxn>
                  <a:cxn ang="0">
                    <a:pos x="T2" y="T3"/>
                  </a:cxn>
                  <a:cxn ang="0">
                    <a:pos x="T4" y="T5"/>
                  </a:cxn>
                  <a:cxn ang="0">
                    <a:pos x="T6" y="T7"/>
                  </a:cxn>
                </a:cxnLst>
                <a:rect l="0" t="0" r="r" b="b"/>
                <a:pathLst>
                  <a:path w="35" h="26">
                    <a:moveTo>
                      <a:pt x="35" y="26"/>
                    </a:moveTo>
                    <a:lnTo>
                      <a:pt x="0" y="26"/>
                    </a:lnTo>
                    <a:lnTo>
                      <a:pt x="18" y="0"/>
                    </a:lnTo>
                    <a:lnTo>
                      <a:pt x="35"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34" name="Rectangle 502">
                <a:extLst>
                  <a:ext uri="{FF2B5EF4-FFF2-40B4-BE49-F238E27FC236}">
                    <a16:creationId xmlns:a16="http://schemas.microsoft.com/office/drawing/2014/main" id="{8A80CAFF-6385-4A07-9704-AE73180F8762}"/>
                  </a:ext>
                </a:extLst>
              </p:cNvPr>
              <p:cNvSpPr>
                <a:spLocks noChangeArrowheads="1"/>
              </p:cNvSpPr>
              <p:nvPr/>
            </p:nvSpPr>
            <p:spPr bwMode="auto">
              <a:xfrm>
                <a:off x="1947205" y="5179603"/>
                <a:ext cx="81167" cy="6488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35" name="Rectangle 503">
                <a:extLst>
                  <a:ext uri="{FF2B5EF4-FFF2-40B4-BE49-F238E27FC236}">
                    <a16:creationId xmlns:a16="http://schemas.microsoft.com/office/drawing/2014/main" id="{E4562828-57B5-4A77-8189-536A6024E5F8}"/>
                  </a:ext>
                </a:extLst>
              </p:cNvPr>
              <p:cNvSpPr>
                <a:spLocks noChangeArrowheads="1"/>
              </p:cNvSpPr>
              <p:nvPr/>
            </p:nvSpPr>
            <p:spPr bwMode="auto">
              <a:xfrm>
                <a:off x="911154" y="5149322"/>
                <a:ext cx="167107" cy="12544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36" name="Freeform 504">
                <a:extLst>
                  <a:ext uri="{FF2B5EF4-FFF2-40B4-BE49-F238E27FC236}">
                    <a16:creationId xmlns:a16="http://schemas.microsoft.com/office/drawing/2014/main" id="{ABFED8BB-9543-4EE1-88B4-523AB35A11B9}"/>
                  </a:ext>
                </a:extLst>
              </p:cNvPr>
              <p:cNvSpPr>
                <a:spLocks/>
              </p:cNvSpPr>
              <p:nvPr/>
            </p:nvSpPr>
            <p:spPr bwMode="auto">
              <a:xfrm>
                <a:off x="911154" y="5019549"/>
                <a:ext cx="167107" cy="112470"/>
              </a:xfrm>
              <a:custGeom>
                <a:avLst/>
                <a:gdLst>
                  <a:gd name="T0" fmla="*/ 35 w 35"/>
                  <a:gd name="T1" fmla="*/ 26 h 26"/>
                  <a:gd name="T2" fmla="*/ 0 w 35"/>
                  <a:gd name="T3" fmla="*/ 26 h 26"/>
                  <a:gd name="T4" fmla="*/ 17 w 35"/>
                  <a:gd name="T5" fmla="*/ 0 h 26"/>
                  <a:gd name="T6" fmla="*/ 35 w 35"/>
                  <a:gd name="T7" fmla="*/ 26 h 26"/>
                </a:gdLst>
                <a:ahLst/>
                <a:cxnLst>
                  <a:cxn ang="0">
                    <a:pos x="T0" y="T1"/>
                  </a:cxn>
                  <a:cxn ang="0">
                    <a:pos x="T2" y="T3"/>
                  </a:cxn>
                  <a:cxn ang="0">
                    <a:pos x="T4" y="T5"/>
                  </a:cxn>
                  <a:cxn ang="0">
                    <a:pos x="T6" y="T7"/>
                  </a:cxn>
                </a:cxnLst>
                <a:rect l="0" t="0" r="r" b="b"/>
                <a:pathLst>
                  <a:path w="35" h="26">
                    <a:moveTo>
                      <a:pt x="35" y="26"/>
                    </a:moveTo>
                    <a:lnTo>
                      <a:pt x="0" y="26"/>
                    </a:lnTo>
                    <a:lnTo>
                      <a:pt x="17" y="0"/>
                    </a:lnTo>
                    <a:lnTo>
                      <a:pt x="35"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37" name="Rectangle 505">
                <a:extLst>
                  <a:ext uri="{FF2B5EF4-FFF2-40B4-BE49-F238E27FC236}">
                    <a16:creationId xmlns:a16="http://schemas.microsoft.com/office/drawing/2014/main" id="{91201C2B-BACB-4B1C-98F7-CC38D5CB219A}"/>
                  </a:ext>
                </a:extLst>
              </p:cNvPr>
              <p:cNvSpPr>
                <a:spLocks noChangeArrowheads="1"/>
              </p:cNvSpPr>
              <p:nvPr/>
            </p:nvSpPr>
            <p:spPr bwMode="auto">
              <a:xfrm>
                <a:off x="954123" y="5179603"/>
                <a:ext cx="71618" cy="6488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38" name="Freeform 506">
                <a:extLst>
                  <a:ext uri="{FF2B5EF4-FFF2-40B4-BE49-F238E27FC236}">
                    <a16:creationId xmlns:a16="http://schemas.microsoft.com/office/drawing/2014/main" id="{32B7EC4C-C7E3-454A-81DD-E6ADB3E57D39}"/>
                  </a:ext>
                </a:extLst>
              </p:cNvPr>
              <p:cNvSpPr>
                <a:spLocks/>
              </p:cNvSpPr>
              <p:nvPr/>
            </p:nvSpPr>
            <p:spPr bwMode="auto">
              <a:xfrm>
                <a:off x="1422017" y="5084437"/>
                <a:ext cx="128911" cy="190334"/>
              </a:xfrm>
              <a:custGeom>
                <a:avLst/>
                <a:gdLst>
                  <a:gd name="T0" fmla="*/ 6 w 12"/>
                  <a:gd name="T1" fmla="*/ 0 h 20"/>
                  <a:gd name="T2" fmla="*/ 0 w 12"/>
                  <a:gd name="T3" fmla="*/ 5 h 20"/>
                  <a:gd name="T4" fmla="*/ 0 w 12"/>
                  <a:gd name="T5" fmla="*/ 20 h 20"/>
                  <a:gd name="T6" fmla="*/ 12 w 12"/>
                  <a:gd name="T7" fmla="*/ 20 h 20"/>
                  <a:gd name="T8" fmla="*/ 12 w 12"/>
                  <a:gd name="T9" fmla="*/ 5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2"/>
                      <a:pt x="0" y="5"/>
                    </a:cubicBezTo>
                    <a:cubicBezTo>
                      <a:pt x="0" y="20"/>
                      <a:pt x="0" y="20"/>
                      <a:pt x="0" y="20"/>
                    </a:cubicBezTo>
                    <a:cubicBezTo>
                      <a:pt x="12" y="20"/>
                      <a:pt x="12" y="20"/>
                      <a:pt x="12" y="20"/>
                    </a:cubicBezTo>
                    <a:cubicBezTo>
                      <a:pt x="12" y="5"/>
                      <a:pt x="12" y="5"/>
                      <a:pt x="12" y="5"/>
                    </a:cubicBezTo>
                    <a:cubicBezTo>
                      <a:pt x="12" y="2"/>
                      <a:pt x="10"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39" name="Freeform 507">
                <a:extLst>
                  <a:ext uri="{FF2B5EF4-FFF2-40B4-BE49-F238E27FC236}">
                    <a16:creationId xmlns:a16="http://schemas.microsoft.com/office/drawing/2014/main" id="{1F1D27BD-723E-468E-821C-312DBB3EC6B9}"/>
                  </a:ext>
                </a:extLst>
              </p:cNvPr>
              <p:cNvSpPr>
                <a:spLocks/>
              </p:cNvSpPr>
              <p:nvPr/>
            </p:nvSpPr>
            <p:spPr bwMode="auto">
              <a:xfrm>
                <a:off x="839536" y="5460777"/>
                <a:ext cx="124135" cy="198985"/>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40" name="Freeform 508">
                <a:extLst>
                  <a:ext uri="{FF2B5EF4-FFF2-40B4-BE49-F238E27FC236}">
                    <a16:creationId xmlns:a16="http://schemas.microsoft.com/office/drawing/2014/main" id="{B75AE408-F303-4AA6-B098-12434D605E32}"/>
                  </a:ext>
                </a:extLst>
              </p:cNvPr>
              <p:cNvSpPr>
                <a:spLocks/>
              </p:cNvSpPr>
              <p:nvPr/>
            </p:nvSpPr>
            <p:spPr bwMode="auto">
              <a:xfrm>
                <a:off x="2009274" y="5460777"/>
                <a:ext cx="124135" cy="198985"/>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41" name="Freeform 509">
                <a:extLst>
                  <a:ext uri="{FF2B5EF4-FFF2-40B4-BE49-F238E27FC236}">
                    <a16:creationId xmlns:a16="http://schemas.microsoft.com/office/drawing/2014/main" id="{10D71525-69D8-4DF4-A5B1-7A334735C1A2}"/>
                  </a:ext>
                </a:extLst>
              </p:cNvPr>
              <p:cNvSpPr>
                <a:spLocks/>
              </p:cNvSpPr>
              <p:nvPr/>
            </p:nvSpPr>
            <p:spPr bwMode="auto">
              <a:xfrm>
                <a:off x="1799199" y="5460777"/>
                <a:ext cx="124135" cy="198985"/>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42" name="Freeform 510">
                <a:extLst>
                  <a:ext uri="{FF2B5EF4-FFF2-40B4-BE49-F238E27FC236}">
                    <a16:creationId xmlns:a16="http://schemas.microsoft.com/office/drawing/2014/main" id="{F8F6AD21-66B4-4D34-BF1D-496E0650EA8A}"/>
                  </a:ext>
                </a:extLst>
              </p:cNvPr>
              <p:cNvSpPr>
                <a:spLocks/>
              </p:cNvSpPr>
              <p:nvPr/>
            </p:nvSpPr>
            <p:spPr bwMode="auto">
              <a:xfrm>
                <a:off x="1059160" y="5460777"/>
                <a:ext cx="114586" cy="198985"/>
              </a:xfrm>
              <a:custGeom>
                <a:avLst/>
                <a:gdLst>
                  <a:gd name="T0" fmla="*/ 6 w 11"/>
                  <a:gd name="T1" fmla="*/ 0 h 21"/>
                  <a:gd name="T2" fmla="*/ 0 w 11"/>
                  <a:gd name="T3" fmla="*/ 6 h 21"/>
                  <a:gd name="T4" fmla="*/ 0 w 11"/>
                  <a:gd name="T5" fmla="*/ 21 h 21"/>
                  <a:gd name="T6" fmla="*/ 11 w 11"/>
                  <a:gd name="T7" fmla="*/ 21 h 21"/>
                  <a:gd name="T8" fmla="*/ 11 w 11"/>
                  <a:gd name="T9" fmla="*/ 6 h 21"/>
                  <a:gd name="T10" fmla="*/ 6 w 11"/>
                  <a:gd name="T11" fmla="*/ 0 h 21"/>
                </a:gdLst>
                <a:ahLst/>
                <a:cxnLst>
                  <a:cxn ang="0">
                    <a:pos x="T0" y="T1"/>
                  </a:cxn>
                  <a:cxn ang="0">
                    <a:pos x="T2" y="T3"/>
                  </a:cxn>
                  <a:cxn ang="0">
                    <a:pos x="T4" y="T5"/>
                  </a:cxn>
                  <a:cxn ang="0">
                    <a:pos x="T6" y="T7"/>
                  </a:cxn>
                  <a:cxn ang="0">
                    <a:pos x="T8" y="T9"/>
                  </a:cxn>
                  <a:cxn ang="0">
                    <a:pos x="T10" y="T11"/>
                  </a:cxn>
                </a:cxnLst>
                <a:rect l="0" t="0" r="r" b="b"/>
                <a:pathLst>
                  <a:path w="11" h="21">
                    <a:moveTo>
                      <a:pt x="6" y="0"/>
                    </a:moveTo>
                    <a:cubicBezTo>
                      <a:pt x="2" y="0"/>
                      <a:pt x="0" y="3"/>
                      <a:pt x="0" y="6"/>
                    </a:cubicBezTo>
                    <a:cubicBezTo>
                      <a:pt x="0" y="21"/>
                      <a:pt x="0" y="21"/>
                      <a:pt x="0" y="21"/>
                    </a:cubicBezTo>
                    <a:cubicBezTo>
                      <a:pt x="11" y="21"/>
                      <a:pt x="11" y="21"/>
                      <a:pt x="11" y="21"/>
                    </a:cubicBezTo>
                    <a:cubicBezTo>
                      <a:pt x="11" y="6"/>
                      <a:pt x="11" y="6"/>
                      <a:pt x="11" y="6"/>
                    </a:cubicBezTo>
                    <a:cubicBezTo>
                      <a:pt x="11"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43" name="Freeform 511">
                <a:extLst>
                  <a:ext uri="{FF2B5EF4-FFF2-40B4-BE49-F238E27FC236}">
                    <a16:creationId xmlns:a16="http://schemas.microsoft.com/office/drawing/2014/main" id="{DA4E6438-A8C8-47F6-A738-C65FD390B763}"/>
                  </a:ext>
                </a:extLst>
              </p:cNvPr>
              <p:cNvSpPr>
                <a:spLocks/>
              </p:cNvSpPr>
              <p:nvPr/>
            </p:nvSpPr>
            <p:spPr bwMode="auto">
              <a:xfrm>
                <a:off x="839536" y="5793862"/>
                <a:ext cx="124135" cy="194661"/>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44" name="Freeform 512">
                <a:extLst>
                  <a:ext uri="{FF2B5EF4-FFF2-40B4-BE49-F238E27FC236}">
                    <a16:creationId xmlns:a16="http://schemas.microsoft.com/office/drawing/2014/main" id="{4ED16994-CDA2-4FC2-8128-DFE30C202197}"/>
                  </a:ext>
                </a:extLst>
              </p:cNvPr>
              <p:cNvSpPr>
                <a:spLocks/>
              </p:cNvSpPr>
              <p:nvPr/>
            </p:nvSpPr>
            <p:spPr bwMode="auto">
              <a:xfrm>
                <a:off x="2009274" y="5793862"/>
                <a:ext cx="124135" cy="194661"/>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45" name="Freeform 513">
                <a:extLst>
                  <a:ext uri="{FF2B5EF4-FFF2-40B4-BE49-F238E27FC236}">
                    <a16:creationId xmlns:a16="http://schemas.microsoft.com/office/drawing/2014/main" id="{5D6497C7-3375-41AB-9148-E9F1303B2113}"/>
                  </a:ext>
                </a:extLst>
              </p:cNvPr>
              <p:cNvSpPr>
                <a:spLocks/>
              </p:cNvSpPr>
              <p:nvPr/>
            </p:nvSpPr>
            <p:spPr bwMode="auto">
              <a:xfrm>
                <a:off x="1799199" y="5793862"/>
                <a:ext cx="124135" cy="194661"/>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46" name="Freeform 514">
                <a:extLst>
                  <a:ext uri="{FF2B5EF4-FFF2-40B4-BE49-F238E27FC236}">
                    <a16:creationId xmlns:a16="http://schemas.microsoft.com/office/drawing/2014/main" id="{DCC9A9AA-76AC-47EF-8F4C-BB410F567EF9}"/>
                  </a:ext>
                </a:extLst>
              </p:cNvPr>
              <p:cNvSpPr>
                <a:spLocks/>
              </p:cNvSpPr>
              <p:nvPr/>
            </p:nvSpPr>
            <p:spPr bwMode="auto">
              <a:xfrm>
                <a:off x="1059160" y="5793862"/>
                <a:ext cx="114586" cy="194661"/>
              </a:xfrm>
              <a:custGeom>
                <a:avLst/>
                <a:gdLst>
                  <a:gd name="T0" fmla="*/ 6 w 11"/>
                  <a:gd name="T1" fmla="*/ 0 h 21"/>
                  <a:gd name="T2" fmla="*/ 0 w 11"/>
                  <a:gd name="T3" fmla="*/ 6 h 21"/>
                  <a:gd name="T4" fmla="*/ 0 w 11"/>
                  <a:gd name="T5" fmla="*/ 21 h 21"/>
                  <a:gd name="T6" fmla="*/ 11 w 11"/>
                  <a:gd name="T7" fmla="*/ 21 h 21"/>
                  <a:gd name="T8" fmla="*/ 11 w 11"/>
                  <a:gd name="T9" fmla="*/ 6 h 21"/>
                  <a:gd name="T10" fmla="*/ 6 w 11"/>
                  <a:gd name="T11" fmla="*/ 0 h 21"/>
                </a:gdLst>
                <a:ahLst/>
                <a:cxnLst>
                  <a:cxn ang="0">
                    <a:pos x="T0" y="T1"/>
                  </a:cxn>
                  <a:cxn ang="0">
                    <a:pos x="T2" y="T3"/>
                  </a:cxn>
                  <a:cxn ang="0">
                    <a:pos x="T4" y="T5"/>
                  </a:cxn>
                  <a:cxn ang="0">
                    <a:pos x="T6" y="T7"/>
                  </a:cxn>
                  <a:cxn ang="0">
                    <a:pos x="T8" y="T9"/>
                  </a:cxn>
                  <a:cxn ang="0">
                    <a:pos x="T10" y="T11"/>
                  </a:cxn>
                </a:cxnLst>
                <a:rect l="0" t="0" r="r" b="b"/>
                <a:pathLst>
                  <a:path w="11" h="21">
                    <a:moveTo>
                      <a:pt x="6" y="0"/>
                    </a:moveTo>
                    <a:cubicBezTo>
                      <a:pt x="2" y="0"/>
                      <a:pt x="0" y="3"/>
                      <a:pt x="0" y="6"/>
                    </a:cubicBezTo>
                    <a:cubicBezTo>
                      <a:pt x="0" y="21"/>
                      <a:pt x="0" y="21"/>
                      <a:pt x="0" y="21"/>
                    </a:cubicBezTo>
                    <a:cubicBezTo>
                      <a:pt x="11" y="21"/>
                      <a:pt x="11" y="21"/>
                      <a:pt x="11" y="21"/>
                    </a:cubicBezTo>
                    <a:cubicBezTo>
                      <a:pt x="11" y="6"/>
                      <a:pt x="11" y="6"/>
                      <a:pt x="11" y="6"/>
                    </a:cubicBezTo>
                    <a:cubicBezTo>
                      <a:pt x="11"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47" name="Freeform 515">
                <a:extLst>
                  <a:ext uri="{FF2B5EF4-FFF2-40B4-BE49-F238E27FC236}">
                    <a16:creationId xmlns:a16="http://schemas.microsoft.com/office/drawing/2014/main" id="{CBEC299F-E3F1-4EEC-9917-B3A9BEDABCD1}"/>
                  </a:ext>
                </a:extLst>
              </p:cNvPr>
              <p:cNvSpPr>
                <a:spLocks/>
              </p:cNvSpPr>
              <p:nvPr/>
            </p:nvSpPr>
            <p:spPr bwMode="auto">
              <a:xfrm>
                <a:off x="839536" y="6131272"/>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2"/>
                      <a:pt x="0" y="6"/>
                    </a:cubicBezTo>
                    <a:cubicBezTo>
                      <a:pt x="0" y="20"/>
                      <a:pt x="0" y="20"/>
                      <a:pt x="0" y="20"/>
                    </a:cubicBezTo>
                    <a:cubicBezTo>
                      <a:pt x="12" y="20"/>
                      <a:pt x="12" y="20"/>
                      <a:pt x="12" y="20"/>
                    </a:cubicBezTo>
                    <a:cubicBezTo>
                      <a:pt x="12" y="6"/>
                      <a:pt x="12" y="6"/>
                      <a:pt x="12" y="6"/>
                    </a:cubicBezTo>
                    <a:cubicBezTo>
                      <a:pt x="12" y="2"/>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48" name="Freeform 516">
                <a:extLst>
                  <a:ext uri="{FF2B5EF4-FFF2-40B4-BE49-F238E27FC236}">
                    <a16:creationId xmlns:a16="http://schemas.microsoft.com/office/drawing/2014/main" id="{9462226B-43F7-47A9-8EA1-1665C3210408}"/>
                  </a:ext>
                </a:extLst>
              </p:cNvPr>
              <p:cNvSpPr>
                <a:spLocks/>
              </p:cNvSpPr>
              <p:nvPr/>
            </p:nvSpPr>
            <p:spPr bwMode="auto">
              <a:xfrm>
                <a:off x="2009274" y="6131272"/>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2"/>
                      <a:pt x="0" y="6"/>
                    </a:cubicBezTo>
                    <a:cubicBezTo>
                      <a:pt x="0" y="20"/>
                      <a:pt x="0" y="20"/>
                      <a:pt x="0" y="20"/>
                    </a:cubicBezTo>
                    <a:cubicBezTo>
                      <a:pt x="12" y="20"/>
                      <a:pt x="12" y="20"/>
                      <a:pt x="12" y="20"/>
                    </a:cubicBezTo>
                    <a:cubicBezTo>
                      <a:pt x="12" y="6"/>
                      <a:pt x="12" y="6"/>
                      <a:pt x="12" y="6"/>
                    </a:cubicBezTo>
                    <a:cubicBezTo>
                      <a:pt x="12" y="2"/>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49" name="Freeform 517">
                <a:extLst>
                  <a:ext uri="{FF2B5EF4-FFF2-40B4-BE49-F238E27FC236}">
                    <a16:creationId xmlns:a16="http://schemas.microsoft.com/office/drawing/2014/main" id="{9280A125-3AD7-4C97-9264-596A5EA71FFB}"/>
                  </a:ext>
                </a:extLst>
              </p:cNvPr>
              <p:cNvSpPr>
                <a:spLocks/>
              </p:cNvSpPr>
              <p:nvPr/>
            </p:nvSpPr>
            <p:spPr bwMode="auto">
              <a:xfrm>
                <a:off x="1799199" y="6131272"/>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2"/>
                      <a:pt x="0" y="6"/>
                    </a:cubicBezTo>
                    <a:cubicBezTo>
                      <a:pt x="0" y="20"/>
                      <a:pt x="0" y="20"/>
                      <a:pt x="0" y="20"/>
                    </a:cubicBezTo>
                    <a:cubicBezTo>
                      <a:pt x="12" y="20"/>
                      <a:pt x="12" y="20"/>
                      <a:pt x="12" y="20"/>
                    </a:cubicBezTo>
                    <a:cubicBezTo>
                      <a:pt x="12" y="6"/>
                      <a:pt x="12" y="6"/>
                      <a:pt x="12" y="6"/>
                    </a:cubicBezTo>
                    <a:cubicBezTo>
                      <a:pt x="12" y="2"/>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50" name="Freeform 518">
                <a:extLst>
                  <a:ext uri="{FF2B5EF4-FFF2-40B4-BE49-F238E27FC236}">
                    <a16:creationId xmlns:a16="http://schemas.microsoft.com/office/drawing/2014/main" id="{68D97D0D-E9A1-4375-B150-38BFAE03887F}"/>
                  </a:ext>
                </a:extLst>
              </p:cNvPr>
              <p:cNvSpPr>
                <a:spLocks/>
              </p:cNvSpPr>
              <p:nvPr/>
            </p:nvSpPr>
            <p:spPr bwMode="auto">
              <a:xfrm>
                <a:off x="1059160" y="6131272"/>
                <a:ext cx="114586" cy="190334"/>
              </a:xfrm>
              <a:custGeom>
                <a:avLst/>
                <a:gdLst>
                  <a:gd name="T0" fmla="*/ 6 w 11"/>
                  <a:gd name="T1" fmla="*/ 0 h 20"/>
                  <a:gd name="T2" fmla="*/ 0 w 11"/>
                  <a:gd name="T3" fmla="*/ 6 h 20"/>
                  <a:gd name="T4" fmla="*/ 0 w 11"/>
                  <a:gd name="T5" fmla="*/ 20 h 20"/>
                  <a:gd name="T6" fmla="*/ 11 w 11"/>
                  <a:gd name="T7" fmla="*/ 20 h 20"/>
                  <a:gd name="T8" fmla="*/ 11 w 11"/>
                  <a:gd name="T9" fmla="*/ 6 h 20"/>
                  <a:gd name="T10" fmla="*/ 6 w 11"/>
                  <a:gd name="T11" fmla="*/ 0 h 20"/>
                </a:gdLst>
                <a:ahLst/>
                <a:cxnLst>
                  <a:cxn ang="0">
                    <a:pos x="T0" y="T1"/>
                  </a:cxn>
                  <a:cxn ang="0">
                    <a:pos x="T2" y="T3"/>
                  </a:cxn>
                  <a:cxn ang="0">
                    <a:pos x="T4" y="T5"/>
                  </a:cxn>
                  <a:cxn ang="0">
                    <a:pos x="T6" y="T7"/>
                  </a:cxn>
                  <a:cxn ang="0">
                    <a:pos x="T8" y="T9"/>
                  </a:cxn>
                  <a:cxn ang="0">
                    <a:pos x="T10" y="T11"/>
                  </a:cxn>
                </a:cxnLst>
                <a:rect l="0" t="0" r="r" b="b"/>
                <a:pathLst>
                  <a:path w="11" h="20">
                    <a:moveTo>
                      <a:pt x="6" y="0"/>
                    </a:moveTo>
                    <a:cubicBezTo>
                      <a:pt x="2" y="0"/>
                      <a:pt x="0" y="2"/>
                      <a:pt x="0" y="6"/>
                    </a:cubicBezTo>
                    <a:cubicBezTo>
                      <a:pt x="0" y="20"/>
                      <a:pt x="0" y="20"/>
                      <a:pt x="0" y="20"/>
                    </a:cubicBezTo>
                    <a:cubicBezTo>
                      <a:pt x="11" y="20"/>
                      <a:pt x="11" y="20"/>
                      <a:pt x="11" y="20"/>
                    </a:cubicBezTo>
                    <a:cubicBezTo>
                      <a:pt x="11" y="6"/>
                      <a:pt x="11" y="6"/>
                      <a:pt x="11" y="6"/>
                    </a:cubicBezTo>
                    <a:cubicBezTo>
                      <a:pt x="11" y="2"/>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51" name="Freeform 519">
                <a:extLst>
                  <a:ext uri="{FF2B5EF4-FFF2-40B4-BE49-F238E27FC236}">
                    <a16:creationId xmlns:a16="http://schemas.microsoft.com/office/drawing/2014/main" id="{BE71EADA-19B6-4BA7-8CA5-72AEB11E218A}"/>
                  </a:ext>
                </a:extLst>
              </p:cNvPr>
              <p:cNvSpPr>
                <a:spLocks/>
              </p:cNvSpPr>
              <p:nvPr/>
            </p:nvSpPr>
            <p:spPr bwMode="auto">
              <a:xfrm>
                <a:off x="839536" y="6460030"/>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3"/>
                      <a:pt x="0" y="6"/>
                    </a:cubicBezTo>
                    <a:cubicBezTo>
                      <a:pt x="0" y="20"/>
                      <a:pt x="0" y="20"/>
                      <a:pt x="0" y="20"/>
                    </a:cubicBezTo>
                    <a:cubicBezTo>
                      <a:pt x="12" y="20"/>
                      <a:pt x="12" y="20"/>
                      <a:pt x="12" y="20"/>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52" name="Freeform 520">
                <a:extLst>
                  <a:ext uri="{FF2B5EF4-FFF2-40B4-BE49-F238E27FC236}">
                    <a16:creationId xmlns:a16="http://schemas.microsoft.com/office/drawing/2014/main" id="{37D79969-66C8-4593-94B5-507EB5B95B88}"/>
                  </a:ext>
                </a:extLst>
              </p:cNvPr>
              <p:cNvSpPr>
                <a:spLocks/>
              </p:cNvSpPr>
              <p:nvPr/>
            </p:nvSpPr>
            <p:spPr bwMode="auto">
              <a:xfrm>
                <a:off x="2009274" y="6460030"/>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3"/>
                      <a:pt x="0" y="6"/>
                    </a:cubicBezTo>
                    <a:cubicBezTo>
                      <a:pt x="0" y="20"/>
                      <a:pt x="0" y="20"/>
                      <a:pt x="0" y="20"/>
                    </a:cubicBezTo>
                    <a:cubicBezTo>
                      <a:pt x="12" y="20"/>
                      <a:pt x="12" y="20"/>
                      <a:pt x="12" y="20"/>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53" name="Freeform 521">
                <a:extLst>
                  <a:ext uri="{FF2B5EF4-FFF2-40B4-BE49-F238E27FC236}">
                    <a16:creationId xmlns:a16="http://schemas.microsoft.com/office/drawing/2014/main" id="{CB264F56-757D-4487-AF17-3BCCE0F8A3B8}"/>
                  </a:ext>
                </a:extLst>
              </p:cNvPr>
              <p:cNvSpPr>
                <a:spLocks/>
              </p:cNvSpPr>
              <p:nvPr/>
            </p:nvSpPr>
            <p:spPr bwMode="auto">
              <a:xfrm>
                <a:off x="1799199" y="6460030"/>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3"/>
                      <a:pt x="0" y="6"/>
                    </a:cubicBezTo>
                    <a:cubicBezTo>
                      <a:pt x="0" y="20"/>
                      <a:pt x="0" y="20"/>
                      <a:pt x="0" y="20"/>
                    </a:cubicBezTo>
                    <a:cubicBezTo>
                      <a:pt x="12" y="20"/>
                      <a:pt x="12" y="20"/>
                      <a:pt x="12" y="20"/>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54" name="Freeform 522">
                <a:extLst>
                  <a:ext uri="{FF2B5EF4-FFF2-40B4-BE49-F238E27FC236}">
                    <a16:creationId xmlns:a16="http://schemas.microsoft.com/office/drawing/2014/main" id="{CC339251-0A68-48B7-AD03-BBE5BCEAB81B}"/>
                  </a:ext>
                </a:extLst>
              </p:cNvPr>
              <p:cNvSpPr>
                <a:spLocks/>
              </p:cNvSpPr>
              <p:nvPr/>
            </p:nvSpPr>
            <p:spPr bwMode="auto">
              <a:xfrm>
                <a:off x="1059160" y="6460030"/>
                <a:ext cx="114586" cy="190334"/>
              </a:xfrm>
              <a:custGeom>
                <a:avLst/>
                <a:gdLst>
                  <a:gd name="T0" fmla="*/ 6 w 11"/>
                  <a:gd name="T1" fmla="*/ 0 h 20"/>
                  <a:gd name="T2" fmla="*/ 0 w 11"/>
                  <a:gd name="T3" fmla="*/ 6 h 20"/>
                  <a:gd name="T4" fmla="*/ 0 w 11"/>
                  <a:gd name="T5" fmla="*/ 20 h 20"/>
                  <a:gd name="T6" fmla="*/ 11 w 11"/>
                  <a:gd name="T7" fmla="*/ 20 h 20"/>
                  <a:gd name="T8" fmla="*/ 11 w 11"/>
                  <a:gd name="T9" fmla="*/ 6 h 20"/>
                  <a:gd name="T10" fmla="*/ 6 w 11"/>
                  <a:gd name="T11" fmla="*/ 0 h 20"/>
                </a:gdLst>
                <a:ahLst/>
                <a:cxnLst>
                  <a:cxn ang="0">
                    <a:pos x="T0" y="T1"/>
                  </a:cxn>
                  <a:cxn ang="0">
                    <a:pos x="T2" y="T3"/>
                  </a:cxn>
                  <a:cxn ang="0">
                    <a:pos x="T4" y="T5"/>
                  </a:cxn>
                  <a:cxn ang="0">
                    <a:pos x="T6" y="T7"/>
                  </a:cxn>
                  <a:cxn ang="0">
                    <a:pos x="T8" y="T9"/>
                  </a:cxn>
                  <a:cxn ang="0">
                    <a:pos x="T10" y="T11"/>
                  </a:cxn>
                </a:cxnLst>
                <a:rect l="0" t="0" r="r" b="b"/>
                <a:pathLst>
                  <a:path w="11" h="20">
                    <a:moveTo>
                      <a:pt x="6" y="0"/>
                    </a:moveTo>
                    <a:cubicBezTo>
                      <a:pt x="2" y="0"/>
                      <a:pt x="0" y="3"/>
                      <a:pt x="0" y="6"/>
                    </a:cubicBezTo>
                    <a:cubicBezTo>
                      <a:pt x="0" y="20"/>
                      <a:pt x="0" y="20"/>
                      <a:pt x="0" y="20"/>
                    </a:cubicBezTo>
                    <a:cubicBezTo>
                      <a:pt x="11" y="20"/>
                      <a:pt x="11" y="20"/>
                      <a:pt x="11" y="20"/>
                    </a:cubicBezTo>
                    <a:cubicBezTo>
                      <a:pt x="11" y="6"/>
                      <a:pt x="11" y="6"/>
                      <a:pt x="11" y="6"/>
                    </a:cubicBezTo>
                    <a:cubicBezTo>
                      <a:pt x="11"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55" name="Rectangle 523">
                <a:extLst>
                  <a:ext uri="{FF2B5EF4-FFF2-40B4-BE49-F238E27FC236}">
                    <a16:creationId xmlns:a16="http://schemas.microsoft.com/office/drawing/2014/main" id="{8A2D2481-849C-4845-B82A-E95782ED2825}"/>
                  </a:ext>
                </a:extLst>
              </p:cNvPr>
              <p:cNvSpPr>
                <a:spLocks noChangeArrowheads="1"/>
              </p:cNvSpPr>
              <p:nvPr/>
            </p:nvSpPr>
            <p:spPr bwMode="auto">
              <a:xfrm>
                <a:off x="772694" y="5365610"/>
                <a:ext cx="1437106" cy="21630"/>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56" name="Freeform 524">
                <a:extLst>
                  <a:ext uri="{FF2B5EF4-FFF2-40B4-BE49-F238E27FC236}">
                    <a16:creationId xmlns:a16="http://schemas.microsoft.com/office/drawing/2014/main" id="{3BD6E486-765C-4AAA-A9AD-77835072C193}"/>
                  </a:ext>
                </a:extLst>
              </p:cNvPr>
              <p:cNvSpPr>
                <a:spLocks/>
              </p:cNvSpPr>
              <p:nvPr/>
            </p:nvSpPr>
            <p:spPr bwMode="auto">
              <a:xfrm>
                <a:off x="1369500" y="5426171"/>
                <a:ext cx="243498" cy="233591"/>
              </a:xfrm>
              <a:custGeom>
                <a:avLst/>
                <a:gdLst>
                  <a:gd name="T0" fmla="*/ 11 w 23"/>
                  <a:gd name="T1" fmla="*/ 0 h 25"/>
                  <a:gd name="T2" fmla="*/ 0 w 23"/>
                  <a:gd name="T3" fmla="*/ 11 h 25"/>
                  <a:gd name="T4" fmla="*/ 0 w 23"/>
                  <a:gd name="T5" fmla="*/ 25 h 25"/>
                  <a:gd name="T6" fmla="*/ 23 w 23"/>
                  <a:gd name="T7" fmla="*/ 25 h 25"/>
                  <a:gd name="T8" fmla="*/ 23 w 23"/>
                  <a:gd name="T9" fmla="*/ 11 h 25"/>
                  <a:gd name="T10" fmla="*/ 11 w 23"/>
                  <a:gd name="T11" fmla="*/ 0 h 25"/>
                </a:gdLst>
                <a:ahLst/>
                <a:cxnLst>
                  <a:cxn ang="0">
                    <a:pos x="T0" y="T1"/>
                  </a:cxn>
                  <a:cxn ang="0">
                    <a:pos x="T2" y="T3"/>
                  </a:cxn>
                  <a:cxn ang="0">
                    <a:pos x="T4" y="T5"/>
                  </a:cxn>
                  <a:cxn ang="0">
                    <a:pos x="T6" y="T7"/>
                  </a:cxn>
                  <a:cxn ang="0">
                    <a:pos x="T8" y="T9"/>
                  </a:cxn>
                  <a:cxn ang="0">
                    <a:pos x="T10" y="T11"/>
                  </a:cxn>
                </a:cxnLst>
                <a:rect l="0" t="0" r="r" b="b"/>
                <a:pathLst>
                  <a:path w="23" h="25">
                    <a:moveTo>
                      <a:pt x="11" y="0"/>
                    </a:moveTo>
                    <a:cubicBezTo>
                      <a:pt x="5" y="0"/>
                      <a:pt x="0" y="5"/>
                      <a:pt x="0" y="11"/>
                    </a:cubicBezTo>
                    <a:cubicBezTo>
                      <a:pt x="0" y="25"/>
                      <a:pt x="0" y="25"/>
                      <a:pt x="0" y="25"/>
                    </a:cubicBezTo>
                    <a:cubicBezTo>
                      <a:pt x="23" y="25"/>
                      <a:pt x="23" y="25"/>
                      <a:pt x="23" y="25"/>
                    </a:cubicBezTo>
                    <a:cubicBezTo>
                      <a:pt x="23" y="11"/>
                      <a:pt x="23" y="11"/>
                      <a:pt x="23" y="11"/>
                    </a:cubicBezTo>
                    <a:cubicBezTo>
                      <a:pt x="23" y="5"/>
                      <a:pt x="18" y="0"/>
                      <a:pt x="11"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57" name="Rectangle 525">
                <a:extLst>
                  <a:ext uri="{FF2B5EF4-FFF2-40B4-BE49-F238E27FC236}">
                    <a16:creationId xmlns:a16="http://schemas.microsoft.com/office/drawing/2014/main" id="{7DEDE94B-4129-4D70-A060-99392F9D4936}"/>
                  </a:ext>
                </a:extLst>
              </p:cNvPr>
              <p:cNvSpPr>
                <a:spLocks noChangeArrowheads="1"/>
              </p:cNvSpPr>
              <p:nvPr/>
            </p:nvSpPr>
            <p:spPr bwMode="auto">
              <a:xfrm>
                <a:off x="1484086" y="5413195"/>
                <a:ext cx="14325" cy="24657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58" name="Rectangle 526">
                <a:extLst>
                  <a:ext uri="{FF2B5EF4-FFF2-40B4-BE49-F238E27FC236}">
                    <a16:creationId xmlns:a16="http://schemas.microsoft.com/office/drawing/2014/main" id="{6A2915FA-5576-4F27-BB92-34FFAE416449}"/>
                  </a:ext>
                </a:extLst>
              </p:cNvPr>
              <p:cNvSpPr>
                <a:spLocks noChangeArrowheads="1"/>
              </p:cNvSpPr>
              <p:nvPr/>
            </p:nvSpPr>
            <p:spPr bwMode="auto">
              <a:xfrm>
                <a:off x="1350402" y="5508362"/>
                <a:ext cx="272144" cy="865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59" name="Rectangle 527">
                <a:extLst>
                  <a:ext uri="{FF2B5EF4-FFF2-40B4-BE49-F238E27FC236}">
                    <a16:creationId xmlns:a16="http://schemas.microsoft.com/office/drawing/2014/main" id="{B14CFB8A-D881-48FE-8DA8-44C6DB832F8C}"/>
                  </a:ext>
                </a:extLst>
              </p:cNvPr>
              <p:cNvSpPr>
                <a:spLocks noChangeArrowheads="1"/>
              </p:cNvSpPr>
              <p:nvPr/>
            </p:nvSpPr>
            <p:spPr bwMode="auto">
              <a:xfrm>
                <a:off x="1350402" y="5586225"/>
                <a:ext cx="272144" cy="865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60" name="Freeform 528">
                <a:extLst>
                  <a:ext uri="{FF2B5EF4-FFF2-40B4-BE49-F238E27FC236}">
                    <a16:creationId xmlns:a16="http://schemas.microsoft.com/office/drawing/2014/main" id="{B38FF331-7958-4374-B142-D770EDA271DA}"/>
                  </a:ext>
                </a:extLst>
              </p:cNvPr>
              <p:cNvSpPr>
                <a:spLocks/>
              </p:cNvSpPr>
              <p:nvPr/>
            </p:nvSpPr>
            <p:spPr bwMode="auto">
              <a:xfrm>
                <a:off x="1226267" y="5707347"/>
                <a:ext cx="520415" cy="56236"/>
              </a:xfrm>
              <a:custGeom>
                <a:avLst/>
                <a:gdLst>
                  <a:gd name="T0" fmla="*/ 109 w 109"/>
                  <a:gd name="T1" fmla="*/ 13 h 13"/>
                  <a:gd name="T2" fmla="*/ 0 w 109"/>
                  <a:gd name="T3" fmla="*/ 13 h 13"/>
                  <a:gd name="T4" fmla="*/ 19 w 109"/>
                  <a:gd name="T5" fmla="*/ 0 h 13"/>
                  <a:gd name="T6" fmla="*/ 89 w 109"/>
                  <a:gd name="T7" fmla="*/ 0 h 13"/>
                  <a:gd name="T8" fmla="*/ 109 w 109"/>
                  <a:gd name="T9" fmla="*/ 13 h 13"/>
                </a:gdLst>
                <a:ahLst/>
                <a:cxnLst>
                  <a:cxn ang="0">
                    <a:pos x="T0" y="T1"/>
                  </a:cxn>
                  <a:cxn ang="0">
                    <a:pos x="T2" y="T3"/>
                  </a:cxn>
                  <a:cxn ang="0">
                    <a:pos x="T4" y="T5"/>
                  </a:cxn>
                  <a:cxn ang="0">
                    <a:pos x="T6" y="T7"/>
                  </a:cxn>
                  <a:cxn ang="0">
                    <a:pos x="T8" y="T9"/>
                  </a:cxn>
                </a:cxnLst>
                <a:rect l="0" t="0" r="r" b="b"/>
                <a:pathLst>
                  <a:path w="109" h="13">
                    <a:moveTo>
                      <a:pt x="109" y="13"/>
                    </a:moveTo>
                    <a:lnTo>
                      <a:pt x="0" y="13"/>
                    </a:lnTo>
                    <a:lnTo>
                      <a:pt x="19" y="0"/>
                    </a:lnTo>
                    <a:lnTo>
                      <a:pt x="89" y="0"/>
                    </a:lnTo>
                    <a:lnTo>
                      <a:pt x="109" y="1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61" name="Rectangle 529">
                <a:extLst>
                  <a:ext uri="{FF2B5EF4-FFF2-40B4-BE49-F238E27FC236}">
                    <a16:creationId xmlns:a16="http://schemas.microsoft.com/office/drawing/2014/main" id="{A0C92966-F0E3-4606-91BA-7BD33F812676}"/>
                  </a:ext>
                </a:extLst>
              </p:cNvPr>
              <p:cNvSpPr>
                <a:spLocks noChangeArrowheads="1"/>
              </p:cNvSpPr>
              <p:nvPr/>
            </p:nvSpPr>
            <p:spPr bwMode="auto">
              <a:xfrm>
                <a:off x="1393371" y="5793862"/>
                <a:ext cx="195753" cy="194661"/>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62" name="Rectangle 530">
                <a:extLst>
                  <a:ext uri="{FF2B5EF4-FFF2-40B4-BE49-F238E27FC236}">
                    <a16:creationId xmlns:a16="http://schemas.microsoft.com/office/drawing/2014/main" id="{828C1258-CDD7-4602-BDC4-1B35E58536E3}"/>
                  </a:ext>
                </a:extLst>
              </p:cNvPr>
              <p:cNvSpPr>
                <a:spLocks noChangeArrowheads="1"/>
              </p:cNvSpPr>
              <p:nvPr/>
            </p:nvSpPr>
            <p:spPr bwMode="auto">
              <a:xfrm>
                <a:off x="1254914" y="5793862"/>
                <a:ext cx="95489" cy="194661"/>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63" name="Rectangle 531">
                <a:extLst>
                  <a:ext uri="{FF2B5EF4-FFF2-40B4-BE49-F238E27FC236}">
                    <a16:creationId xmlns:a16="http://schemas.microsoft.com/office/drawing/2014/main" id="{263330D5-916B-498D-A9AB-5B4B60117958}"/>
                  </a:ext>
                </a:extLst>
              </p:cNvPr>
              <p:cNvSpPr>
                <a:spLocks noChangeArrowheads="1"/>
              </p:cNvSpPr>
              <p:nvPr/>
            </p:nvSpPr>
            <p:spPr bwMode="auto">
              <a:xfrm>
                <a:off x="1235816" y="5884702"/>
                <a:ext cx="133684" cy="1297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64" name="Rectangle 532">
                <a:extLst>
                  <a:ext uri="{FF2B5EF4-FFF2-40B4-BE49-F238E27FC236}">
                    <a16:creationId xmlns:a16="http://schemas.microsoft.com/office/drawing/2014/main" id="{7D8F7576-E99F-4A62-9ABD-BAC315D64460}"/>
                  </a:ext>
                </a:extLst>
              </p:cNvPr>
              <p:cNvSpPr>
                <a:spLocks noChangeArrowheads="1"/>
              </p:cNvSpPr>
              <p:nvPr/>
            </p:nvSpPr>
            <p:spPr bwMode="auto">
              <a:xfrm>
                <a:off x="1632092" y="5793862"/>
                <a:ext cx="95489" cy="194661"/>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65" name="Rectangle 533">
                <a:extLst>
                  <a:ext uri="{FF2B5EF4-FFF2-40B4-BE49-F238E27FC236}">
                    <a16:creationId xmlns:a16="http://schemas.microsoft.com/office/drawing/2014/main" id="{A00783F9-5C14-4CAE-919F-A31CD520381C}"/>
                  </a:ext>
                </a:extLst>
              </p:cNvPr>
              <p:cNvSpPr>
                <a:spLocks noChangeArrowheads="1"/>
              </p:cNvSpPr>
              <p:nvPr/>
            </p:nvSpPr>
            <p:spPr bwMode="auto">
              <a:xfrm>
                <a:off x="1612994" y="5884702"/>
                <a:ext cx="133684" cy="1297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66" name="Freeform 534">
                <a:extLst>
                  <a:ext uri="{FF2B5EF4-FFF2-40B4-BE49-F238E27FC236}">
                    <a16:creationId xmlns:a16="http://schemas.microsoft.com/office/drawing/2014/main" id="{4DDF4E46-ECCE-4D79-A927-36EBE9BED9B4}"/>
                  </a:ext>
                </a:extLst>
              </p:cNvPr>
              <p:cNvSpPr>
                <a:spLocks/>
              </p:cNvSpPr>
              <p:nvPr/>
            </p:nvSpPr>
            <p:spPr bwMode="auto">
              <a:xfrm>
                <a:off x="1226267" y="6044756"/>
                <a:ext cx="520415" cy="60561"/>
              </a:xfrm>
              <a:custGeom>
                <a:avLst/>
                <a:gdLst>
                  <a:gd name="T0" fmla="*/ 109 w 109"/>
                  <a:gd name="T1" fmla="*/ 14 h 14"/>
                  <a:gd name="T2" fmla="*/ 0 w 109"/>
                  <a:gd name="T3" fmla="*/ 14 h 14"/>
                  <a:gd name="T4" fmla="*/ 19 w 109"/>
                  <a:gd name="T5" fmla="*/ 0 h 14"/>
                  <a:gd name="T6" fmla="*/ 89 w 109"/>
                  <a:gd name="T7" fmla="*/ 0 h 14"/>
                  <a:gd name="T8" fmla="*/ 109 w 109"/>
                  <a:gd name="T9" fmla="*/ 14 h 14"/>
                </a:gdLst>
                <a:ahLst/>
                <a:cxnLst>
                  <a:cxn ang="0">
                    <a:pos x="T0" y="T1"/>
                  </a:cxn>
                  <a:cxn ang="0">
                    <a:pos x="T2" y="T3"/>
                  </a:cxn>
                  <a:cxn ang="0">
                    <a:pos x="T4" y="T5"/>
                  </a:cxn>
                  <a:cxn ang="0">
                    <a:pos x="T6" y="T7"/>
                  </a:cxn>
                  <a:cxn ang="0">
                    <a:pos x="T8" y="T9"/>
                  </a:cxn>
                </a:cxnLst>
                <a:rect l="0" t="0" r="r" b="b"/>
                <a:pathLst>
                  <a:path w="109" h="14">
                    <a:moveTo>
                      <a:pt x="109" y="14"/>
                    </a:moveTo>
                    <a:lnTo>
                      <a:pt x="0" y="14"/>
                    </a:lnTo>
                    <a:lnTo>
                      <a:pt x="19" y="0"/>
                    </a:lnTo>
                    <a:lnTo>
                      <a:pt x="89" y="0"/>
                    </a:lnTo>
                    <a:lnTo>
                      <a:pt x="109" y="14"/>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67" name="Rectangle 535">
                <a:extLst>
                  <a:ext uri="{FF2B5EF4-FFF2-40B4-BE49-F238E27FC236}">
                    <a16:creationId xmlns:a16="http://schemas.microsoft.com/office/drawing/2014/main" id="{9BA2B80F-875E-483C-8052-253B06D18E96}"/>
                  </a:ext>
                </a:extLst>
              </p:cNvPr>
              <p:cNvSpPr>
                <a:spLocks noChangeArrowheads="1"/>
              </p:cNvSpPr>
              <p:nvPr/>
            </p:nvSpPr>
            <p:spPr bwMode="auto">
              <a:xfrm>
                <a:off x="1393371" y="6131272"/>
                <a:ext cx="195753" cy="19033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68" name="Rectangle 536">
                <a:extLst>
                  <a:ext uri="{FF2B5EF4-FFF2-40B4-BE49-F238E27FC236}">
                    <a16:creationId xmlns:a16="http://schemas.microsoft.com/office/drawing/2014/main" id="{1121C33E-9C87-4F6E-9D6E-2635D42435FE}"/>
                  </a:ext>
                </a:extLst>
              </p:cNvPr>
              <p:cNvSpPr>
                <a:spLocks noChangeArrowheads="1"/>
              </p:cNvSpPr>
              <p:nvPr/>
            </p:nvSpPr>
            <p:spPr bwMode="auto">
              <a:xfrm>
                <a:off x="1254914" y="6131272"/>
                <a:ext cx="95489" cy="19033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69" name="Rectangle 537">
                <a:extLst>
                  <a:ext uri="{FF2B5EF4-FFF2-40B4-BE49-F238E27FC236}">
                    <a16:creationId xmlns:a16="http://schemas.microsoft.com/office/drawing/2014/main" id="{4191E6E2-4181-4D57-BA4F-3B3FF66FF84B}"/>
                  </a:ext>
                </a:extLst>
              </p:cNvPr>
              <p:cNvSpPr>
                <a:spLocks noChangeArrowheads="1"/>
              </p:cNvSpPr>
              <p:nvPr/>
            </p:nvSpPr>
            <p:spPr bwMode="auto">
              <a:xfrm>
                <a:off x="1235816" y="6217787"/>
                <a:ext cx="133684" cy="865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70" name="Rectangle 538">
                <a:extLst>
                  <a:ext uri="{FF2B5EF4-FFF2-40B4-BE49-F238E27FC236}">
                    <a16:creationId xmlns:a16="http://schemas.microsoft.com/office/drawing/2014/main" id="{8482DB1E-605D-4D4A-A51E-5E492B061BAD}"/>
                  </a:ext>
                </a:extLst>
              </p:cNvPr>
              <p:cNvSpPr>
                <a:spLocks noChangeArrowheads="1"/>
              </p:cNvSpPr>
              <p:nvPr/>
            </p:nvSpPr>
            <p:spPr bwMode="auto">
              <a:xfrm>
                <a:off x="1632092" y="6131272"/>
                <a:ext cx="95489" cy="19033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71" name="Rectangle 539">
                <a:extLst>
                  <a:ext uri="{FF2B5EF4-FFF2-40B4-BE49-F238E27FC236}">
                    <a16:creationId xmlns:a16="http://schemas.microsoft.com/office/drawing/2014/main" id="{BBC7FEAE-5D91-4541-949C-13ED4F1A6B6A}"/>
                  </a:ext>
                </a:extLst>
              </p:cNvPr>
              <p:cNvSpPr>
                <a:spLocks noChangeArrowheads="1"/>
              </p:cNvSpPr>
              <p:nvPr/>
            </p:nvSpPr>
            <p:spPr bwMode="auto">
              <a:xfrm>
                <a:off x="1612994" y="6217787"/>
                <a:ext cx="133684" cy="865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72" name="Freeform 540">
                <a:extLst>
                  <a:ext uri="{FF2B5EF4-FFF2-40B4-BE49-F238E27FC236}">
                    <a16:creationId xmlns:a16="http://schemas.microsoft.com/office/drawing/2014/main" id="{FA91BC66-00CF-41D8-A1FD-7CA61C47D71E}"/>
                  </a:ext>
                </a:extLst>
              </p:cNvPr>
              <p:cNvSpPr>
                <a:spLocks/>
              </p:cNvSpPr>
              <p:nvPr/>
            </p:nvSpPr>
            <p:spPr bwMode="auto">
              <a:xfrm>
                <a:off x="1340853" y="6403793"/>
                <a:ext cx="291242" cy="324434"/>
              </a:xfrm>
              <a:custGeom>
                <a:avLst/>
                <a:gdLst>
                  <a:gd name="T0" fmla="*/ 14 w 28"/>
                  <a:gd name="T1" fmla="*/ 0 h 34"/>
                  <a:gd name="T2" fmla="*/ 0 w 28"/>
                  <a:gd name="T3" fmla="*/ 14 h 34"/>
                  <a:gd name="T4" fmla="*/ 0 w 28"/>
                  <a:gd name="T5" fmla="*/ 34 h 34"/>
                  <a:gd name="T6" fmla="*/ 28 w 28"/>
                  <a:gd name="T7" fmla="*/ 34 h 34"/>
                  <a:gd name="T8" fmla="*/ 28 w 28"/>
                  <a:gd name="T9" fmla="*/ 14 h 34"/>
                  <a:gd name="T10" fmla="*/ 14 w 28"/>
                  <a:gd name="T11" fmla="*/ 0 h 34"/>
                </a:gdLst>
                <a:ahLst/>
                <a:cxnLst>
                  <a:cxn ang="0">
                    <a:pos x="T0" y="T1"/>
                  </a:cxn>
                  <a:cxn ang="0">
                    <a:pos x="T2" y="T3"/>
                  </a:cxn>
                  <a:cxn ang="0">
                    <a:pos x="T4" y="T5"/>
                  </a:cxn>
                  <a:cxn ang="0">
                    <a:pos x="T6" y="T7"/>
                  </a:cxn>
                  <a:cxn ang="0">
                    <a:pos x="T8" y="T9"/>
                  </a:cxn>
                  <a:cxn ang="0">
                    <a:pos x="T10" y="T11"/>
                  </a:cxn>
                </a:cxnLst>
                <a:rect l="0" t="0" r="r" b="b"/>
                <a:pathLst>
                  <a:path w="28" h="34">
                    <a:moveTo>
                      <a:pt x="14" y="0"/>
                    </a:moveTo>
                    <a:cubicBezTo>
                      <a:pt x="6" y="0"/>
                      <a:pt x="0" y="7"/>
                      <a:pt x="0" y="14"/>
                    </a:cubicBezTo>
                    <a:cubicBezTo>
                      <a:pt x="0" y="34"/>
                      <a:pt x="0" y="34"/>
                      <a:pt x="0" y="34"/>
                    </a:cubicBezTo>
                    <a:cubicBezTo>
                      <a:pt x="28" y="34"/>
                      <a:pt x="28" y="34"/>
                      <a:pt x="28" y="34"/>
                    </a:cubicBezTo>
                    <a:cubicBezTo>
                      <a:pt x="28" y="14"/>
                      <a:pt x="28" y="14"/>
                      <a:pt x="28" y="14"/>
                    </a:cubicBezTo>
                    <a:cubicBezTo>
                      <a:pt x="28" y="7"/>
                      <a:pt x="21" y="0"/>
                      <a:pt x="14"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73" name="Rectangle 541">
                <a:extLst>
                  <a:ext uri="{FF2B5EF4-FFF2-40B4-BE49-F238E27FC236}">
                    <a16:creationId xmlns:a16="http://schemas.microsoft.com/office/drawing/2014/main" id="{8EC4B6F2-339F-4228-BE88-CA33DFEE6A5C}"/>
                  </a:ext>
                </a:extLst>
              </p:cNvPr>
              <p:cNvSpPr>
                <a:spLocks noChangeArrowheads="1"/>
              </p:cNvSpPr>
              <p:nvPr/>
            </p:nvSpPr>
            <p:spPr bwMode="auto">
              <a:xfrm>
                <a:off x="1288333" y="6745530"/>
                <a:ext cx="396279" cy="25955"/>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74" name="Rectangle 542">
                <a:extLst>
                  <a:ext uri="{FF2B5EF4-FFF2-40B4-BE49-F238E27FC236}">
                    <a16:creationId xmlns:a16="http://schemas.microsoft.com/office/drawing/2014/main" id="{0B7DC785-7CC6-4769-8DEF-B693B953B1AD}"/>
                  </a:ext>
                </a:extLst>
              </p:cNvPr>
              <p:cNvSpPr>
                <a:spLocks noChangeArrowheads="1"/>
              </p:cNvSpPr>
              <p:nvPr/>
            </p:nvSpPr>
            <p:spPr bwMode="auto">
              <a:xfrm>
                <a:off x="1235816" y="6793112"/>
                <a:ext cx="491768" cy="25955"/>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75" name="Rectangle 543">
                <a:extLst>
                  <a:ext uri="{FF2B5EF4-FFF2-40B4-BE49-F238E27FC236}">
                    <a16:creationId xmlns:a16="http://schemas.microsoft.com/office/drawing/2014/main" id="{0C35D2BA-48D8-447C-83DD-956F1DD9EAD5}"/>
                  </a:ext>
                </a:extLst>
              </p:cNvPr>
              <p:cNvSpPr>
                <a:spLocks noChangeArrowheads="1"/>
              </p:cNvSpPr>
              <p:nvPr/>
            </p:nvSpPr>
            <p:spPr bwMode="auto">
              <a:xfrm>
                <a:off x="1173747" y="6832045"/>
                <a:ext cx="625452" cy="25955"/>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grpSp>
        <p:grpSp>
          <p:nvGrpSpPr>
            <p:cNvPr id="176" name="Group 175">
              <a:extLst>
                <a:ext uri="{FF2B5EF4-FFF2-40B4-BE49-F238E27FC236}">
                  <a16:creationId xmlns:a16="http://schemas.microsoft.com/office/drawing/2014/main" id="{3DAC26E5-311D-46C1-90F9-4C159FFA338C}"/>
                </a:ext>
              </a:extLst>
            </p:cNvPr>
            <p:cNvGrpSpPr/>
            <p:nvPr/>
          </p:nvGrpSpPr>
          <p:grpSpPr>
            <a:xfrm>
              <a:off x="1311163" y="5946582"/>
              <a:ext cx="2253791" cy="1088037"/>
              <a:chOff x="1679576" y="5699126"/>
              <a:chExt cx="636588" cy="280988"/>
            </a:xfrm>
          </p:grpSpPr>
          <p:sp>
            <p:nvSpPr>
              <p:cNvPr id="177" name="Rectangle 545">
                <a:extLst>
                  <a:ext uri="{FF2B5EF4-FFF2-40B4-BE49-F238E27FC236}">
                    <a16:creationId xmlns:a16="http://schemas.microsoft.com/office/drawing/2014/main" id="{218EB86B-8306-4139-BAC7-8A68BD3448A2}"/>
                  </a:ext>
                </a:extLst>
              </p:cNvPr>
              <p:cNvSpPr>
                <a:spLocks noChangeArrowheads="1"/>
              </p:cNvSpPr>
              <p:nvPr/>
            </p:nvSpPr>
            <p:spPr bwMode="auto">
              <a:xfrm>
                <a:off x="1738313" y="5737226"/>
                <a:ext cx="261938" cy="587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8" name="Rectangle 546">
                <a:extLst>
                  <a:ext uri="{FF2B5EF4-FFF2-40B4-BE49-F238E27FC236}">
                    <a16:creationId xmlns:a16="http://schemas.microsoft.com/office/drawing/2014/main" id="{B7CAEA12-3639-4E10-A670-5D639CF8F7E4}"/>
                  </a:ext>
                </a:extLst>
              </p:cNvPr>
              <p:cNvSpPr>
                <a:spLocks noChangeArrowheads="1"/>
              </p:cNvSpPr>
              <p:nvPr/>
            </p:nvSpPr>
            <p:spPr bwMode="auto">
              <a:xfrm>
                <a:off x="2000251" y="5775326"/>
                <a:ext cx="315913" cy="87313"/>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9" name="Rectangle 547">
                <a:extLst>
                  <a:ext uri="{FF2B5EF4-FFF2-40B4-BE49-F238E27FC236}">
                    <a16:creationId xmlns:a16="http://schemas.microsoft.com/office/drawing/2014/main" id="{5D12D2D3-2809-40AB-AAC4-326608E5E7AE}"/>
                  </a:ext>
                </a:extLst>
              </p:cNvPr>
              <p:cNvSpPr>
                <a:spLocks noChangeArrowheads="1"/>
              </p:cNvSpPr>
              <p:nvPr/>
            </p:nvSpPr>
            <p:spPr bwMode="auto">
              <a:xfrm>
                <a:off x="1738313" y="5737226"/>
                <a:ext cx="261938" cy="38100"/>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0" name="Rectangle 548">
                <a:extLst>
                  <a:ext uri="{FF2B5EF4-FFF2-40B4-BE49-F238E27FC236}">
                    <a16:creationId xmlns:a16="http://schemas.microsoft.com/office/drawing/2014/main" id="{9D9E5BE4-053D-4C75-BAA5-949B0A24BEB6}"/>
                  </a:ext>
                </a:extLst>
              </p:cNvPr>
              <p:cNvSpPr>
                <a:spLocks noChangeArrowheads="1"/>
              </p:cNvSpPr>
              <p:nvPr/>
            </p:nvSpPr>
            <p:spPr bwMode="auto">
              <a:xfrm>
                <a:off x="2027238" y="5862639"/>
                <a:ext cx="257175" cy="1174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1" name="Freeform 549">
                <a:extLst>
                  <a:ext uri="{FF2B5EF4-FFF2-40B4-BE49-F238E27FC236}">
                    <a16:creationId xmlns:a16="http://schemas.microsoft.com/office/drawing/2014/main" id="{0B3D1655-515D-4391-9320-FB15AE8A8BB3}"/>
                  </a:ext>
                </a:extLst>
              </p:cNvPr>
              <p:cNvSpPr>
                <a:spLocks/>
              </p:cNvSpPr>
              <p:nvPr/>
            </p:nvSpPr>
            <p:spPr bwMode="auto">
              <a:xfrm>
                <a:off x="1714501" y="5716589"/>
                <a:ext cx="312738" cy="263525"/>
              </a:xfrm>
              <a:custGeom>
                <a:avLst/>
                <a:gdLst>
                  <a:gd name="T0" fmla="*/ 197 w 197"/>
                  <a:gd name="T1" fmla="*/ 74 h 166"/>
                  <a:gd name="T2" fmla="*/ 99 w 197"/>
                  <a:gd name="T3" fmla="*/ 0 h 166"/>
                  <a:gd name="T4" fmla="*/ 0 w 197"/>
                  <a:gd name="T5" fmla="*/ 74 h 166"/>
                  <a:gd name="T6" fmla="*/ 0 w 197"/>
                  <a:gd name="T7" fmla="*/ 166 h 166"/>
                  <a:gd name="T8" fmla="*/ 197 w 197"/>
                  <a:gd name="T9" fmla="*/ 166 h 166"/>
                  <a:gd name="T10" fmla="*/ 197 w 197"/>
                  <a:gd name="T11" fmla="*/ 74 h 166"/>
                </a:gdLst>
                <a:ahLst/>
                <a:cxnLst>
                  <a:cxn ang="0">
                    <a:pos x="T0" y="T1"/>
                  </a:cxn>
                  <a:cxn ang="0">
                    <a:pos x="T2" y="T3"/>
                  </a:cxn>
                  <a:cxn ang="0">
                    <a:pos x="T4" y="T5"/>
                  </a:cxn>
                  <a:cxn ang="0">
                    <a:pos x="T6" y="T7"/>
                  </a:cxn>
                  <a:cxn ang="0">
                    <a:pos x="T8" y="T9"/>
                  </a:cxn>
                  <a:cxn ang="0">
                    <a:pos x="T10" y="T11"/>
                  </a:cxn>
                </a:cxnLst>
                <a:rect l="0" t="0" r="r" b="b"/>
                <a:pathLst>
                  <a:path w="197" h="166">
                    <a:moveTo>
                      <a:pt x="197" y="74"/>
                    </a:moveTo>
                    <a:lnTo>
                      <a:pt x="99" y="0"/>
                    </a:lnTo>
                    <a:lnTo>
                      <a:pt x="0" y="74"/>
                    </a:lnTo>
                    <a:lnTo>
                      <a:pt x="0" y="166"/>
                    </a:lnTo>
                    <a:lnTo>
                      <a:pt x="197" y="166"/>
                    </a:lnTo>
                    <a:lnTo>
                      <a:pt x="197" y="7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2" name="Freeform 550">
                <a:extLst>
                  <a:ext uri="{FF2B5EF4-FFF2-40B4-BE49-F238E27FC236}">
                    <a16:creationId xmlns:a16="http://schemas.microsoft.com/office/drawing/2014/main" id="{61D6E6AE-061E-43A4-873E-09723B44A002}"/>
                  </a:ext>
                </a:extLst>
              </p:cNvPr>
              <p:cNvSpPr>
                <a:spLocks/>
              </p:cNvSpPr>
              <p:nvPr/>
            </p:nvSpPr>
            <p:spPr bwMode="auto">
              <a:xfrm>
                <a:off x="2027238" y="5862639"/>
                <a:ext cx="160338" cy="117475"/>
              </a:xfrm>
              <a:custGeom>
                <a:avLst/>
                <a:gdLst>
                  <a:gd name="T0" fmla="*/ 0 w 101"/>
                  <a:gd name="T1" fmla="*/ 0 h 74"/>
                  <a:gd name="T2" fmla="*/ 0 w 101"/>
                  <a:gd name="T3" fmla="*/ 0 h 74"/>
                  <a:gd name="T4" fmla="*/ 0 w 101"/>
                  <a:gd name="T5" fmla="*/ 74 h 74"/>
                  <a:gd name="T6" fmla="*/ 101 w 101"/>
                  <a:gd name="T7" fmla="*/ 74 h 74"/>
                  <a:gd name="T8" fmla="*/ 0 w 101"/>
                  <a:gd name="T9" fmla="*/ 0 h 74"/>
                </a:gdLst>
                <a:ahLst/>
                <a:cxnLst>
                  <a:cxn ang="0">
                    <a:pos x="T0" y="T1"/>
                  </a:cxn>
                  <a:cxn ang="0">
                    <a:pos x="T2" y="T3"/>
                  </a:cxn>
                  <a:cxn ang="0">
                    <a:pos x="T4" y="T5"/>
                  </a:cxn>
                  <a:cxn ang="0">
                    <a:pos x="T6" y="T7"/>
                  </a:cxn>
                  <a:cxn ang="0">
                    <a:pos x="T8" y="T9"/>
                  </a:cxn>
                </a:cxnLst>
                <a:rect l="0" t="0" r="r" b="b"/>
                <a:pathLst>
                  <a:path w="101" h="74">
                    <a:moveTo>
                      <a:pt x="0" y="0"/>
                    </a:moveTo>
                    <a:lnTo>
                      <a:pt x="0" y="0"/>
                    </a:lnTo>
                    <a:lnTo>
                      <a:pt x="0" y="74"/>
                    </a:lnTo>
                    <a:lnTo>
                      <a:pt x="101" y="74"/>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3" name="Rectangle 551">
                <a:extLst>
                  <a:ext uri="{FF2B5EF4-FFF2-40B4-BE49-F238E27FC236}">
                    <a16:creationId xmlns:a16="http://schemas.microsoft.com/office/drawing/2014/main" id="{2E4F6108-53AA-4BCB-94EE-5154FB4FC746}"/>
                  </a:ext>
                </a:extLst>
              </p:cNvPr>
              <p:cNvSpPr>
                <a:spLocks noChangeArrowheads="1"/>
              </p:cNvSpPr>
              <p:nvPr/>
            </p:nvSpPr>
            <p:spPr bwMode="auto">
              <a:xfrm>
                <a:off x="2070101" y="5730876"/>
                <a:ext cx="33338" cy="650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4" name="Rectangle 552">
                <a:extLst>
                  <a:ext uri="{FF2B5EF4-FFF2-40B4-BE49-F238E27FC236}">
                    <a16:creationId xmlns:a16="http://schemas.microsoft.com/office/drawing/2014/main" id="{50C4C244-1E90-4360-833E-9FAD404D1D67}"/>
                  </a:ext>
                </a:extLst>
              </p:cNvPr>
              <p:cNvSpPr>
                <a:spLocks noChangeArrowheads="1"/>
              </p:cNvSpPr>
              <p:nvPr/>
            </p:nvSpPr>
            <p:spPr bwMode="auto">
              <a:xfrm>
                <a:off x="2187576" y="5880101"/>
                <a:ext cx="6350" cy="650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5" name="Freeform 553">
                <a:extLst>
                  <a:ext uri="{FF2B5EF4-FFF2-40B4-BE49-F238E27FC236}">
                    <a16:creationId xmlns:a16="http://schemas.microsoft.com/office/drawing/2014/main" id="{A9E5D2E8-63A4-49EB-8CE2-DC8446C1ABDF}"/>
                  </a:ext>
                </a:extLst>
              </p:cNvPr>
              <p:cNvSpPr>
                <a:spLocks/>
              </p:cNvSpPr>
              <p:nvPr/>
            </p:nvSpPr>
            <p:spPr bwMode="auto">
              <a:xfrm>
                <a:off x="1679576" y="5699126"/>
                <a:ext cx="390525" cy="149225"/>
              </a:xfrm>
              <a:custGeom>
                <a:avLst/>
                <a:gdLst>
                  <a:gd name="T0" fmla="*/ 121 w 246"/>
                  <a:gd name="T1" fmla="*/ 11 h 94"/>
                  <a:gd name="T2" fmla="*/ 230 w 246"/>
                  <a:gd name="T3" fmla="*/ 94 h 94"/>
                  <a:gd name="T4" fmla="*/ 246 w 246"/>
                  <a:gd name="T5" fmla="*/ 94 h 94"/>
                  <a:gd name="T6" fmla="*/ 121 w 246"/>
                  <a:gd name="T7" fmla="*/ 0 h 94"/>
                  <a:gd name="T8" fmla="*/ 0 w 246"/>
                  <a:gd name="T9" fmla="*/ 90 h 94"/>
                  <a:gd name="T10" fmla="*/ 15 w 246"/>
                  <a:gd name="T11" fmla="*/ 90 h 94"/>
                  <a:gd name="T12" fmla="*/ 121 w 246"/>
                  <a:gd name="T13" fmla="*/ 11 h 94"/>
                </a:gdLst>
                <a:ahLst/>
                <a:cxnLst>
                  <a:cxn ang="0">
                    <a:pos x="T0" y="T1"/>
                  </a:cxn>
                  <a:cxn ang="0">
                    <a:pos x="T2" y="T3"/>
                  </a:cxn>
                  <a:cxn ang="0">
                    <a:pos x="T4" y="T5"/>
                  </a:cxn>
                  <a:cxn ang="0">
                    <a:pos x="T6" y="T7"/>
                  </a:cxn>
                  <a:cxn ang="0">
                    <a:pos x="T8" y="T9"/>
                  </a:cxn>
                  <a:cxn ang="0">
                    <a:pos x="T10" y="T11"/>
                  </a:cxn>
                  <a:cxn ang="0">
                    <a:pos x="T12" y="T13"/>
                  </a:cxn>
                </a:cxnLst>
                <a:rect l="0" t="0" r="r" b="b"/>
                <a:pathLst>
                  <a:path w="246" h="94">
                    <a:moveTo>
                      <a:pt x="121" y="11"/>
                    </a:moveTo>
                    <a:lnTo>
                      <a:pt x="230" y="94"/>
                    </a:lnTo>
                    <a:lnTo>
                      <a:pt x="246" y="94"/>
                    </a:lnTo>
                    <a:lnTo>
                      <a:pt x="121" y="0"/>
                    </a:lnTo>
                    <a:lnTo>
                      <a:pt x="0" y="90"/>
                    </a:lnTo>
                    <a:lnTo>
                      <a:pt x="15" y="90"/>
                    </a:lnTo>
                    <a:lnTo>
                      <a:pt x="121" y="1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6" name="Rectangle 554">
                <a:extLst>
                  <a:ext uri="{FF2B5EF4-FFF2-40B4-BE49-F238E27FC236}">
                    <a16:creationId xmlns:a16="http://schemas.microsoft.com/office/drawing/2014/main" id="{071540A3-32AF-446C-A319-43C9EE8CAFC8}"/>
                  </a:ext>
                </a:extLst>
              </p:cNvPr>
              <p:cNvSpPr>
                <a:spLocks noChangeArrowheads="1"/>
              </p:cNvSpPr>
              <p:nvPr/>
            </p:nvSpPr>
            <p:spPr bwMode="auto">
              <a:xfrm>
                <a:off x="1836738" y="5868989"/>
                <a:ext cx="61913" cy="1111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7" name="Rectangle 555">
                <a:extLst>
                  <a:ext uri="{FF2B5EF4-FFF2-40B4-BE49-F238E27FC236}">
                    <a16:creationId xmlns:a16="http://schemas.microsoft.com/office/drawing/2014/main" id="{4455C42D-422B-4BEF-8121-0C0ABDFB74C0}"/>
                  </a:ext>
                </a:extLst>
              </p:cNvPr>
              <p:cNvSpPr>
                <a:spLocks noChangeArrowheads="1"/>
              </p:cNvSpPr>
              <p:nvPr/>
            </p:nvSpPr>
            <p:spPr bwMode="auto">
              <a:xfrm>
                <a:off x="1735138" y="5886451"/>
                <a:ext cx="76200" cy="5238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8" name="Rectangle 556">
                <a:extLst>
                  <a:ext uri="{FF2B5EF4-FFF2-40B4-BE49-F238E27FC236}">
                    <a16:creationId xmlns:a16="http://schemas.microsoft.com/office/drawing/2014/main" id="{08572A55-62E2-4126-9BE8-8965649854E2}"/>
                  </a:ext>
                </a:extLst>
              </p:cNvPr>
              <p:cNvSpPr>
                <a:spLocks noChangeArrowheads="1"/>
              </p:cNvSpPr>
              <p:nvPr/>
            </p:nvSpPr>
            <p:spPr bwMode="auto">
              <a:xfrm>
                <a:off x="1922463" y="5886451"/>
                <a:ext cx="77788" cy="5238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9" name="Rectangle 557">
                <a:extLst>
                  <a:ext uri="{FF2B5EF4-FFF2-40B4-BE49-F238E27FC236}">
                    <a16:creationId xmlns:a16="http://schemas.microsoft.com/office/drawing/2014/main" id="{FC047E1F-A168-4181-8F9F-2FDEBD6C2BC0}"/>
                  </a:ext>
                </a:extLst>
              </p:cNvPr>
              <p:cNvSpPr>
                <a:spLocks noChangeArrowheads="1"/>
              </p:cNvSpPr>
              <p:nvPr/>
            </p:nvSpPr>
            <p:spPr bwMode="auto">
              <a:xfrm>
                <a:off x="2128838" y="5886451"/>
                <a:ext cx="125413" cy="5238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190" name="Group 189">
              <a:extLst>
                <a:ext uri="{FF2B5EF4-FFF2-40B4-BE49-F238E27FC236}">
                  <a16:creationId xmlns:a16="http://schemas.microsoft.com/office/drawing/2014/main" id="{FCB604BE-4D4D-4616-B33A-4A22E7DF8F86}"/>
                </a:ext>
              </a:extLst>
            </p:cNvPr>
            <p:cNvGrpSpPr/>
            <p:nvPr/>
          </p:nvGrpSpPr>
          <p:grpSpPr>
            <a:xfrm>
              <a:off x="11580707" y="5791148"/>
              <a:ext cx="854886" cy="1243471"/>
              <a:chOff x="8737777" y="3526557"/>
              <a:chExt cx="637237" cy="1062428"/>
            </a:xfrm>
          </p:grpSpPr>
          <p:sp>
            <p:nvSpPr>
              <p:cNvPr id="191" name="Rectangle 463">
                <a:extLst>
                  <a:ext uri="{FF2B5EF4-FFF2-40B4-BE49-F238E27FC236}">
                    <a16:creationId xmlns:a16="http://schemas.microsoft.com/office/drawing/2014/main" id="{54E1B924-5E06-45EF-95DE-F5BD29874FDD}"/>
                  </a:ext>
                </a:extLst>
              </p:cNvPr>
              <p:cNvSpPr>
                <a:spLocks noChangeArrowheads="1"/>
              </p:cNvSpPr>
              <p:nvPr/>
            </p:nvSpPr>
            <p:spPr bwMode="auto">
              <a:xfrm>
                <a:off x="8737777" y="3526557"/>
                <a:ext cx="637237" cy="105175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92" name="Rectangle 464">
                <a:extLst>
                  <a:ext uri="{FF2B5EF4-FFF2-40B4-BE49-F238E27FC236}">
                    <a16:creationId xmlns:a16="http://schemas.microsoft.com/office/drawing/2014/main" id="{52775130-F017-4873-BD7F-BE4EB2557F1B}"/>
                  </a:ext>
                </a:extLst>
              </p:cNvPr>
              <p:cNvSpPr>
                <a:spLocks noChangeArrowheads="1"/>
              </p:cNvSpPr>
              <p:nvPr/>
            </p:nvSpPr>
            <p:spPr bwMode="auto">
              <a:xfrm>
                <a:off x="8829539" y="372409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93" name="Rectangle 465">
                <a:extLst>
                  <a:ext uri="{FF2B5EF4-FFF2-40B4-BE49-F238E27FC236}">
                    <a16:creationId xmlns:a16="http://schemas.microsoft.com/office/drawing/2014/main" id="{1DE99EA3-9C05-4F73-91E6-5B9294514525}"/>
                  </a:ext>
                </a:extLst>
              </p:cNvPr>
              <p:cNvSpPr>
                <a:spLocks noChangeArrowheads="1"/>
              </p:cNvSpPr>
              <p:nvPr/>
            </p:nvSpPr>
            <p:spPr bwMode="auto">
              <a:xfrm>
                <a:off x="8962084" y="372409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94" name="Rectangle 466">
                <a:extLst>
                  <a:ext uri="{FF2B5EF4-FFF2-40B4-BE49-F238E27FC236}">
                    <a16:creationId xmlns:a16="http://schemas.microsoft.com/office/drawing/2014/main" id="{3DE5A02C-5071-4333-9AEF-7C620E2D22C5}"/>
                  </a:ext>
                </a:extLst>
              </p:cNvPr>
              <p:cNvSpPr>
                <a:spLocks noChangeArrowheads="1"/>
              </p:cNvSpPr>
              <p:nvPr/>
            </p:nvSpPr>
            <p:spPr bwMode="auto">
              <a:xfrm>
                <a:off x="9094629" y="372409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95" name="Rectangle 467">
                <a:extLst>
                  <a:ext uri="{FF2B5EF4-FFF2-40B4-BE49-F238E27FC236}">
                    <a16:creationId xmlns:a16="http://schemas.microsoft.com/office/drawing/2014/main" id="{292F2099-41CC-46F1-846A-148FE414F0F7}"/>
                  </a:ext>
                </a:extLst>
              </p:cNvPr>
              <p:cNvSpPr>
                <a:spLocks noChangeArrowheads="1"/>
              </p:cNvSpPr>
              <p:nvPr/>
            </p:nvSpPr>
            <p:spPr bwMode="auto">
              <a:xfrm>
                <a:off x="9227174" y="372409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96" name="Rectangle 468">
                <a:extLst>
                  <a:ext uri="{FF2B5EF4-FFF2-40B4-BE49-F238E27FC236}">
                    <a16:creationId xmlns:a16="http://schemas.microsoft.com/office/drawing/2014/main" id="{50103706-124B-43A6-B154-B7EAFED9CEB6}"/>
                  </a:ext>
                </a:extLst>
              </p:cNvPr>
              <p:cNvSpPr>
                <a:spLocks noChangeArrowheads="1"/>
              </p:cNvSpPr>
              <p:nvPr/>
            </p:nvSpPr>
            <p:spPr bwMode="auto">
              <a:xfrm>
                <a:off x="8829539" y="395900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97" name="Rectangle 469">
                <a:extLst>
                  <a:ext uri="{FF2B5EF4-FFF2-40B4-BE49-F238E27FC236}">
                    <a16:creationId xmlns:a16="http://schemas.microsoft.com/office/drawing/2014/main" id="{CFEB6D79-8810-4A89-8BB9-5CC14684D006}"/>
                  </a:ext>
                </a:extLst>
              </p:cNvPr>
              <p:cNvSpPr>
                <a:spLocks noChangeArrowheads="1"/>
              </p:cNvSpPr>
              <p:nvPr/>
            </p:nvSpPr>
            <p:spPr bwMode="auto">
              <a:xfrm>
                <a:off x="8962084" y="395900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98" name="Rectangle 470">
                <a:extLst>
                  <a:ext uri="{FF2B5EF4-FFF2-40B4-BE49-F238E27FC236}">
                    <a16:creationId xmlns:a16="http://schemas.microsoft.com/office/drawing/2014/main" id="{A49CA060-16AE-4750-A61C-F62E0E386516}"/>
                  </a:ext>
                </a:extLst>
              </p:cNvPr>
              <p:cNvSpPr>
                <a:spLocks noChangeArrowheads="1"/>
              </p:cNvSpPr>
              <p:nvPr/>
            </p:nvSpPr>
            <p:spPr bwMode="auto">
              <a:xfrm>
                <a:off x="9094629" y="395900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99" name="Rectangle 471">
                <a:extLst>
                  <a:ext uri="{FF2B5EF4-FFF2-40B4-BE49-F238E27FC236}">
                    <a16:creationId xmlns:a16="http://schemas.microsoft.com/office/drawing/2014/main" id="{B6DCB3A0-3274-491F-93F9-9F49701B1E6C}"/>
                  </a:ext>
                </a:extLst>
              </p:cNvPr>
              <p:cNvSpPr>
                <a:spLocks noChangeArrowheads="1"/>
              </p:cNvSpPr>
              <p:nvPr/>
            </p:nvSpPr>
            <p:spPr bwMode="auto">
              <a:xfrm>
                <a:off x="9227174" y="395900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00" name="Freeform 472">
                <a:extLst>
                  <a:ext uri="{FF2B5EF4-FFF2-40B4-BE49-F238E27FC236}">
                    <a16:creationId xmlns:a16="http://schemas.microsoft.com/office/drawing/2014/main" id="{80B89128-D2D4-4102-A5FA-0A30EDCB5A66}"/>
                  </a:ext>
                </a:extLst>
              </p:cNvPr>
              <p:cNvSpPr>
                <a:spLocks/>
              </p:cNvSpPr>
              <p:nvPr/>
            </p:nvSpPr>
            <p:spPr bwMode="auto">
              <a:xfrm>
                <a:off x="8982475" y="4322043"/>
                <a:ext cx="147840" cy="266942"/>
              </a:xfrm>
              <a:custGeom>
                <a:avLst/>
                <a:gdLst>
                  <a:gd name="T0" fmla="*/ 7 w 13"/>
                  <a:gd name="T1" fmla="*/ 0 h 23"/>
                  <a:gd name="T2" fmla="*/ 0 w 13"/>
                  <a:gd name="T3" fmla="*/ 6 h 23"/>
                  <a:gd name="T4" fmla="*/ 0 w 13"/>
                  <a:gd name="T5" fmla="*/ 23 h 23"/>
                  <a:gd name="T6" fmla="*/ 13 w 13"/>
                  <a:gd name="T7" fmla="*/ 23 h 23"/>
                  <a:gd name="T8" fmla="*/ 13 w 13"/>
                  <a:gd name="T9" fmla="*/ 6 h 23"/>
                  <a:gd name="T10" fmla="*/ 7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7" y="0"/>
                    </a:moveTo>
                    <a:cubicBezTo>
                      <a:pt x="3" y="0"/>
                      <a:pt x="0" y="3"/>
                      <a:pt x="0" y="6"/>
                    </a:cubicBezTo>
                    <a:cubicBezTo>
                      <a:pt x="0" y="23"/>
                      <a:pt x="0" y="23"/>
                      <a:pt x="0" y="23"/>
                    </a:cubicBezTo>
                    <a:cubicBezTo>
                      <a:pt x="13" y="23"/>
                      <a:pt x="13" y="23"/>
                      <a:pt x="13" y="23"/>
                    </a:cubicBezTo>
                    <a:cubicBezTo>
                      <a:pt x="13" y="6"/>
                      <a:pt x="13" y="6"/>
                      <a:pt x="13" y="6"/>
                    </a:cubicBezTo>
                    <a:cubicBezTo>
                      <a:pt x="13" y="3"/>
                      <a:pt x="10" y="0"/>
                      <a:pt x="7"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grpSp>
        <p:grpSp>
          <p:nvGrpSpPr>
            <p:cNvPr id="201" name="Group 200">
              <a:extLst>
                <a:ext uri="{FF2B5EF4-FFF2-40B4-BE49-F238E27FC236}">
                  <a16:creationId xmlns:a16="http://schemas.microsoft.com/office/drawing/2014/main" id="{1E12CF72-4B97-4839-BB81-9CD9C260E61A}"/>
                </a:ext>
              </a:extLst>
            </p:cNvPr>
            <p:cNvGrpSpPr/>
            <p:nvPr/>
          </p:nvGrpSpPr>
          <p:grpSpPr>
            <a:xfrm>
              <a:off x="6295954" y="5247129"/>
              <a:ext cx="2098358" cy="1787490"/>
              <a:chOff x="5257800" y="2695151"/>
              <a:chExt cx="1305058" cy="1697754"/>
            </a:xfrm>
          </p:grpSpPr>
          <p:sp>
            <p:nvSpPr>
              <p:cNvPr id="202" name="Freeform 429">
                <a:extLst>
                  <a:ext uri="{FF2B5EF4-FFF2-40B4-BE49-F238E27FC236}">
                    <a16:creationId xmlns:a16="http://schemas.microsoft.com/office/drawing/2014/main" id="{3A2F833C-B155-48F7-8F5A-13C536C1878B}"/>
                  </a:ext>
                </a:extLst>
              </p:cNvPr>
              <p:cNvSpPr>
                <a:spLocks noEditPoints="1"/>
              </p:cNvSpPr>
              <p:nvPr/>
            </p:nvSpPr>
            <p:spPr bwMode="auto">
              <a:xfrm>
                <a:off x="5701317" y="3197003"/>
                <a:ext cx="300777" cy="384397"/>
              </a:xfrm>
              <a:custGeom>
                <a:avLst/>
                <a:gdLst>
                  <a:gd name="T0" fmla="*/ 0 w 27"/>
                  <a:gd name="T1" fmla="*/ 0 h 33"/>
                  <a:gd name="T2" fmla="*/ 0 w 27"/>
                  <a:gd name="T3" fmla="*/ 33 h 33"/>
                  <a:gd name="T4" fmla="*/ 27 w 27"/>
                  <a:gd name="T5" fmla="*/ 33 h 33"/>
                  <a:gd name="T6" fmla="*/ 27 w 27"/>
                  <a:gd name="T7" fmla="*/ 0 h 33"/>
                  <a:gd name="T8" fmla="*/ 0 w 27"/>
                  <a:gd name="T9" fmla="*/ 0 h 33"/>
                  <a:gd name="T10" fmla="*/ 14 w 27"/>
                  <a:gd name="T11" fmla="*/ 21 h 33"/>
                  <a:gd name="T12" fmla="*/ 6 w 27"/>
                  <a:gd name="T13" fmla="*/ 14 h 33"/>
                  <a:gd name="T14" fmla="*/ 14 w 27"/>
                  <a:gd name="T15" fmla="*/ 7 h 33"/>
                  <a:gd name="T16" fmla="*/ 21 w 27"/>
                  <a:gd name="T17" fmla="*/ 14 h 33"/>
                  <a:gd name="T18" fmla="*/ 14 w 27"/>
                  <a:gd name="T19"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33">
                    <a:moveTo>
                      <a:pt x="0" y="0"/>
                    </a:moveTo>
                    <a:cubicBezTo>
                      <a:pt x="0" y="33"/>
                      <a:pt x="0" y="33"/>
                      <a:pt x="0" y="33"/>
                    </a:cubicBezTo>
                    <a:cubicBezTo>
                      <a:pt x="27" y="33"/>
                      <a:pt x="27" y="33"/>
                      <a:pt x="27" y="33"/>
                    </a:cubicBezTo>
                    <a:cubicBezTo>
                      <a:pt x="27" y="0"/>
                      <a:pt x="27" y="0"/>
                      <a:pt x="27" y="0"/>
                    </a:cubicBezTo>
                    <a:lnTo>
                      <a:pt x="0" y="0"/>
                    </a:lnTo>
                    <a:close/>
                    <a:moveTo>
                      <a:pt x="14" y="21"/>
                    </a:moveTo>
                    <a:cubicBezTo>
                      <a:pt x="10" y="21"/>
                      <a:pt x="6" y="18"/>
                      <a:pt x="6" y="14"/>
                    </a:cubicBezTo>
                    <a:cubicBezTo>
                      <a:pt x="6" y="10"/>
                      <a:pt x="10" y="7"/>
                      <a:pt x="14" y="7"/>
                    </a:cubicBezTo>
                    <a:cubicBezTo>
                      <a:pt x="18" y="7"/>
                      <a:pt x="21" y="10"/>
                      <a:pt x="21" y="14"/>
                    </a:cubicBezTo>
                    <a:cubicBezTo>
                      <a:pt x="21" y="18"/>
                      <a:pt x="18" y="21"/>
                      <a:pt x="14" y="2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03" name="Freeform 432">
                <a:extLst>
                  <a:ext uri="{FF2B5EF4-FFF2-40B4-BE49-F238E27FC236}">
                    <a16:creationId xmlns:a16="http://schemas.microsoft.com/office/drawing/2014/main" id="{1144744E-EAD9-491E-9D62-BA7CB1470F2C}"/>
                  </a:ext>
                </a:extLst>
              </p:cNvPr>
              <p:cNvSpPr>
                <a:spLocks/>
              </p:cNvSpPr>
              <p:nvPr/>
            </p:nvSpPr>
            <p:spPr bwMode="auto">
              <a:xfrm>
                <a:off x="5701317" y="3020823"/>
                <a:ext cx="300777" cy="149488"/>
              </a:xfrm>
              <a:custGeom>
                <a:avLst/>
                <a:gdLst>
                  <a:gd name="T0" fmla="*/ 59 w 59"/>
                  <a:gd name="T1" fmla="*/ 28 h 28"/>
                  <a:gd name="T2" fmla="*/ 0 w 59"/>
                  <a:gd name="T3" fmla="*/ 28 h 28"/>
                  <a:gd name="T4" fmla="*/ 22 w 59"/>
                  <a:gd name="T5" fmla="*/ 0 h 28"/>
                  <a:gd name="T6" fmla="*/ 38 w 59"/>
                  <a:gd name="T7" fmla="*/ 0 h 28"/>
                  <a:gd name="T8" fmla="*/ 59 w 59"/>
                  <a:gd name="T9" fmla="*/ 28 h 28"/>
                </a:gdLst>
                <a:ahLst/>
                <a:cxnLst>
                  <a:cxn ang="0">
                    <a:pos x="T0" y="T1"/>
                  </a:cxn>
                  <a:cxn ang="0">
                    <a:pos x="T2" y="T3"/>
                  </a:cxn>
                  <a:cxn ang="0">
                    <a:pos x="T4" y="T5"/>
                  </a:cxn>
                  <a:cxn ang="0">
                    <a:pos x="T6" y="T7"/>
                  </a:cxn>
                  <a:cxn ang="0">
                    <a:pos x="T8" y="T9"/>
                  </a:cxn>
                </a:cxnLst>
                <a:rect l="0" t="0" r="r" b="b"/>
                <a:pathLst>
                  <a:path w="59" h="28">
                    <a:moveTo>
                      <a:pt x="59" y="28"/>
                    </a:moveTo>
                    <a:lnTo>
                      <a:pt x="0" y="28"/>
                    </a:lnTo>
                    <a:lnTo>
                      <a:pt x="22" y="0"/>
                    </a:lnTo>
                    <a:lnTo>
                      <a:pt x="38" y="0"/>
                    </a:lnTo>
                    <a:lnTo>
                      <a:pt x="59" y="2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04" name="Freeform 433">
                <a:extLst>
                  <a:ext uri="{FF2B5EF4-FFF2-40B4-BE49-F238E27FC236}">
                    <a16:creationId xmlns:a16="http://schemas.microsoft.com/office/drawing/2014/main" id="{D875B472-EA51-481B-A107-8902B4813544}"/>
                  </a:ext>
                </a:extLst>
              </p:cNvPr>
              <p:cNvSpPr>
                <a:spLocks noEditPoints="1"/>
              </p:cNvSpPr>
              <p:nvPr/>
            </p:nvSpPr>
            <p:spPr bwMode="auto">
              <a:xfrm>
                <a:off x="5813471" y="2855317"/>
                <a:ext cx="91762" cy="154828"/>
              </a:xfrm>
              <a:custGeom>
                <a:avLst/>
                <a:gdLst>
                  <a:gd name="T0" fmla="*/ 4 w 8"/>
                  <a:gd name="T1" fmla="*/ 0 h 13"/>
                  <a:gd name="T2" fmla="*/ 0 w 8"/>
                  <a:gd name="T3" fmla="*/ 4 h 13"/>
                  <a:gd name="T4" fmla="*/ 0 w 8"/>
                  <a:gd name="T5" fmla="*/ 13 h 13"/>
                  <a:gd name="T6" fmla="*/ 8 w 8"/>
                  <a:gd name="T7" fmla="*/ 13 h 13"/>
                  <a:gd name="T8" fmla="*/ 8 w 8"/>
                  <a:gd name="T9" fmla="*/ 4 h 13"/>
                  <a:gd name="T10" fmla="*/ 4 w 8"/>
                  <a:gd name="T11" fmla="*/ 0 h 13"/>
                  <a:gd name="T12" fmla="*/ 5 w 8"/>
                  <a:gd name="T13" fmla="*/ 10 h 13"/>
                  <a:gd name="T14" fmla="*/ 3 w 8"/>
                  <a:gd name="T15" fmla="*/ 10 h 13"/>
                  <a:gd name="T16" fmla="*/ 3 w 8"/>
                  <a:gd name="T17" fmla="*/ 6 h 13"/>
                  <a:gd name="T18" fmla="*/ 5 w 8"/>
                  <a:gd name="T19" fmla="*/ 6 h 13"/>
                  <a:gd name="T20" fmla="*/ 5 w 8"/>
                  <a:gd name="T21"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3">
                    <a:moveTo>
                      <a:pt x="4" y="0"/>
                    </a:moveTo>
                    <a:cubicBezTo>
                      <a:pt x="1" y="0"/>
                      <a:pt x="0" y="2"/>
                      <a:pt x="0" y="4"/>
                    </a:cubicBezTo>
                    <a:cubicBezTo>
                      <a:pt x="0" y="13"/>
                      <a:pt x="0" y="13"/>
                      <a:pt x="0" y="13"/>
                    </a:cubicBezTo>
                    <a:cubicBezTo>
                      <a:pt x="8" y="13"/>
                      <a:pt x="8" y="13"/>
                      <a:pt x="8" y="13"/>
                    </a:cubicBezTo>
                    <a:cubicBezTo>
                      <a:pt x="8" y="4"/>
                      <a:pt x="8" y="4"/>
                      <a:pt x="8" y="4"/>
                    </a:cubicBezTo>
                    <a:cubicBezTo>
                      <a:pt x="8" y="2"/>
                      <a:pt x="6" y="0"/>
                      <a:pt x="4" y="0"/>
                    </a:cubicBezTo>
                    <a:close/>
                    <a:moveTo>
                      <a:pt x="5" y="10"/>
                    </a:moveTo>
                    <a:cubicBezTo>
                      <a:pt x="3" y="10"/>
                      <a:pt x="3" y="10"/>
                      <a:pt x="3" y="10"/>
                    </a:cubicBezTo>
                    <a:cubicBezTo>
                      <a:pt x="3" y="6"/>
                      <a:pt x="3" y="6"/>
                      <a:pt x="3" y="6"/>
                    </a:cubicBezTo>
                    <a:cubicBezTo>
                      <a:pt x="5" y="6"/>
                      <a:pt x="5" y="6"/>
                      <a:pt x="5" y="6"/>
                    </a:cubicBezTo>
                    <a:lnTo>
                      <a:pt x="5" y="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05" name="Rectangle 434">
                <a:extLst>
                  <a:ext uri="{FF2B5EF4-FFF2-40B4-BE49-F238E27FC236}">
                    <a16:creationId xmlns:a16="http://schemas.microsoft.com/office/drawing/2014/main" id="{4FCFC067-0DC6-425C-A8C6-BF0740AC21FA}"/>
                  </a:ext>
                </a:extLst>
              </p:cNvPr>
              <p:cNvSpPr>
                <a:spLocks noChangeArrowheads="1"/>
              </p:cNvSpPr>
              <p:nvPr/>
            </p:nvSpPr>
            <p:spPr bwMode="auto">
              <a:xfrm>
                <a:off x="5849154" y="2695151"/>
                <a:ext cx="10196" cy="176184"/>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06" name="Freeform 435">
                <a:extLst>
                  <a:ext uri="{FF2B5EF4-FFF2-40B4-BE49-F238E27FC236}">
                    <a16:creationId xmlns:a16="http://schemas.microsoft.com/office/drawing/2014/main" id="{5C786F39-3720-4B7C-AA74-1A1377A836AB}"/>
                  </a:ext>
                </a:extLst>
              </p:cNvPr>
              <p:cNvSpPr>
                <a:spLocks/>
              </p:cNvSpPr>
              <p:nvPr/>
            </p:nvSpPr>
            <p:spPr bwMode="auto">
              <a:xfrm>
                <a:off x="5849154" y="2695151"/>
                <a:ext cx="10196" cy="176184"/>
              </a:xfrm>
              <a:custGeom>
                <a:avLst/>
                <a:gdLst>
                  <a:gd name="T0" fmla="*/ 2 w 2"/>
                  <a:gd name="T1" fmla="*/ 33 h 33"/>
                  <a:gd name="T2" fmla="*/ 2 w 2"/>
                  <a:gd name="T3" fmla="*/ 0 h 33"/>
                  <a:gd name="T4" fmla="*/ 0 w 2"/>
                  <a:gd name="T5" fmla="*/ 0 h 33"/>
                  <a:gd name="T6" fmla="*/ 0 w 2"/>
                  <a:gd name="T7" fmla="*/ 33 h 33"/>
                </a:gdLst>
                <a:ahLst/>
                <a:cxnLst>
                  <a:cxn ang="0">
                    <a:pos x="T0" y="T1"/>
                  </a:cxn>
                  <a:cxn ang="0">
                    <a:pos x="T2" y="T3"/>
                  </a:cxn>
                  <a:cxn ang="0">
                    <a:pos x="T4" y="T5"/>
                  </a:cxn>
                  <a:cxn ang="0">
                    <a:pos x="T6" y="T7"/>
                  </a:cxn>
                </a:cxnLst>
                <a:rect l="0" t="0" r="r" b="b"/>
                <a:pathLst>
                  <a:path w="2" h="33">
                    <a:moveTo>
                      <a:pt x="2" y="33"/>
                    </a:moveTo>
                    <a:lnTo>
                      <a:pt x="2" y="0"/>
                    </a:lnTo>
                    <a:lnTo>
                      <a:pt x="0" y="0"/>
                    </a:lnTo>
                    <a:lnTo>
                      <a:pt x="0"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07" name="Freeform 436">
                <a:extLst>
                  <a:ext uri="{FF2B5EF4-FFF2-40B4-BE49-F238E27FC236}">
                    <a16:creationId xmlns:a16="http://schemas.microsoft.com/office/drawing/2014/main" id="{CF400856-B604-40F4-A792-B82D441AD9B3}"/>
                  </a:ext>
                </a:extLst>
              </p:cNvPr>
              <p:cNvSpPr>
                <a:spLocks/>
              </p:cNvSpPr>
              <p:nvPr/>
            </p:nvSpPr>
            <p:spPr bwMode="auto">
              <a:xfrm>
                <a:off x="5859350" y="2695151"/>
                <a:ext cx="198819" cy="90762"/>
              </a:xfrm>
              <a:custGeom>
                <a:avLst/>
                <a:gdLst>
                  <a:gd name="T0" fmla="*/ 39 w 39"/>
                  <a:gd name="T1" fmla="*/ 17 h 17"/>
                  <a:gd name="T2" fmla="*/ 0 w 39"/>
                  <a:gd name="T3" fmla="*/ 17 h 17"/>
                  <a:gd name="T4" fmla="*/ 0 w 39"/>
                  <a:gd name="T5" fmla="*/ 0 h 17"/>
                  <a:gd name="T6" fmla="*/ 39 w 39"/>
                  <a:gd name="T7" fmla="*/ 0 h 17"/>
                  <a:gd name="T8" fmla="*/ 35 w 39"/>
                  <a:gd name="T9" fmla="*/ 9 h 17"/>
                  <a:gd name="T10" fmla="*/ 39 w 39"/>
                  <a:gd name="T11" fmla="*/ 17 h 17"/>
                </a:gdLst>
                <a:ahLst/>
                <a:cxnLst>
                  <a:cxn ang="0">
                    <a:pos x="T0" y="T1"/>
                  </a:cxn>
                  <a:cxn ang="0">
                    <a:pos x="T2" y="T3"/>
                  </a:cxn>
                  <a:cxn ang="0">
                    <a:pos x="T4" y="T5"/>
                  </a:cxn>
                  <a:cxn ang="0">
                    <a:pos x="T6" y="T7"/>
                  </a:cxn>
                  <a:cxn ang="0">
                    <a:pos x="T8" y="T9"/>
                  </a:cxn>
                  <a:cxn ang="0">
                    <a:pos x="T10" y="T11"/>
                  </a:cxn>
                </a:cxnLst>
                <a:rect l="0" t="0" r="r" b="b"/>
                <a:pathLst>
                  <a:path w="39" h="17">
                    <a:moveTo>
                      <a:pt x="39" y="17"/>
                    </a:moveTo>
                    <a:lnTo>
                      <a:pt x="0" y="17"/>
                    </a:lnTo>
                    <a:lnTo>
                      <a:pt x="0" y="0"/>
                    </a:lnTo>
                    <a:lnTo>
                      <a:pt x="39" y="0"/>
                    </a:lnTo>
                    <a:lnTo>
                      <a:pt x="35" y="9"/>
                    </a:lnTo>
                    <a:lnTo>
                      <a:pt x="39" y="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08" name="Freeform 474">
                <a:extLst>
                  <a:ext uri="{FF2B5EF4-FFF2-40B4-BE49-F238E27FC236}">
                    <a16:creationId xmlns:a16="http://schemas.microsoft.com/office/drawing/2014/main" id="{D6D16C7A-3474-4B7A-B23B-77E94872FB66}"/>
                  </a:ext>
                </a:extLst>
              </p:cNvPr>
              <p:cNvSpPr>
                <a:spLocks noEditPoints="1"/>
              </p:cNvSpPr>
              <p:nvPr/>
            </p:nvSpPr>
            <p:spPr bwMode="auto">
              <a:xfrm>
                <a:off x="5257800" y="3581400"/>
                <a:ext cx="1305058" cy="811505"/>
              </a:xfrm>
              <a:custGeom>
                <a:avLst/>
                <a:gdLst>
                  <a:gd name="T0" fmla="*/ 0 w 117"/>
                  <a:gd name="T1" fmla="*/ 70 h 70"/>
                  <a:gd name="T2" fmla="*/ 34 w 117"/>
                  <a:gd name="T3" fmla="*/ 54 h 70"/>
                  <a:gd name="T4" fmla="*/ 47 w 117"/>
                  <a:gd name="T5" fmla="*/ 54 h 70"/>
                  <a:gd name="T6" fmla="*/ 117 w 117"/>
                  <a:gd name="T7" fmla="*/ 70 h 70"/>
                  <a:gd name="T8" fmla="*/ 0 w 117"/>
                  <a:gd name="T9" fmla="*/ 0 h 70"/>
                  <a:gd name="T10" fmla="*/ 5 w 117"/>
                  <a:gd name="T11" fmla="*/ 38 h 70"/>
                  <a:gd name="T12" fmla="*/ 10 w 117"/>
                  <a:gd name="T13" fmla="*/ 28 h 70"/>
                  <a:gd name="T14" fmla="*/ 10 w 117"/>
                  <a:gd name="T15" fmla="*/ 19 h 70"/>
                  <a:gd name="T16" fmla="*/ 5 w 117"/>
                  <a:gd name="T17" fmla="*/ 9 h 70"/>
                  <a:gd name="T18" fmla="*/ 10 w 117"/>
                  <a:gd name="T19" fmla="*/ 19 h 70"/>
                  <a:gd name="T20" fmla="*/ 17 w 117"/>
                  <a:gd name="T21" fmla="*/ 38 h 70"/>
                  <a:gd name="T22" fmla="*/ 22 w 117"/>
                  <a:gd name="T23" fmla="*/ 28 h 70"/>
                  <a:gd name="T24" fmla="*/ 22 w 117"/>
                  <a:gd name="T25" fmla="*/ 19 h 70"/>
                  <a:gd name="T26" fmla="*/ 17 w 117"/>
                  <a:gd name="T27" fmla="*/ 9 h 70"/>
                  <a:gd name="T28" fmla="*/ 22 w 117"/>
                  <a:gd name="T29" fmla="*/ 19 h 70"/>
                  <a:gd name="T30" fmla="*/ 35 w 117"/>
                  <a:gd name="T31" fmla="*/ 38 h 70"/>
                  <a:gd name="T32" fmla="*/ 29 w 117"/>
                  <a:gd name="T33" fmla="*/ 38 h 70"/>
                  <a:gd name="T34" fmla="*/ 29 w 117"/>
                  <a:gd name="T35" fmla="*/ 28 h 70"/>
                  <a:gd name="T36" fmla="*/ 35 w 117"/>
                  <a:gd name="T37" fmla="*/ 28 h 70"/>
                  <a:gd name="T38" fmla="*/ 35 w 117"/>
                  <a:gd name="T39" fmla="*/ 19 h 70"/>
                  <a:gd name="T40" fmla="*/ 29 w 117"/>
                  <a:gd name="T41" fmla="*/ 19 h 70"/>
                  <a:gd name="T42" fmla="*/ 29 w 117"/>
                  <a:gd name="T43" fmla="*/ 9 h 70"/>
                  <a:gd name="T44" fmla="*/ 35 w 117"/>
                  <a:gd name="T45" fmla="*/ 9 h 70"/>
                  <a:gd name="T46" fmla="*/ 35 w 117"/>
                  <a:gd name="T47" fmla="*/ 19 h 70"/>
                  <a:gd name="T48" fmla="*/ 41 w 117"/>
                  <a:gd name="T49" fmla="*/ 38 h 70"/>
                  <a:gd name="T50" fmla="*/ 47 w 117"/>
                  <a:gd name="T51" fmla="*/ 28 h 70"/>
                  <a:gd name="T52" fmla="*/ 47 w 117"/>
                  <a:gd name="T53" fmla="*/ 19 h 70"/>
                  <a:gd name="T54" fmla="*/ 41 w 117"/>
                  <a:gd name="T55" fmla="*/ 9 h 70"/>
                  <a:gd name="T56" fmla="*/ 47 w 117"/>
                  <a:gd name="T57" fmla="*/ 19 h 70"/>
                  <a:gd name="T58" fmla="*/ 53 w 117"/>
                  <a:gd name="T59" fmla="*/ 38 h 70"/>
                  <a:gd name="T60" fmla="*/ 59 w 117"/>
                  <a:gd name="T61" fmla="*/ 28 h 70"/>
                  <a:gd name="T62" fmla="*/ 59 w 117"/>
                  <a:gd name="T63" fmla="*/ 19 h 70"/>
                  <a:gd name="T64" fmla="*/ 53 w 117"/>
                  <a:gd name="T65" fmla="*/ 9 h 70"/>
                  <a:gd name="T66" fmla="*/ 59 w 117"/>
                  <a:gd name="T67" fmla="*/ 19 h 70"/>
                  <a:gd name="T68" fmla="*/ 65 w 117"/>
                  <a:gd name="T69" fmla="*/ 38 h 70"/>
                  <a:gd name="T70" fmla="*/ 71 w 117"/>
                  <a:gd name="T71" fmla="*/ 28 h 70"/>
                  <a:gd name="T72" fmla="*/ 71 w 117"/>
                  <a:gd name="T73" fmla="*/ 19 h 70"/>
                  <a:gd name="T74" fmla="*/ 65 w 117"/>
                  <a:gd name="T75" fmla="*/ 9 h 70"/>
                  <a:gd name="T76" fmla="*/ 71 w 117"/>
                  <a:gd name="T77" fmla="*/ 19 h 70"/>
                  <a:gd name="T78" fmla="*/ 77 w 117"/>
                  <a:gd name="T79" fmla="*/ 38 h 70"/>
                  <a:gd name="T80" fmla="*/ 83 w 117"/>
                  <a:gd name="T81" fmla="*/ 28 h 70"/>
                  <a:gd name="T82" fmla="*/ 83 w 117"/>
                  <a:gd name="T83" fmla="*/ 19 h 70"/>
                  <a:gd name="T84" fmla="*/ 77 w 117"/>
                  <a:gd name="T85" fmla="*/ 9 h 70"/>
                  <a:gd name="T86" fmla="*/ 83 w 117"/>
                  <a:gd name="T87" fmla="*/ 19 h 70"/>
                  <a:gd name="T88" fmla="*/ 89 w 117"/>
                  <a:gd name="T89" fmla="*/ 38 h 70"/>
                  <a:gd name="T90" fmla="*/ 95 w 117"/>
                  <a:gd name="T91" fmla="*/ 28 h 70"/>
                  <a:gd name="T92" fmla="*/ 95 w 117"/>
                  <a:gd name="T93" fmla="*/ 19 h 70"/>
                  <a:gd name="T94" fmla="*/ 89 w 117"/>
                  <a:gd name="T95" fmla="*/ 9 h 70"/>
                  <a:gd name="T96" fmla="*/ 95 w 117"/>
                  <a:gd name="T97" fmla="*/ 19 h 70"/>
                  <a:gd name="T98" fmla="*/ 101 w 117"/>
                  <a:gd name="T99" fmla="*/ 38 h 70"/>
                  <a:gd name="T100" fmla="*/ 107 w 117"/>
                  <a:gd name="T101" fmla="*/ 28 h 70"/>
                  <a:gd name="T102" fmla="*/ 107 w 117"/>
                  <a:gd name="T103" fmla="*/ 19 h 70"/>
                  <a:gd name="T104" fmla="*/ 101 w 117"/>
                  <a:gd name="T105" fmla="*/ 9 h 70"/>
                  <a:gd name="T106" fmla="*/ 107 w 117"/>
                  <a:gd name="T107" fmla="*/ 1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7" h="70">
                    <a:moveTo>
                      <a:pt x="0" y="0"/>
                    </a:moveTo>
                    <a:cubicBezTo>
                      <a:pt x="0" y="70"/>
                      <a:pt x="0" y="70"/>
                      <a:pt x="0" y="70"/>
                    </a:cubicBezTo>
                    <a:cubicBezTo>
                      <a:pt x="34" y="70"/>
                      <a:pt x="34" y="70"/>
                      <a:pt x="34" y="70"/>
                    </a:cubicBezTo>
                    <a:cubicBezTo>
                      <a:pt x="34" y="54"/>
                      <a:pt x="34" y="54"/>
                      <a:pt x="34" y="54"/>
                    </a:cubicBezTo>
                    <a:cubicBezTo>
                      <a:pt x="34" y="51"/>
                      <a:pt x="37" y="48"/>
                      <a:pt x="41" y="48"/>
                    </a:cubicBezTo>
                    <a:cubicBezTo>
                      <a:pt x="44" y="48"/>
                      <a:pt x="47" y="51"/>
                      <a:pt x="47" y="54"/>
                    </a:cubicBezTo>
                    <a:cubicBezTo>
                      <a:pt x="47" y="70"/>
                      <a:pt x="47" y="70"/>
                      <a:pt x="47" y="70"/>
                    </a:cubicBezTo>
                    <a:cubicBezTo>
                      <a:pt x="117" y="70"/>
                      <a:pt x="117" y="70"/>
                      <a:pt x="117" y="70"/>
                    </a:cubicBezTo>
                    <a:cubicBezTo>
                      <a:pt x="117" y="0"/>
                      <a:pt x="117" y="0"/>
                      <a:pt x="117" y="0"/>
                    </a:cubicBezTo>
                    <a:lnTo>
                      <a:pt x="0" y="0"/>
                    </a:lnTo>
                    <a:close/>
                    <a:moveTo>
                      <a:pt x="10" y="38"/>
                    </a:moveTo>
                    <a:cubicBezTo>
                      <a:pt x="5" y="38"/>
                      <a:pt x="5" y="38"/>
                      <a:pt x="5" y="38"/>
                    </a:cubicBezTo>
                    <a:cubicBezTo>
                      <a:pt x="5" y="28"/>
                      <a:pt x="5" y="28"/>
                      <a:pt x="5" y="28"/>
                    </a:cubicBezTo>
                    <a:cubicBezTo>
                      <a:pt x="10" y="28"/>
                      <a:pt x="10" y="28"/>
                      <a:pt x="10" y="28"/>
                    </a:cubicBezTo>
                    <a:lnTo>
                      <a:pt x="10" y="38"/>
                    </a:lnTo>
                    <a:close/>
                    <a:moveTo>
                      <a:pt x="10" y="19"/>
                    </a:moveTo>
                    <a:cubicBezTo>
                      <a:pt x="5" y="19"/>
                      <a:pt x="5" y="19"/>
                      <a:pt x="5" y="19"/>
                    </a:cubicBezTo>
                    <a:cubicBezTo>
                      <a:pt x="5" y="9"/>
                      <a:pt x="5" y="9"/>
                      <a:pt x="5" y="9"/>
                    </a:cubicBezTo>
                    <a:cubicBezTo>
                      <a:pt x="10" y="9"/>
                      <a:pt x="10" y="9"/>
                      <a:pt x="10" y="9"/>
                    </a:cubicBezTo>
                    <a:lnTo>
                      <a:pt x="10" y="19"/>
                    </a:lnTo>
                    <a:close/>
                    <a:moveTo>
                      <a:pt x="22" y="38"/>
                    </a:moveTo>
                    <a:cubicBezTo>
                      <a:pt x="17" y="38"/>
                      <a:pt x="17" y="38"/>
                      <a:pt x="17" y="38"/>
                    </a:cubicBezTo>
                    <a:cubicBezTo>
                      <a:pt x="17" y="28"/>
                      <a:pt x="17" y="28"/>
                      <a:pt x="17" y="28"/>
                    </a:cubicBezTo>
                    <a:cubicBezTo>
                      <a:pt x="22" y="28"/>
                      <a:pt x="22" y="28"/>
                      <a:pt x="22" y="28"/>
                    </a:cubicBezTo>
                    <a:lnTo>
                      <a:pt x="22" y="38"/>
                    </a:lnTo>
                    <a:close/>
                    <a:moveTo>
                      <a:pt x="22" y="19"/>
                    </a:moveTo>
                    <a:cubicBezTo>
                      <a:pt x="17" y="19"/>
                      <a:pt x="17" y="19"/>
                      <a:pt x="17" y="19"/>
                    </a:cubicBezTo>
                    <a:cubicBezTo>
                      <a:pt x="17" y="9"/>
                      <a:pt x="17" y="9"/>
                      <a:pt x="17" y="9"/>
                    </a:cubicBezTo>
                    <a:cubicBezTo>
                      <a:pt x="22" y="9"/>
                      <a:pt x="22" y="9"/>
                      <a:pt x="22" y="9"/>
                    </a:cubicBezTo>
                    <a:lnTo>
                      <a:pt x="22" y="19"/>
                    </a:lnTo>
                    <a:close/>
                    <a:moveTo>
                      <a:pt x="35" y="38"/>
                    </a:moveTo>
                    <a:cubicBezTo>
                      <a:pt x="35" y="38"/>
                      <a:pt x="35" y="38"/>
                      <a:pt x="35" y="38"/>
                    </a:cubicBezTo>
                    <a:cubicBezTo>
                      <a:pt x="29" y="38"/>
                      <a:pt x="29" y="38"/>
                      <a:pt x="29" y="38"/>
                    </a:cubicBezTo>
                    <a:cubicBezTo>
                      <a:pt x="29" y="38"/>
                      <a:pt x="29" y="38"/>
                      <a:pt x="29" y="38"/>
                    </a:cubicBezTo>
                    <a:cubicBezTo>
                      <a:pt x="29" y="28"/>
                      <a:pt x="29" y="28"/>
                      <a:pt x="29" y="28"/>
                    </a:cubicBezTo>
                    <a:cubicBezTo>
                      <a:pt x="29" y="28"/>
                      <a:pt x="29" y="28"/>
                      <a:pt x="29" y="28"/>
                    </a:cubicBezTo>
                    <a:cubicBezTo>
                      <a:pt x="35" y="28"/>
                      <a:pt x="35" y="28"/>
                      <a:pt x="35" y="28"/>
                    </a:cubicBezTo>
                    <a:cubicBezTo>
                      <a:pt x="35" y="28"/>
                      <a:pt x="35" y="28"/>
                      <a:pt x="35" y="28"/>
                    </a:cubicBezTo>
                    <a:lnTo>
                      <a:pt x="35" y="38"/>
                    </a:lnTo>
                    <a:close/>
                    <a:moveTo>
                      <a:pt x="35" y="19"/>
                    </a:moveTo>
                    <a:cubicBezTo>
                      <a:pt x="29" y="19"/>
                      <a:pt x="29" y="19"/>
                      <a:pt x="29" y="19"/>
                    </a:cubicBezTo>
                    <a:cubicBezTo>
                      <a:pt x="29" y="19"/>
                      <a:pt x="29" y="19"/>
                      <a:pt x="29" y="19"/>
                    </a:cubicBezTo>
                    <a:cubicBezTo>
                      <a:pt x="29" y="19"/>
                      <a:pt x="29" y="19"/>
                      <a:pt x="29" y="19"/>
                    </a:cubicBezTo>
                    <a:cubicBezTo>
                      <a:pt x="29" y="9"/>
                      <a:pt x="29" y="9"/>
                      <a:pt x="29" y="9"/>
                    </a:cubicBezTo>
                    <a:cubicBezTo>
                      <a:pt x="35" y="9"/>
                      <a:pt x="35" y="9"/>
                      <a:pt x="35" y="9"/>
                    </a:cubicBezTo>
                    <a:cubicBezTo>
                      <a:pt x="35" y="9"/>
                      <a:pt x="35" y="9"/>
                      <a:pt x="35" y="9"/>
                    </a:cubicBezTo>
                    <a:cubicBezTo>
                      <a:pt x="35" y="9"/>
                      <a:pt x="35" y="9"/>
                      <a:pt x="35" y="9"/>
                    </a:cubicBezTo>
                    <a:lnTo>
                      <a:pt x="35" y="19"/>
                    </a:lnTo>
                    <a:close/>
                    <a:moveTo>
                      <a:pt x="47" y="38"/>
                    </a:moveTo>
                    <a:cubicBezTo>
                      <a:pt x="41" y="38"/>
                      <a:pt x="41" y="38"/>
                      <a:pt x="41" y="38"/>
                    </a:cubicBezTo>
                    <a:cubicBezTo>
                      <a:pt x="41" y="28"/>
                      <a:pt x="41" y="28"/>
                      <a:pt x="41" y="28"/>
                    </a:cubicBezTo>
                    <a:cubicBezTo>
                      <a:pt x="47" y="28"/>
                      <a:pt x="47" y="28"/>
                      <a:pt x="47" y="28"/>
                    </a:cubicBezTo>
                    <a:lnTo>
                      <a:pt x="47" y="38"/>
                    </a:lnTo>
                    <a:close/>
                    <a:moveTo>
                      <a:pt x="47" y="19"/>
                    </a:moveTo>
                    <a:cubicBezTo>
                      <a:pt x="41" y="19"/>
                      <a:pt x="41" y="19"/>
                      <a:pt x="41" y="19"/>
                    </a:cubicBezTo>
                    <a:cubicBezTo>
                      <a:pt x="41" y="9"/>
                      <a:pt x="41" y="9"/>
                      <a:pt x="41" y="9"/>
                    </a:cubicBezTo>
                    <a:cubicBezTo>
                      <a:pt x="47" y="9"/>
                      <a:pt x="47" y="9"/>
                      <a:pt x="47" y="9"/>
                    </a:cubicBezTo>
                    <a:lnTo>
                      <a:pt x="47" y="19"/>
                    </a:lnTo>
                    <a:close/>
                    <a:moveTo>
                      <a:pt x="59" y="38"/>
                    </a:moveTo>
                    <a:cubicBezTo>
                      <a:pt x="53" y="38"/>
                      <a:pt x="53" y="38"/>
                      <a:pt x="53" y="38"/>
                    </a:cubicBezTo>
                    <a:cubicBezTo>
                      <a:pt x="53" y="28"/>
                      <a:pt x="53" y="28"/>
                      <a:pt x="53" y="28"/>
                    </a:cubicBezTo>
                    <a:cubicBezTo>
                      <a:pt x="59" y="28"/>
                      <a:pt x="59" y="28"/>
                      <a:pt x="59" y="28"/>
                    </a:cubicBezTo>
                    <a:lnTo>
                      <a:pt x="59" y="38"/>
                    </a:lnTo>
                    <a:close/>
                    <a:moveTo>
                      <a:pt x="59" y="19"/>
                    </a:moveTo>
                    <a:cubicBezTo>
                      <a:pt x="53" y="19"/>
                      <a:pt x="53" y="19"/>
                      <a:pt x="53" y="19"/>
                    </a:cubicBezTo>
                    <a:cubicBezTo>
                      <a:pt x="53" y="9"/>
                      <a:pt x="53" y="9"/>
                      <a:pt x="53" y="9"/>
                    </a:cubicBezTo>
                    <a:cubicBezTo>
                      <a:pt x="59" y="9"/>
                      <a:pt x="59" y="9"/>
                      <a:pt x="59" y="9"/>
                    </a:cubicBezTo>
                    <a:lnTo>
                      <a:pt x="59" y="19"/>
                    </a:lnTo>
                    <a:close/>
                    <a:moveTo>
                      <a:pt x="71" y="38"/>
                    </a:moveTo>
                    <a:cubicBezTo>
                      <a:pt x="65" y="38"/>
                      <a:pt x="65" y="38"/>
                      <a:pt x="65" y="38"/>
                    </a:cubicBezTo>
                    <a:cubicBezTo>
                      <a:pt x="65" y="28"/>
                      <a:pt x="65" y="28"/>
                      <a:pt x="65" y="28"/>
                    </a:cubicBezTo>
                    <a:cubicBezTo>
                      <a:pt x="71" y="28"/>
                      <a:pt x="71" y="28"/>
                      <a:pt x="71" y="28"/>
                    </a:cubicBezTo>
                    <a:lnTo>
                      <a:pt x="71" y="38"/>
                    </a:lnTo>
                    <a:close/>
                    <a:moveTo>
                      <a:pt x="71" y="19"/>
                    </a:moveTo>
                    <a:cubicBezTo>
                      <a:pt x="65" y="19"/>
                      <a:pt x="65" y="19"/>
                      <a:pt x="65" y="19"/>
                    </a:cubicBezTo>
                    <a:cubicBezTo>
                      <a:pt x="65" y="9"/>
                      <a:pt x="65" y="9"/>
                      <a:pt x="65" y="9"/>
                    </a:cubicBezTo>
                    <a:cubicBezTo>
                      <a:pt x="71" y="9"/>
                      <a:pt x="71" y="9"/>
                      <a:pt x="71" y="9"/>
                    </a:cubicBezTo>
                    <a:lnTo>
                      <a:pt x="71" y="19"/>
                    </a:lnTo>
                    <a:close/>
                    <a:moveTo>
                      <a:pt x="83" y="38"/>
                    </a:moveTo>
                    <a:cubicBezTo>
                      <a:pt x="77" y="38"/>
                      <a:pt x="77" y="38"/>
                      <a:pt x="77" y="38"/>
                    </a:cubicBezTo>
                    <a:cubicBezTo>
                      <a:pt x="77" y="28"/>
                      <a:pt x="77" y="28"/>
                      <a:pt x="77" y="28"/>
                    </a:cubicBezTo>
                    <a:cubicBezTo>
                      <a:pt x="83" y="28"/>
                      <a:pt x="83" y="28"/>
                      <a:pt x="83" y="28"/>
                    </a:cubicBezTo>
                    <a:lnTo>
                      <a:pt x="83" y="38"/>
                    </a:lnTo>
                    <a:close/>
                    <a:moveTo>
                      <a:pt x="83" y="19"/>
                    </a:moveTo>
                    <a:cubicBezTo>
                      <a:pt x="77" y="19"/>
                      <a:pt x="77" y="19"/>
                      <a:pt x="77" y="19"/>
                    </a:cubicBezTo>
                    <a:cubicBezTo>
                      <a:pt x="77" y="9"/>
                      <a:pt x="77" y="9"/>
                      <a:pt x="77" y="9"/>
                    </a:cubicBezTo>
                    <a:cubicBezTo>
                      <a:pt x="83" y="9"/>
                      <a:pt x="83" y="9"/>
                      <a:pt x="83" y="9"/>
                    </a:cubicBezTo>
                    <a:lnTo>
                      <a:pt x="83" y="19"/>
                    </a:lnTo>
                    <a:close/>
                    <a:moveTo>
                      <a:pt x="95" y="38"/>
                    </a:moveTo>
                    <a:cubicBezTo>
                      <a:pt x="89" y="38"/>
                      <a:pt x="89" y="38"/>
                      <a:pt x="89" y="38"/>
                    </a:cubicBezTo>
                    <a:cubicBezTo>
                      <a:pt x="89" y="28"/>
                      <a:pt x="89" y="28"/>
                      <a:pt x="89" y="28"/>
                    </a:cubicBezTo>
                    <a:cubicBezTo>
                      <a:pt x="95" y="28"/>
                      <a:pt x="95" y="28"/>
                      <a:pt x="95" y="28"/>
                    </a:cubicBezTo>
                    <a:lnTo>
                      <a:pt x="95" y="38"/>
                    </a:lnTo>
                    <a:close/>
                    <a:moveTo>
                      <a:pt x="95" y="19"/>
                    </a:moveTo>
                    <a:cubicBezTo>
                      <a:pt x="89" y="19"/>
                      <a:pt x="89" y="19"/>
                      <a:pt x="89" y="19"/>
                    </a:cubicBezTo>
                    <a:cubicBezTo>
                      <a:pt x="89" y="9"/>
                      <a:pt x="89" y="9"/>
                      <a:pt x="89" y="9"/>
                    </a:cubicBezTo>
                    <a:cubicBezTo>
                      <a:pt x="95" y="9"/>
                      <a:pt x="95" y="9"/>
                      <a:pt x="95" y="9"/>
                    </a:cubicBezTo>
                    <a:lnTo>
                      <a:pt x="95" y="19"/>
                    </a:lnTo>
                    <a:close/>
                    <a:moveTo>
                      <a:pt x="107" y="38"/>
                    </a:moveTo>
                    <a:cubicBezTo>
                      <a:pt x="101" y="38"/>
                      <a:pt x="101" y="38"/>
                      <a:pt x="101" y="38"/>
                    </a:cubicBezTo>
                    <a:cubicBezTo>
                      <a:pt x="101" y="28"/>
                      <a:pt x="101" y="28"/>
                      <a:pt x="101" y="28"/>
                    </a:cubicBezTo>
                    <a:cubicBezTo>
                      <a:pt x="107" y="28"/>
                      <a:pt x="107" y="28"/>
                      <a:pt x="107" y="28"/>
                    </a:cubicBezTo>
                    <a:lnTo>
                      <a:pt x="107" y="38"/>
                    </a:lnTo>
                    <a:close/>
                    <a:moveTo>
                      <a:pt x="107" y="19"/>
                    </a:moveTo>
                    <a:cubicBezTo>
                      <a:pt x="101" y="19"/>
                      <a:pt x="101" y="19"/>
                      <a:pt x="101" y="19"/>
                    </a:cubicBezTo>
                    <a:cubicBezTo>
                      <a:pt x="101" y="9"/>
                      <a:pt x="101" y="9"/>
                      <a:pt x="101" y="9"/>
                    </a:cubicBezTo>
                    <a:cubicBezTo>
                      <a:pt x="107" y="9"/>
                      <a:pt x="107" y="9"/>
                      <a:pt x="107" y="9"/>
                    </a:cubicBezTo>
                    <a:lnTo>
                      <a:pt x="107" y="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09" name="Freeform 478">
                <a:extLst>
                  <a:ext uri="{FF2B5EF4-FFF2-40B4-BE49-F238E27FC236}">
                    <a16:creationId xmlns:a16="http://schemas.microsoft.com/office/drawing/2014/main" id="{D963BA18-41E5-42E6-9564-DFBF3E4A3E76}"/>
                  </a:ext>
                </a:extLst>
              </p:cNvPr>
              <p:cNvSpPr>
                <a:spLocks/>
              </p:cNvSpPr>
              <p:nvPr/>
            </p:nvSpPr>
            <p:spPr bwMode="auto">
              <a:xfrm>
                <a:off x="6114244" y="4093930"/>
                <a:ext cx="137644" cy="160165"/>
              </a:xfrm>
              <a:custGeom>
                <a:avLst/>
                <a:gdLst>
                  <a:gd name="T0" fmla="*/ 27 w 27"/>
                  <a:gd name="T1" fmla="*/ 30 h 30"/>
                  <a:gd name="T2" fmla="*/ 0 w 27"/>
                  <a:gd name="T3" fmla="*/ 0 h 30"/>
                  <a:gd name="T4" fmla="*/ 27 w 27"/>
                  <a:gd name="T5" fmla="*/ 21 h 30"/>
                  <a:gd name="T6" fmla="*/ 27 w 27"/>
                  <a:gd name="T7" fmla="*/ 30 h 30"/>
                </a:gdLst>
                <a:ahLst/>
                <a:cxnLst>
                  <a:cxn ang="0">
                    <a:pos x="T0" y="T1"/>
                  </a:cxn>
                  <a:cxn ang="0">
                    <a:pos x="T2" y="T3"/>
                  </a:cxn>
                  <a:cxn ang="0">
                    <a:pos x="T4" y="T5"/>
                  </a:cxn>
                  <a:cxn ang="0">
                    <a:pos x="T6" y="T7"/>
                  </a:cxn>
                </a:cxnLst>
                <a:rect l="0" t="0" r="r" b="b"/>
                <a:pathLst>
                  <a:path w="27" h="30">
                    <a:moveTo>
                      <a:pt x="27" y="30"/>
                    </a:moveTo>
                    <a:lnTo>
                      <a:pt x="0" y="0"/>
                    </a:lnTo>
                    <a:lnTo>
                      <a:pt x="27" y="21"/>
                    </a:lnTo>
                    <a:lnTo>
                      <a:pt x="27" y="3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10" name="Freeform 481">
                <a:extLst>
                  <a:ext uri="{FF2B5EF4-FFF2-40B4-BE49-F238E27FC236}">
                    <a16:creationId xmlns:a16="http://schemas.microsoft.com/office/drawing/2014/main" id="{F8643678-19C0-4036-9408-95C11A407D13}"/>
                  </a:ext>
                </a:extLst>
              </p:cNvPr>
              <p:cNvSpPr>
                <a:spLocks/>
              </p:cNvSpPr>
              <p:nvPr/>
            </p:nvSpPr>
            <p:spPr bwMode="auto">
              <a:xfrm>
                <a:off x="6251889" y="4093930"/>
                <a:ext cx="132545" cy="160165"/>
              </a:xfrm>
              <a:custGeom>
                <a:avLst/>
                <a:gdLst>
                  <a:gd name="T0" fmla="*/ 0 w 26"/>
                  <a:gd name="T1" fmla="*/ 30 h 30"/>
                  <a:gd name="T2" fmla="*/ 26 w 26"/>
                  <a:gd name="T3" fmla="*/ 0 h 30"/>
                  <a:gd name="T4" fmla="*/ 0 w 26"/>
                  <a:gd name="T5" fmla="*/ 21 h 30"/>
                  <a:gd name="T6" fmla="*/ 0 w 26"/>
                  <a:gd name="T7" fmla="*/ 30 h 30"/>
                </a:gdLst>
                <a:ahLst/>
                <a:cxnLst>
                  <a:cxn ang="0">
                    <a:pos x="T0" y="T1"/>
                  </a:cxn>
                  <a:cxn ang="0">
                    <a:pos x="T2" y="T3"/>
                  </a:cxn>
                  <a:cxn ang="0">
                    <a:pos x="T4" y="T5"/>
                  </a:cxn>
                  <a:cxn ang="0">
                    <a:pos x="T6" y="T7"/>
                  </a:cxn>
                </a:cxnLst>
                <a:rect l="0" t="0" r="r" b="b"/>
                <a:pathLst>
                  <a:path w="26" h="30">
                    <a:moveTo>
                      <a:pt x="0" y="30"/>
                    </a:moveTo>
                    <a:lnTo>
                      <a:pt x="26" y="0"/>
                    </a:lnTo>
                    <a:lnTo>
                      <a:pt x="0" y="21"/>
                    </a:lnTo>
                    <a:lnTo>
                      <a:pt x="0" y="3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grpSp>
        <p:grpSp>
          <p:nvGrpSpPr>
            <p:cNvPr id="211" name="Group 210">
              <a:extLst>
                <a:ext uri="{FF2B5EF4-FFF2-40B4-BE49-F238E27FC236}">
                  <a16:creationId xmlns:a16="http://schemas.microsoft.com/office/drawing/2014/main" id="{0130FDB3-9047-443D-94E9-4552212D5DA2}"/>
                </a:ext>
              </a:extLst>
            </p:cNvPr>
            <p:cNvGrpSpPr/>
            <p:nvPr/>
          </p:nvGrpSpPr>
          <p:grpSpPr>
            <a:xfrm>
              <a:off x="8394311" y="4547677"/>
              <a:ext cx="621736" cy="2486942"/>
              <a:chOff x="6639328" y="2940738"/>
              <a:chExt cx="412930" cy="1537592"/>
            </a:xfrm>
          </p:grpSpPr>
          <p:sp>
            <p:nvSpPr>
              <p:cNvPr id="212" name="Rectangle 428">
                <a:extLst>
                  <a:ext uri="{FF2B5EF4-FFF2-40B4-BE49-F238E27FC236}">
                    <a16:creationId xmlns:a16="http://schemas.microsoft.com/office/drawing/2014/main" id="{2E8E80FC-64B0-4CE7-B6D1-92294C16000F}"/>
                  </a:ext>
                </a:extLst>
              </p:cNvPr>
              <p:cNvSpPr>
                <a:spLocks noChangeArrowheads="1"/>
              </p:cNvSpPr>
              <p:nvPr/>
            </p:nvSpPr>
            <p:spPr bwMode="auto">
              <a:xfrm>
                <a:off x="6639328" y="3287765"/>
                <a:ext cx="412930" cy="119056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13" name="Oval 438">
                <a:extLst>
                  <a:ext uri="{FF2B5EF4-FFF2-40B4-BE49-F238E27FC236}">
                    <a16:creationId xmlns:a16="http://schemas.microsoft.com/office/drawing/2014/main" id="{A2CEEABA-788F-4B6E-A0D9-852B4BD233CA}"/>
                  </a:ext>
                </a:extLst>
              </p:cNvPr>
              <p:cNvSpPr>
                <a:spLocks noChangeArrowheads="1"/>
              </p:cNvSpPr>
              <p:nvPr/>
            </p:nvSpPr>
            <p:spPr bwMode="auto">
              <a:xfrm>
                <a:off x="6787165" y="3068871"/>
                <a:ext cx="122349" cy="12813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14" name="Freeform 439">
                <a:extLst>
                  <a:ext uri="{FF2B5EF4-FFF2-40B4-BE49-F238E27FC236}">
                    <a16:creationId xmlns:a16="http://schemas.microsoft.com/office/drawing/2014/main" id="{0386CC4F-C72F-4075-9162-73D67D9A8961}"/>
                  </a:ext>
                </a:extLst>
              </p:cNvPr>
              <p:cNvSpPr>
                <a:spLocks/>
              </p:cNvSpPr>
              <p:nvPr/>
            </p:nvSpPr>
            <p:spPr bwMode="auto">
              <a:xfrm>
                <a:off x="6720894" y="3495979"/>
                <a:ext cx="254894" cy="245587"/>
              </a:xfrm>
              <a:custGeom>
                <a:avLst/>
                <a:gdLst>
                  <a:gd name="T0" fmla="*/ 12 w 23"/>
                  <a:gd name="T1" fmla="*/ 0 h 21"/>
                  <a:gd name="T2" fmla="*/ 0 w 23"/>
                  <a:gd name="T3" fmla="*/ 12 h 21"/>
                  <a:gd name="T4" fmla="*/ 0 w 23"/>
                  <a:gd name="T5" fmla="*/ 21 h 21"/>
                  <a:gd name="T6" fmla="*/ 23 w 23"/>
                  <a:gd name="T7" fmla="*/ 21 h 21"/>
                  <a:gd name="T8" fmla="*/ 23 w 23"/>
                  <a:gd name="T9" fmla="*/ 12 h 21"/>
                  <a:gd name="T10" fmla="*/ 12 w 23"/>
                  <a:gd name="T11" fmla="*/ 0 h 21"/>
                </a:gdLst>
                <a:ahLst/>
                <a:cxnLst>
                  <a:cxn ang="0">
                    <a:pos x="T0" y="T1"/>
                  </a:cxn>
                  <a:cxn ang="0">
                    <a:pos x="T2" y="T3"/>
                  </a:cxn>
                  <a:cxn ang="0">
                    <a:pos x="T4" y="T5"/>
                  </a:cxn>
                  <a:cxn ang="0">
                    <a:pos x="T6" y="T7"/>
                  </a:cxn>
                  <a:cxn ang="0">
                    <a:pos x="T8" y="T9"/>
                  </a:cxn>
                  <a:cxn ang="0">
                    <a:pos x="T10" y="T11"/>
                  </a:cxn>
                </a:cxnLst>
                <a:rect l="0" t="0" r="r" b="b"/>
                <a:pathLst>
                  <a:path w="23" h="21">
                    <a:moveTo>
                      <a:pt x="12" y="0"/>
                    </a:moveTo>
                    <a:cubicBezTo>
                      <a:pt x="5" y="0"/>
                      <a:pt x="0" y="5"/>
                      <a:pt x="0" y="12"/>
                    </a:cubicBezTo>
                    <a:cubicBezTo>
                      <a:pt x="0" y="21"/>
                      <a:pt x="0" y="21"/>
                      <a:pt x="0" y="21"/>
                    </a:cubicBezTo>
                    <a:cubicBezTo>
                      <a:pt x="23" y="21"/>
                      <a:pt x="23" y="21"/>
                      <a:pt x="23" y="21"/>
                    </a:cubicBezTo>
                    <a:cubicBezTo>
                      <a:pt x="23" y="12"/>
                      <a:pt x="23" y="12"/>
                      <a:pt x="23" y="12"/>
                    </a:cubicBezTo>
                    <a:cubicBezTo>
                      <a:pt x="23" y="5"/>
                      <a:pt x="18" y="0"/>
                      <a:pt x="12"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15" name="Freeform 486">
                <a:extLst>
                  <a:ext uri="{FF2B5EF4-FFF2-40B4-BE49-F238E27FC236}">
                    <a16:creationId xmlns:a16="http://schemas.microsoft.com/office/drawing/2014/main" id="{2E85F938-FF60-40AA-B37C-4BA162C48E58}"/>
                  </a:ext>
                </a:extLst>
              </p:cNvPr>
              <p:cNvSpPr>
                <a:spLocks/>
              </p:cNvSpPr>
              <p:nvPr/>
            </p:nvSpPr>
            <p:spPr bwMode="auto">
              <a:xfrm>
                <a:off x="6639328" y="2940738"/>
                <a:ext cx="412930" cy="325672"/>
              </a:xfrm>
              <a:custGeom>
                <a:avLst/>
                <a:gdLst>
                  <a:gd name="T0" fmla="*/ 42 w 81"/>
                  <a:gd name="T1" fmla="*/ 0 h 61"/>
                  <a:gd name="T2" fmla="*/ 0 w 81"/>
                  <a:gd name="T3" fmla="*/ 61 h 61"/>
                  <a:gd name="T4" fmla="*/ 81 w 81"/>
                  <a:gd name="T5" fmla="*/ 61 h 61"/>
                  <a:gd name="T6" fmla="*/ 42 w 81"/>
                  <a:gd name="T7" fmla="*/ 0 h 61"/>
                </a:gdLst>
                <a:ahLst/>
                <a:cxnLst>
                  <a:cxn ang="0">
                    <a:pos x="T0" y="T1"/>
                  </a:cxn>
                  <a:cxn ang="0">
                    <a:pos x="T2" y="T3"/>
                  </a:cxn>
                  <a:cxn ang="0">
                    <a:pos x="T4" y="T5"/>
                  </a:cxn>
                  <a:cxn ang="0">
                    <a:pos x="T6" y="T7"/>
                  </a:cxn>
                </a:cxnLst>
                <a:rect l="0" t="0" r="r" b="b"/>
                <a:pathLst>
                  <a:path w="81" h="61">
                    <a:moveTo>
                      <a:pt x="42" y="0"/>
                    </a:moveTo>
                    <a:lnTo>
                      <a:pt x="0" y="61"/>
                    </a:lnTo>
                    <a:lnTo>
                      <a:pt x="81" y="61"/>
                    </a:lnTo>
                    <a:lnTo>
                      <a:pt x="42"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16" name="Rectangle 487">
                <a:extLst>
                  <a:ext uri="{FF2B5EF4-FFF2-40B4-BE49-F238E27FC236}">
                    <a16:creationId xmlns:a16="http://schemas.microsoft.com/office/drawing/2014/main" id="{5B6447AD-4007-4817-879B-7DAA1ABC9352}"/>
                  </a:ext>
                </a:extLst>
              </p:cNvPr>
              <p:cNvSpPr>
                <a:spLocks noChangeArrowheads="1"/>
              </p:cNvSpPr>
              <p:nvPr/>
            </p:nvSpPr>
            <p:spPr bwMode="auto">
              <a:xfrm>
                <a:off x="6776969" y="3474623"/>
                <a:ext cx="10196" cy="35236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17" name="Rectangle 488">
                <a:extLst>
                  <a:ext uri="{FF2B5EF4-FFF2-40B4-BE49-F238E27FC236}">
                    <a16:creationId xmlns:a16="http://schemas.microsoft.com/office/drawing/2014/main" id="{17B3E043-CE93-4A36-882D-592A03564C53}"/>
                  </a:ext>
                </a:extLst>
              </p:cNvPr>
              <p:cNvSpPr>
                <a:spLocks noChangeArrowheads="1"/>
              </p:cNvSpPr>
              <p:nvPr/>
            </p:nvSpPr>
            <p:spPr bwMode="auto">
              <a:xfrm>
                <a:off x="6909514" y="3474623"/>
                <a:ext cx="20392" cy="35236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18" name="Rectangle 489">
                <a:extLst>
                  <a:ext uri="{FF2B5EF4-FFF2-40B4-BE49-F238E27FC236}">
                    <a16:creationId xmlns:a16="http://schemas.microsoft.com/office/drawing/2014/main" id="{41C45F1B-EB2C-4CF0-BA42-6AE6BBFCFD6E}"/>
                  </a:ext>
                </a:extLst>
              </p:cNvPr>
              <p:cNvSpPr>
                <a:spLocks noChangeArrowheads="1"/>
              </p:cNvSpPr>
              <p:nvPr/>
            </p:nvSpPr>
            <p:spPr bwMode="auto">
              <a:xfrm>
                <a:off x="6675012" y="3650807"/>
                <a:ext cx="336460" cy="1067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grpSp>
        <p:grpSp>
          <p:nvGrpSpPr>
            <p:cNvPr id="219" name="Group 218">
              <a:extLst>
                <a:ext uri="{FF2B5EF4-FFF2-40B4-BE49-F238E27FC236}">
                  <a16:creationId xmlns:a16="http://schemas.microsoft.com/office/drawing/2014/main" id="{85A79443-C6C8-498E-8624-57BA1B66E807}"/>
                </a:ext>
              </a:extLst>
            </p:cNvPr>
            <p:cNvGrpSpPr/>
            <p:nvPr/>
          </p:nvGrpSpPr>
          <p:grpSpPr>
            <a:xfrm>
              <a:off x="9016047" y="5831242"/>
              <a:ext cx="1787490" cy="1203377"/>
              <a:chOff x="3505200" y="2286000"/>
              <a:chExt cx="637237" cy="1179888"/>
            </a:xfrm>
          </p:grpSpPr>
          <p:sp>
            <p:nvSpPr>
              <p:cNvPr id="220" name="Rectangle 437">
                <a:extLst>
                  <a:ext uri="{FF2B5EF4-FFF2-40B4-BE49-F238E27FC236}">
                    <a16:creationId xmlns:a16="http://schemas.microsoft.com/office/drawing/2014/main" id="{4710C98F-1093-4B76-AE0A-F7C8506A516A}"/>
                  </a:ext>
                </a:extLst>
              </p:cNvPr>
              <p:cNvSpPr>
                <a:spLocks noChangeArrowheads="1"/>
              </p:cNvSpPr>
              <p:nvPr/>
            </p:nvSpPr>
            <p:spPr bwMode="auto">
              <a:xfrm>
                <a:off x="3505200" y="2286000"/>
                <a:ext cx="637237" cy="117988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21" name="Freeform 443">
                <a:extLst>
                  <a:ext uri="{FF2B5EF4-FFF2-40B4-BE49-F238E27FC236}">
                    <a16:creationId xmlns:a16="http://schemas.microsoft.com/office/drawing/2014/main" id="{AD9E005A-E75B-40D5-ACCF-60EA05089918}"/>
                  </a:ext>
                </a:extLst>
              </p:cNvPr>
              <p:cNvSpPr>
                <a:spLocks/>
              </p:cNvSpPr>
              <p:nvPr/>
            </p:nvSpPr>
            <p:spPr bwMode="auto">
              <a:xfrm>
                <a:off x="3551079" y="3081486"/>
                <a:ext cx="142741" cy="266942"/>
              </a:xfrm>
              <a:custGeom>
                <a:avLst/>
                <a:gdLst>
                  <a:gd name="T0" fmla="*/ 7 w 13"/>
                  <a:gd name="T1" fmla="*/ 0 h 23"/>
                  <a:gd name="T2" fmla="*/ 0 w 13"/>
                  <a:gd name="T3" fmla="*/ 6 h 23"/>
                  <a:gd name="T4" fmla="*/ 0 w 13"/>
                  <a:gd name="T5" fmla="*/ 23 h 23"/>
                  <a:gd name="T6" fmla="*/ 13 w 13"/>
                  <a:gd name="T7" fmla="*/ 23 h 23"/>
                  <a:gd name="T8" fmla="*/ 13 w 13"/>
                  <a:gd name="T9" fmla="*/ 6 h 23"/>
                  <a:gd name="T10" fmla="*/ 7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7" y="0"/>
                    </a:moveTo>
                    <a:cubicBezTo>
                      <a:pt x="3" y="0"/>
                      <a:pt x="0" y="3"/>
                      <a:pt x="0" y="6"/>
                    </a:cubicBezTo>
                    <a:cubicBezTo>
                      <a:pt x="0" y="23"/>
                      <a:pt x="0" y="23"/>
                      <a:pt x="0" y="23"/>
                    </a:cubicBezTo>
                    <a:cubicBezTo>
                      <a:pt x="13" y="23"/>
                      <a:pt x="13" y="23"/>
                      <a:pt x="13" y="23"/>
                    </a:cubicBezTo>
                    <a:cubicBezTo>
                      <a:pt x="13" y="6"/>
                      <a:pt x="13" y="6"/>
                      <a:pt x="13" y="6"/>
                    </a:cubicBezTo>
                    <a:cubicBezTo>
                      <a:pt x="13" y="3"/>
                      <a:pt x="10" y="0"/>
                      <a:pt x="7"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22" name="Freeform 444">
                <a:extLst>
                  <a:ext uri="{FF2B5EF4-FFF2-40B4-BE49-F238E27FC236}">
                    <a16:creationId xmlns:a16="http://schemas.microsoft.com/office/drawing/2014/main" id="{8E7E85DC-D0FC-4BF2-BFDB-67F7C4F41677}"/>
                  </a:ext>
                </a:extLst>
              </p:cNvPr>
              <p:cNvSpPr>
                <a:spLocks/>
              </p:cNvSpPr>
              <p:nvPr/>
            </p:nvSpPr>
            <p:spPr bwMode="auto">
              <a:xfrm>
                <a:off x="3938518" y="3081486"/>
                <a:ext cx="147840" cy="266942"/>
              </a:xfrm>
              <a:custGeom>
                <a:avLst/>
                <a:gdLst>
                  <a:gd name="T0" fmla="*/ 7 w 13"/>
                  <a:gd name="T1" fmla="*/ 0 h 23"/>
                  <a:gd name="T2" fmla="*/ 0 w 13"/>
                  <a:gd name="T3" fmla="*/ 6 h 23"/>
                  <a:gd name="T4" fmla="*/ 0 w 13"/>
                  <a:gd name="T5" fmla="*/ 23 h 23"/>
                  <a:gd name="T6" fmla="*/ 13 w 13"/>
                  <a:gd name="T7" fmla="*/ 23 h 23"/>
                  <a:gd name="T8" fmla="*/ 13 w 13"/>
                  <a:gd name="T9" fmla="*/ 6 h 23"/>
                  <a:gd name="T10" fmla="*/ 7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7" y="0"/>
                    </a:moveTo>
                    <a:cubicBezTo>
                      <a:pt x="3" y="0"/>
                      <a:pt x="0" y="3"/>
                      <a:pt x="0" y="6"/>
                    </a:cubicBezTo>
                    <a:cubicBezTo>
                      <a:pt x="0" y="23"/>
                      <a:pt x="0" y="23"/>
                      <a:pt x="0" y="23"/>
                    </a:cubicBezTo>
                    <a:cubicBezTo>
                      <a:pt x="13" y="23"/>
                      <a:pt x="13" y="23"/>
                      <a:pt x="13" y="23"/>
                    </a:cubicBezTo>
                    <a:cubicBezTo>
                      <a:pt x="13" y="6"/>
                      <a:pt x="13" y="6"/>
                      <a:pt x="13" y="6"/>
                    </a:cubicBezTo>
                    <a:cubicBezTo>
                      <a:pt x="13" y="3"/>
                      <a:pt x="10" y="0"/>
                      <a:pt x="7"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23" name="Freeform 445">
                <a:extLst>
                  <a:ext uri="{FF2B5EF4-FFF2-40B4-BE49-F238E27FC236}">
                    <a16:creationId xmlns:a16="http://schemas.microsoft.com/office/drawing/2014/main" id="{920A2A6C-B10F-40F5-B5A7-1D4BA15D0A31}"/>
                  </a:ext>
                </a:extLst>
              </p:cNvPr>
              <p:cNvSpPr>
                <a:spLocks/>
              </p:cNvSpPr>
              <p:nvPr/>
            </p:nvSpPr>
            <p:spPr bwMode="auto">
              <a:xfrm>
                <a:off x="3749898" y="3081486"/>
                <a:ext cx="147840" cy="266942"/>
              </a:xfrm>
              <a:custGeom>
                <a:avLst/>
                <a:gdLst>
                  <a:gd name="T0" fmla="*/ 6 w 13"/>
                  <a:gd name="T1" fmla="*/ 0 h 23"/>
                  <a:gd name="T2" fmla="*/ 0 w 13"/>
                  <a:gd name="T3" fmla="*/ 6 h 23"/>
                  <a:gd name="T4" fmla="*/ 0 w 13"/>
                  <a:gd name="T5" fmla="*/ 23 h 23"/>
                  <a:gd name="T6" fmla="*/ 13 w 13"/>
                  <a:gd name="T7" fmla="*/ 23 h 23"/>
                  <a:gd name="T8" fmla="*/ 13 w 13"/>
                  <a:gd name="T9" fmla="*/ 6 h 23"/>
                  <a:gd name="T10" fmla="*/ 6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6" y="0"/>
                    </a:moveTo>
                    <a:cubicBezTo>
                      <a:pt x="3" y="0"/>
                      <a:pt x="0" y="3"/>
                      <a:pt x="0" y="6"/>
                    </a:cubicBezTo>
                    <a:cubicBezTo>
                      <a:pt x="0" y="23"/>
                      <a:pt x="0" y="23"/>
                      <a:pt x="0" y="23"/>
                    </a:cubicBezTo>
                    <a:cubicBezTo>
                      <a:pt x="13" y="23"/>
                      <a:pt x="13" y="23"/>
                      <a:pt x="13" y="23"/>
                    </a:cubicBezTo>
                    <a:cubicBezTo>
                      <a:pt x="13" y="6"/>
                      <a:pt x="13" y="6"/>
                      <a:pt x="13" y="6"/>
                    </a:cubicBezTo>
                    <a:cubicBezTo>
                      <a:pt x="13" y="3"/>
                      <a:pt x="10" y="0"/>
                      <a:pt x="6"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24" name="Rectangle 446">
                <a:extLst>
                  <a:ext uri="{FF2B5EF4-FFF2-40B4-BE49-F238E27FC236}">
                    <a16:creationId xmlns:a16="http://schemas.microsoft.com/office/drawing/2014/main" id="{CC23506A-54D6-4B9B-937F-E41A7706873E}"/>
                  </a:ext>
                </a:extLst>
              </p:cNvPr>
              <p:cNvSpPr>
                <a:spLocks noChangeArrowheads="1"/>
              </p:cNvSpPr>
              <p:nvPr/>
            </p:nvSpPr>
            <p:spPr bwMode="auto">
              <a:xfrm>
                <a:off x="3505200" y="3449869"/>
                <a:ext cx="637237" cy="1601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25" name="Rectangle 447">
                <a:extLst>
                  <a:ext uri="{FF2B5EF4-FFF2-40B4-BE49-F238E27FC236}">
                    <a16:creationId xmlns:a16="http://schemas.microsoft.com/office/drawing/2014/main" id="{1D5C3A13-DE32-4E26-921E-2A26354191F9}"/>
                  </a:ext>
                </a:extLst>
              </p:cNvPr>
              <p:cNvSpPr>
                <a:spLocks noChangeArrowheads="1"/>
              </p:cNvSpPr>
              <p:nvPr/>
            </p:nvSpPr>
            <p:spPr bwMode="auto">
              <a:xfrm>
                <a:off x="3505200" y="3407158"/>
                <a:ext cx="637237" cy="1067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26" name="Rectangle 448">
                <a:extLst>
                  <a:ext uri="{FF2B5EF4-FFF2-40B4-BE49-F238E27FC236}">
                    <a16:creationId xmlns:a16="http://schemas.microsoft.com/office/drawing/2014/main" id="{E042C257-BAEC-4862-B25A-A2570F0F58FE}"/>
                  </a:ext>
                </a:extLst>
              </p:cNvPr>
              <p:cNvSpPr>
                <a:spLocks noChangeArrowheads="1"/>
              </p:cNvSpPr>
              <p:nvPr/>
            </p:nvSpPr>
            <p:spPr bwMode="auto">
              <a:xfrm>
                <a:off x="3505200" y="3348429"/>
                <a:ext cx="637237" cy="213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27" name="Rectangle 449">
                <a:extLst>
                  <a:ext uri="{FF2B5EF4-FFF2-40B4-BE49-F238E27FC236}">
                    <a16:creationId xmlns:a16="http://schemas.microsoft.com/office/drawing/2014/main" id="{254AEB14-27C1-44FD-B46E-37DFD37018D5}"/>
                  </a:ext>
                </a:extLst>
              </p:cNvPr>
              <p:cNvSpPr>
                <a:spLocks noChangeArrowheads="1"/>
              </p:cNvSpPr>
              <p:nvPr/>
            </p:nvSpPr>
            <p:spPr bwMode="auto">
              <a:xfrm>
                <a:off x="3596962" y="2483535"/>
                <a:ext cx="50979"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28" name="Rectangle 450">
                <a:extLst>
                  <a:ext uri="{FF2B5EF4-FFF2-40B4-BE49-F238E27FC236}">
                    <a16:creationId xmlns:a16="http://schemas.microsoft.com/office/drawing/2014/main" id="{0478D99E-3FAD-4B72-BE44-39692AFCB0C3}"/>
                  </a:ext>
                </a:extLst>
              </p:cNvPr>
              <p:cNvSpPr>
                <a:spLocks noChangeArrowheads="1"/>
              </p:cNvSpPr>
              <p:nvPr/>
            </p:nvSpPr>
            <p:spPr bwMode="auto">
              <a:xfrm>
                <a:off x="3729507" y="248353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29" name="Rectangle 451">
                <a:extLst>
                  <a:ext uri="{FF2B5EF4-FFF2-40B4-BE49-F238E27FC236}">
                    <a16:creationId xmlns:a16="http://schemas.microsoft.com/office/drawing/2014/main" id="{281A26A2-18E7-425E-846E-B196A3CC0536}"/>
                  </a:ext>
                </a:extLst>
              </p:cNvPr>
              <p:cNvSpPr>
                <a:spLocks noChangeArrowheads="1"/>
              </p:cNvSpPr>
              <p:nvPr/>
            </p:nvSpPr>
            <p:spPr bwMode="auto">
              <a:xfrm>
                <a:off x="3862052" y="248353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30" name="Rectangle 452">
                <a:extLst>
                  <a:ext uri="{FF2B5EF4-FFF2-40B4-BE49-F238E27FC236}">
                    <a16:creationId xmlns:a16="http://schemas.microsoft.com/office/drawing/2014/main" id="{7A6B0536-8B88-4103-8B31-2DE84D8A0019}"/>
                  </a:ext>
                </a:extLst>
              </p:cNvPr>
              <p:cNvSpPr>
                <a:spLocks noChangeArrowheads="1"/>
              </p:cNvSpPr>
              <p:nvPr/>
            </p:nvSpPr>
            <p:spPr bwMode="auto">
              <a:xfrm>
                <a:off x="3994597" y="248353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31" name="Rectangle 453">
                <a:extLst>
                  <a:ext uri="{FF2B5EF4-FFF2-40B4-BE49-F238E27FC236}">
                    <a16:creationId xmlns:a16="http://schemas.microsoft.com/office/drawing/2014/main" id="{47C26F50-6A86-472A-8743-81F968D493DD}"/>
                  </a:ext>
                </a:extLst>
              </p:cNvPr>
              <p:cNvSpPr>
                <a:spLocks noChangeArrowheads="1"/>
              </p:cNvSpPr>
              <p:nvPr/>
            </p:nvSpPr>
            <p:spPr bwMode="auto">
              <a:xfrm>
                <a:off x="3596962" y="2718445"/>
                <a:ext cx="50979"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32" name="Rectangle 454">
                <a:extLst>
                  <a:ext uri="{FF2B5EF4-FFF2-40B4-BE49-F238E27FC236}">
                    <a16:creationId xmlns:a16="http://schemas.microsoft.com/office/drawing/2014/main" id="{666144AD-A564-4FF6-8049-71F8DEAA066B}"/>
                  </a:ext>
                </a:extLst>
              </p:cNvPr>
              <p:cNvSpPr>
                <a:spLocks noChangeArrowheads="1"/>
              </p:cNvSpPr>
              <p:nvPr/>
            </p:nvSpPr>
            <p:spPr bwMode="auto">
              <a:xfrm>
                <a:off x="3729507" y="271844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33" name="Rectangle 455">
                <a:extLst>
                  <a:ext uri="{FF2B5EF4-FFF2-40B4-BE49-F238E27FC236}">
                    <a16:creationId xmlns:a16="http://schemas.microsoft.com/office/drawing/2014/main" id="{377A1899-28B7-486B-8A21-0E911113219A}"/>
                  </a:ext>
                </a:extLst>
              </p:cNvPr>
              <p:cNvSpPr>
                <a:spLocks noChangeArrowheads="1"/>
              </p:cNvSpPr>
              <p:nvPr/>
            </p:nvSpPr>
            <p:spPr bwMode="auto">
              <a:xfrm>
                <a:off x="3862052" y="271844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34" name="Rectangle 456">
                <a:extLst>
                  <a:ext uri="{FF2B5EF4-FFF2-40B4-BE49-F238E27FC236}">
                    <a16:creationId xmlns:a16="http://schemas.microsoft.com/office/drawing/2014/main" id="{28250AA3-777B-4EBC-8090-F41CD3EA1267}"/>
                  </a:ext>
                </a:extLst>
              </p:cNvPr>
              <p:cNvSpPr>
                <a:spLocks noChangeArrowheads="1"/>
              </p:cNvSpPr>
              <p:nvPr/>
            </p:nvSpPr>
            <p:spPr bwMode="auto">
              <a:xfrm>
                <a:off x="3994597" y="271844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grpSp>
        <p:grpSp>
          <p:nvGrpSpPr>
            <p:cNvPr id="235" name="Group 234">
              <a:extLst>
                <a:ext uri="{FF2B5EF4-FFF2-40B4-BE49-F238E27FC236}">
                  <a16:creationId xmlns:a16="http://schemas.microsoft.com/office/drawing/2014/main" id="{249870B0-A748-4AE1-8546-BC15E66AEE5C}"/>
                </a:ext>
              </a:extLst>
            </p:cNvPr>
            <p:cNvGrpSpPr/>
            <p:nvPr/>
          </p:nvGrpSpPr>
          <p:grpSpPr>
            <a:xfrm>
              <a:off x="10803537" y="4236809"/>
              <a:ext cx="777169" cy="2797810"/>
              <a:chOff x="6063962" y="2362200"/>
              <a:chExt cx="639762" cy="2582117"/>
            </a:xfrm>
          </p:grpSpPr>
          <p:sp>
            <p:nvSpPr>
              <p:cNvPr id="236" name="Freeform 383">
                <a:extLst>
                  <a:ext uri="{FF2B5EF4-FFF2-40B4-BE49-F238E27FC236}">
                    <a16:creationId xmlns:a16="http://schemas.microsoft.com/office/drawing/2014/main" id="{CB7AE6CE-E9E2-44F3-A29C-14745BBAE602}"/>
                  </a:ext>
                </a:extLst>
              </p:cNvPr>
              <p:cNvSpPr>
                <a:spLocks/>
              </p:cNvSpPr>
              <p:nvPr/>
            </p:nvSpPr>
            <p:spPr bwMode="auto">
              <a:xfrm>
                <a:off x="6063962" y="2631638"/>
                <a:ext cx="639762" cy="2312679"/>
              </a:xfrm>
              <a:custGeom>
                <a:avLst/>
                <a:gdLst>
                  <a:gd name="T0" fmla="*/ 0 w 158"/>
                  <a:gd name="T1" fmla="*/ 0 h 412"/>
                  <a:gd name="T2" fmla="*/ 158 w 158"/>
                  <a:gd name="T3" fmla="*/ 0 h 412"/>
                  <a:gd name="T4" fmla="*/ 158 w 158"/>
                  <a:gd name="T5" fmla="*/ 412 h 412"/>
                  <a:gd name="T6" fmla="*/ 0 w 158"/>
                  <a:gd name="T7" fmla="*/ 412 h 412"/>
                  <a:gd name="T8" fmla="*/ 0 w 158"/>
                  <a:gd name="T9" fmla="*/ 268 h 412"/>
                  <a:gd name="T10" fmla="*/ 0 w 158"/>
                  <a:gd name="T11" fmla="*/ 0 h 412"/>
                </a:gdLst>
                <a:ahLst/>
                <a:cxnLst>
                  <a:cxn ang="0">
                    <a:pos x="T0" y="T1"/>
                  </a:cxn>
                  <a:cxn ang="0">
                    <a:pos x="T2" y="T3"/>
                  </a:cxn>
                  <a:cxn ang="0">
                    <a:pos x="T4" y="T5"/>
                  </a:cxn>
                  <a:cxn ang="0">
                    <a:pos x="T6" y="T7"/>
                  </a:cxn>
                  <a:cxn ang="0">
                    <a:pos x="T8" y="T9"/>
                  </a:cxn>
                  <a:cxn ang="0">
                    <a:pos x="T10" y="T11"/>
                  </a:cxn>
                </a:cxnLst>
                <a:rect l="0" t="0" r="r" b="b"/>
                <a:pathLst>
                  <a:path w="158" h="412">
                    <a:moveTo>
                      <a:pt x="0" y="0"/>
                    </a:moveTo>
                    <a:lnTo>
                      <a:pt x="158" y="0"/>
                    </a:lnTo>
                    <a:lnTo>
                      <a:pt x="158" y="412"/>
                    </a:lnTo>
                    <a:lnTo>
                      <a:pt x="0" y="412"/>
                    </a:lnTo>
                    <a:lnTo>
                      <a:pt x="0" y="268"/>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37" name="Rectangle 236">
                <a:extLst>
                  <a:ext uri="{FF2B5EF4-FFF2-40B4-BE49-F238E27FC236}">
                    <a16:creationId xmlns:a16="http://schemas.microsoft.com/office/drawing/2014/main" id="{807C02B8-AE0D-4DE0-B37B-F44C7D350708}"/>
                  </a:ext>
                </a:extLst>
              </p:cNvPr>
              <p:cNvSpPr>
                <a:spLocks noChangeArrowheads="1"/>
              </p:cNvSpPr>
              <p:nvPr/>
            </p:nvSpPr>
            <p:spPr bwMode="auto">
              <a:xfrm>
                <a:off x="6286662" y="2800037"/>
                <a:ext cx="64786" cy="162787"/>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38" name="Rectangle 237">
                <a:extLst>
                  <a:ext uri="{FF2B5EF4-FFF2-40B4-BE49-F238E27FC236}">
                    <a16:creationId xmlns:a16="http://schemas.microsoft.com/office/drawing/2014/main" id="{B0208929-82D9-43DE-AB42-EA1FBD35ECD7}"/>
                  </a:ext>
                </a:extLst>
              </p:cNvPr>
              <p:cNvSpPr>
                <a:spLocks noChangeArrowheads="1"/>
              </p:cNvSpPr>
              <p:nvPr/>
            </p:nvSpPr>
            <p:spPr bwMode="auto">
              <a:xfrm>
                <a:off x="6420282" y="2800037"/>
                <a:ext cx="60738" cy="162787"/>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39" name="Rectangle 238">
                <a:extLst>
                  <a:ext uri="{FF2B5EF4-FFF2-40B4-BE49-F238E27FC236}">
                    <a16:creationId xmlns:a16="http://schemas.microsoft.com/office/drawing/2014/main" id="{DCA0BBE2-D707-427A-9E3D-0E252CFAC0CE}"/>
                  </a:ext>
                </a:extLst>
              </p:cNvPr>
              <p:cNvSpPr>
                <a:spLocks noChangeArrowheads="1"/>
              </p:cNvSpPr>
              <p:nvPr/>
            </p:nvSpPr>
            <p:spPr bwMode="auto">
              <a:xfrm>
                <a:off x="6420282" y="3047022"/>
                <a:ext cx="60738" cy="15717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40" name="Rectangle 239">
                <a:extLst>
                  <a:ext uri="{FF2B5EF4-FFF2-40B4-BE49-F238E27FC236}">
                    <a16:creationId xmlns:a16="http://schemas.microsoft.com/office/drawing/2014/main" id="{5D7B8D98-8E19-47BC-9BF4-E70D56E22215}"/>
                  </a:ext>
                </a:extLst>
              </p:cNvPr>
              <p:cNvSpPr>
                <a:spLocks noChangeArrowheads="1"/>
              </p:cNvSpPr>
              <p:nvPr/>
            </p:nvSpPr>
            <p:spPr bwMode="auto">
              <a:xfrm>
                <a:off x="6144942" y="3294007"/>
                <a:ext cx="72884" cy="15717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41" name="Rectangle 240">
                <a:extLst>
                  <a:ext uri="{FF2B5EF4-FFF2-40B4-BE49-F238E27FC236}">
                    <a16:creationId xmlns:a16="http://schemas.microsoft.com/office/drawing/2014/main" id="{DDCB712C-3956-4825-9C4F-0E7BCEFD48D5}"/>
                  </a:ext>
                </a:extLst>
              </p:cNvPr>
              <p:cNvSpPr>
                <a:spLocks noChangeArrowheads="1"/>
              </p:cNvSpPr>
              <p:nvPr/>
            </p:nvSpPr>
            <p:spPr bwMode="auto">
              <a:xfrm>
                <a:off x="6286662" y="3535381"/>
                <a:ext cx="64786" cy="174014"/>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42" name="Rectangle 241">
                <a:extLst>
                  <a:ext uri="{FF2B5EF4-FFF2-40B4-BE49-F238E27FC236}">
                    <a16:creationId xmlns:a16="http://schemas.microsoft.com/office/drawing/2014/main" id="{5314CA79-DA3C-43FE-8BBC-3A5EE4CF423B}"/>
                  </a:ext>
                </a:extLst>
              </p:cNvPr>
              <p:cNvSpPr>
                <a:spLocks noChangeArrowheads="1"/>
              </p:cNvSpPr>
              <p:nvPr/>
            </p:nvSpPr>
            <p:spPr bwMode="auto">
              <a:xfrm>
                <a:off x="6420282" y="3535381"/>
                <a:ext cx="60738" cy="174014"/>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43" name="Rectangle 242">
                <a:extLst>
                  <a:ext uri="{FF2B5EF4-FFF2-40B4-BE49-F238E27FC236}">
                    <a16:creationId xmlns:a16="http://schemas.microsoft.com/office/drawing/2014/main" id="{044DA74B-7D55-427C-9F8F-E27F083CA476}"/>
                  </a:ext>
                </a:extLst>
              </p:cNvPr>
              <p:cNvSpPr>
                <a:spLocks noChangeArrowheads="1"/>
              </p:cNvSpPr>
              <p:nvPr/>
            </p:nvSpPr>
            <p:spPr bwMode="auto">
              <a:xfrm>
                <a:off x="6420282" y="3782366"/>
                <a:ext cx="60738" cy="16839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44" name="Rectangle 243">
                <a:extLst>
                  <a:ext uri="{FF2B5EF4-FFF2-40B4-BE49-F238E27FC236}">
                    <a16:creationId xmlns:a16="http://schemas.microsoft.com/office/drawing/2014/main" id="{25F8AEE4-06E2-4F94-B633-136FEE754CA2}"/>
                  </a:ext>
                </a:extLst>
              </p:cNvPr>
              <p:cNvSpPr>
                <a:spLocks noChangeArrowheads="1"/>
              </p:cNvSpPr>
              <p:nvPr/>
            </p:nvSpPr>
            <p:spPr bwMode="auto">
              <a:xfrm>
                <a:off x="6562003" y="3782366"/>
                <a:ext cx="60738" cy="16839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45" name="Rectangle 244">
                <a:extLst>
                  <a:ext uri="{FF2B5EF4-FFF2-40B4-BE49-F238E27FC236}">
                    <a16:creationId xmlns:a16="http://schemas.microsoft.com/office/drawing/2014/main" id="{2735D177-D762-4ED0-9F23-4049ABD71C47}"/>
                  </a:ext>
                </a:extLst>
              </p:cNvPr>
              <p:cNvSpPr>
                <a:spLocks noChangeArrowheads="1"/>
              </p:cNvSpPr>
              <p:nvPr/>
            </p:nvSpPr>
            <p:spPr bwMode="auto">
              <a:xfrm>
                <a:off x="6144942" y="4023736"/>
                <a:ext cx="72884" cy="174014"/>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46" name="Rectangle 245">
                <a:extLst>
                  <a:ext uri="{FF2B5EF4-FFF2-40B4-BE49-F238E27FC236}">
                    <a16:creationId xmlns:a16="http://schemas.microsoft.com/office/drawing/2014/main" id="{9C13DAF0-C552-4B86-9946-5B70BE52C738}"/>
                  </a:ext>
                </a:extLst>
              </p:cNvPr>
              <p:cNvSpPr>
                <a:spLocks noChangeArrowheads="1"/>
              </p:cNvSpPr>
              <p:nvPr/>
            </p:nvSpPr>
            <p:spPr bwMode="auto">
              <a:xfrm>
                <a:off x="6286662" y="4023736"/>
                <a:ext cx="64786" cy="174014"/>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47" name="Rectangle 246">
                <a:extLst>
                  <a:ext uri="{FF2B5EF4-FFF2-40B4-BE49-F238E27FC236}">
                    <a16:creationId xmlns:a16="http://schemas.microsoft.com/office/drawing/2014/main" id="{8AF29BF2-64A7-42CF-A67E-9250A9BD6894}"/>
                  </a:ext>
                </a:extLst>
              </p:cNvPr>
              <p:cNvSpPr>
                <a:spLocks noChangeArrowheads="1"/>
              </p:cNvSpPr>
              <p:nvPr/>
            </p:nvSpPr>
            <p:spPr bwMode="auto">
              <a:xfrm>
                <a:off x="6144942" y="4281948"/>
                <a:ext cx="72884" cy="162787"/>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48" name="Rectangle 247">
                <a:extLst>
                  <a:ext uri="{FF2B5EF4-FFF2-40B4-BE49-F238E27FC236}">
                    <a16:creationId xmlns:a16="http://schemas.microsoft.com/office/drawing/2014/main" id="{73E1452B-82AD-4738-9C00-89C02F724B67}"/>
                  </a:ext>
                </a:extLst>
              </p:cNvPr>
              <p:cNvSpPr>
                <a:spLocks noChangeArrowheads="1"/>
              </p:cNvSpPr>
              <p:nvPr/>
            </p:nvSpPr>
            <p:spPr bwMode="auto">
              <a:xfrm>
                <a:off x="6420282" y="4281948"/>
                <a:ext cx="60738" cy="162787"/>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49" name="Rectangle 248">
                <a:extLst>
                  <a:ext uri="{FF2B5EF4-FFF2-40B4-BE49-F238E27FC236}">
                    <a16:creationId xmlns:a16="http://schemas.microsoft.com/office/drawing/2014/main" id="{0CC53DDB-48C3-4B22-B3B6-8701BF434A0D}"/>
                  </a:ext>
                </a:extLst>
              </p:cNvPr>
              <p:cNvSpPr>
                <a:spLocks noChangeArrowheads="1"/>
              </p:cNvSpPr>
              <p:nvPr/>
            </p:nvSpPr>
            <p:spPr bwMode="auto">
              <a:xfrm>
                <a:off x="6286662" y="4528933"/>
                <a:ext cx="64786" cy="15717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50" name="Rectangle 249">
                <a:extLst>
                  <a:ext uri="{FF2B5EF4-FFF2-40B4-BE49-F238E27FC236}">
                    <a16:creationId xmlns:a16="http://schemas.microsoft.com/office/drawing/2014/main" id="{8EB0BA2E-8FD3-4761-BBF1-A89CBB676850}"/>
                  </a:ext>
                </a:extLst>
              </p:cNvPr>
              <p:cNvSpPr>
                <a:spLocks noChangeArrowheads="1"/>
              </p:cNvSpPr>
              <p:nvPr/>
            </p:nvSpPr>
            <p:spPr bwMode="auto">
              <a:xfrm>
                <a:off x="6562003" y="4528933"/>
                <a:ext cx="60738" cy="15717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51" name="Rectangle 250">
                <a:extLst>
                  <a:ext uri="{FF2B5EF4-FFF2-40B4-BE49-F238E27FC236}">
                    <a16:creationId xmlns:a16="http://schemas.microsoft.com/office/drawing/2014/main" id="{56DB5CC5-AFA2-4468-A499-FD0C94FF8BC1}"/>
                  </a:ext>
                </a:extLst>
              </p:cNvPr>
              <p:cNvSpPr>
                <a:spLocks noChangeArrowheads="1"/>
              </p:cNvSpPr>
              <p:nvPr/>
            </p:nvSpPr>
            <p:spPr bwMode="auto">
              <a:xfrm>
                <a:off x="6420282" y="2468854"/>
                <a:ext cx="202456" cy="162787"/>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52" name="Rectangle 251">
                <a:extLst>
                  <a:ext uri="{FF2B5EF4-FFF2-40B4-BE49-F238E27FC236}">
                    <a16:creationId xmlns:a16="http://schemas.microsoft.com/office/drawing/2014/main" id="{4EE80796-F6B2-4762-82E5-D0C7208865BA}"/>
                  </a:ext>
                </a:extLst>
              </p:cNvPr>
              <p:cNvSpPr>
                <a:spLocks noChangeArrowheads="1"/>
              </p:cNvSpPr>
              <p:nvPr/>
            </p:nvSpPr>
            <p:spPr bwMode="auto">
              <a:xfrm>
                <a:off x="6217826" y="2362200"/>
                <a:ext cx="32393" cy="2694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53" name="Rectangle 252">
                <a:extLst>
                  <a:ext uri="{FF2B5EF4-FFF2-40B4-BE49-F238E27FC236}">
                    <a16:creationId xmlns:a16="http://schemas.microsoft.com/office/drawing/2014/main" id="{7EBC46D4-5DD2-4CF6-9F18-14FEA185F692}"/>
                  </a:ext>
                </a:extLst>
              </p:cNvPr>
              <p:cNvSpPr>
                <a:spLocks noChangeArrowheads="1"/>
              </p:cNvSpPr>
              <p:nvPr/>
            </p:nvSpPr>
            <p:spPr bwMode="auto">
              <a:xfrm>
                <a:off x="6144942" y="2800037"/>
                <a:ext cx="72884" cy="162787"/>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54" name="Rectangle 253">
                <a:extLst>
                  <a:ext uri="{FF2B5EF4-FFF2-40B4-BE49-F238E27FC236}">
                    <a16:creationId xmlns:a16="http://schemas.microsoft.com/office/drawing/2014/main" id="{CA520931-6B4C-41D5-8032-87C91365EB72}"/>
                  </a:ext>
                </a:extLst>
              </p:cNvPr>
              <p:cNvSpPr>
                <a:spLocks noChangeArrowheads="1"/>
              </p:cNvSpPr>
              <p:nvPr/>
            </p:nvSpPr>
            <p:spPr bwMode="auto">
              <a:xfrm>
                <a:off x="6562003" y="2800037"/>
                <a:ext cx="60738" cy="162787"/>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55" name="Rectangle 254">
                <a:extLst>
                  <a:ext uri="{FF2B5EF4-FFF2-40B4-BE49-F238E27FC236}">
                    <a16:creationId xmlns:a16="http://schemas.microsoft.com/office/drawing/2014/main" id="{A637254C-40B2-4143-96C7-542B7EB08CE5}"/>
                  </a:ext>
                </a:extLst>
              </p:cNvPr>
              <p:cNvSpPr>
                <a:spLocks noChangeArrowheads="1"/>
              </p:cNvSpPr>
              <p:nvPr/>
            </p:nvSpPr>
            <p:spPr bwMode="auto">
              <a:xfrm>
                <a:off x="6144942" y="3047022"/>
                <a:ext cx="72884"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56" name="Rectangle 407">
                <a:extLst>
                  <a:ext uri="{FF2B5EF4-FFF2-40B4-BE49-F238E27FC236}">
                    <a16:creationId xmlns:a16="http://schemas.microsoft.com/office/drawing/2014/main" id="{E9236B73-D16B-43DD-A3A1-B9BAD2C663FE}"/>
                  </a:ext>
                </a:extLst>
              </p:cNvPr>
              <p:cNvSpPr>
                <a:spLocks noChangeArrowheads="1"/>
              </p:cNvSpPr>
              <p:nvPr/>
            </p:nvSpPr>
            <p:spPr bwMode="auto">
              <a:xfrm>
                <a:off x="6286662" y="3047026"/>
                <a:ext cx="64786"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57" name="Rectangle 408">
                <a:extLst>
                  <a:ext uri="{FF2B5EF4-FFF2-40B4-BE49-F238E27FC236}">
                    <a16:creationId xmlns:a16="http://schemas.microsoft.com/office/drawing/2014/main" id="{B3CC7D1F-8053-4DAD-B53E-93E7ED91891A}"/>
                  </a:ext>
                </a:extLst>
              </p:cNvPr>
              <p:cNvSpPr>
                <a:spLocks noChangeArrowheads="1"/>
              </p:cNvSpPr>
              <p:nvPr/>
            </p:nvSpPr>
            <p:spPr bwMode="auto">
              <a:xfrm>
                <a:off x="6562003" y="3047026"/>
                <a:ext cx="60738"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58" name="Rectangle 409">
                <a:extLst>
                  <a:ext uri="{FF2B5EF4-FFF2-40B4-BE49-F238E27FC236}">
                    <a16:creationId xmlns:a16="http://schemas.microsoft.com/office/drawing/2014/main" id="{B8BC0A91-E911-43A7-AD2F-FAFD40B49FA1}"/>
                  </a:ext>
                </a:extLst>
              </p:cNvPr>
              <p:cNvSpPr>
                <a:spLocks noChangeArrowheads="1"/>
              </p:cNvSpPr>
              <p:nvPr/>
            </p:nvSpPr>
            <p:spPr bwMode="auto">
              <a:xfrm>
                <a:off x="6286662" y="3294011"/>
                <a:ext cx="64786"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59" name="Rectangle 410">
                <a:extLst>
                  <a:ext uri="{FF2B5EF4-FFF2-40B4-BE49-F238E27FC236}">
                    <a16:creationId xmlns:a16="http://schemas.microsoft.com/office/drawing/2014/main" id="{5CC29D79-A945-4A7D-ADAF-CD7195175F43}"/>
                  </a:ext>
                </a:extLst>
              </p:cNvPr>
              <p:cNvSpPr>
                <a:spLocks noChangeArrowheads="1"/>
              </p:cNvSpPr>
              <p:nvPr/>
            </p:nvSpPr>
            <p:spPr bwMode="auto">
              <a:xfrm>
                <a:off x="6420282" y="3294011"/>
                <a:ext cx="60738"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60" name="Rectangle 411">
                <a:extLst>
                  <a:ext uri="{FF2B5EF4-FFF2-40B4-BE49-F238E27FC236}">
                    <a16:creationId xmlns:a16="http://schemas.microsoft.com/office/drawing/2014/main" id="{0CD8FAD5-FD6F-474E-B38C-F55066396A5E}"/>
                  </a:ext>
                </a:extLst>
              </p:cNvPr>
              <p:cNvSpPr>
                <a:spLocks noChangeArrowheads="1"/>
              </p:cNvSpPr>
              <p:nvPr/>
            </p:nvSpPr>
            <p:spPr bwMode="auto">
              <a:xfrm>
                <a:off x="6562003" y="3294011"/>
                <a:ext cx="60738"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61" name="Rectangle 412">
                <a:extLst>
                  <a:ext uri="{FF2B5EF4-FFF2-40B4-BE49-F238E27FC236}">
                    <a16:creationId xmlns:a16="http://schemas.microsoft.com/office/drawing/2014/main" id="{E68E9D3B-EF2D-43EF-8683-7607D9C9A4E2}"/>
                  </a:ext>
                </a:extLst>
              </p:cNvPr>
              <p:cNvSpPr>
                <a:spLocks noChangeArrowheads="1"/>
              </p:cNvSpPr>
              <p:nvPr/>
            </p:nvSpPr>
            <p:spPr bwMode="auto">
              <a:xfrm>
                <a:off x="6144942" y="3535381"/>
                <a:ext cx="72884" cy="17401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62" name="Rectangle 413">
                <a:extLst>
                  <a:ext uri="{FF2B5EF4-FFF2-40B4-BE49-F238E27FC236}">
                    <a16:creationId xmlns:a16="http://schemas.microsoft.com/office/drawing/2014/main" id="{4DFA4CAB-98C8-4E95-B25A-539F2C702DD9}"/>
                  </a:ext>
                </a:extLst>
              </p:cNvPr>
              <p:cNvSpPr>
                <a:spLocks noChangeArrowheads="1"/>
              </p:cNvSpPr>
              <p:nvPr/>
            </p:nvSpPr>
            <p:spPr bwMode="auto">
              <a:xfrm>
                <a:off x="6562003" y="3535381"/>
                <a:ext cx="60738" cy="17401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63" name="Rectangle 414">
                <a:extLst>
                  <a:ext uri="{FF2B5EF4-FFF2-40B4-BE49-F238E27FC236}">
                    <a16:creationId xmlns:a16="http://schemas.microsoft.com/office/drawing/2014/main" id="{F55C8983-9EBD-44EA-93DB-806992072CC7}"/>
                  </a:ext>
                </a:extLst>
              </p:cNvPr>
              <p:cNvSpPr>
                <a:spLocks noChangeArrowheads="1"/>
              </p:cNvSpPr>
              <p:nvPr/>
            </p:nvSpPr>
            <p:spPr bwMode="auto">
              <a:xfrm>
                <a:off x="6144942" y="3782366"/>
                <a:ext cx="72884" cy="168399"/>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64" name="Rectangle 415">
                <a:extLst>
                  <a:ext uri="{FF2B5EF4-FFF2-40B4-BE49-F238E27FC236}">
                    <a16:creationId xmlns:a16="http://schemas.microsoft.com/office/drawing/2014/main" id="{4FBDD212-798C-43D4-811D-B8530BD7523C}"/>
                  </a:ext>
                </a:extLst>
              </p:cNvPr>
              <p:cNvSpPr>
                <a:spLocks noChangeArrowheads="1"/>
              </p:cNvSpPr>
              <p:nvPr/>
            </p:nvSpPr>
            <p:spPr bwMode="auto">
              <a:xfrm>
                <a:off x="6286662" y="3782366"/>
                <a:ext cx="64786" cy="168399"/>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66" name="Rectangle 416">
                <a:extLst>
                  <a:ext uri="{FF2B5EF4-FFF2-40B4-BE49-F238E27FC236}">
                    <a16:creationId xmlns:a16="http://schemas.microsoft.com/office/drawing/2014/main" id="{70CAE253-C455-42A5-ACEA-1C7B067C2DDE}"/>
                  </a:ext>
                </a:extLst>
              </p:cNvPr>
              <p:cNvSpPr>
                <a:spLocks noChangeArrowheads="1"/>
              </p:cNvSpPr>
              <p:nvPr/>
            </p:nvSpPr>
            <p:spPr bwMode="auto">
              <a:xfrm>
                <a:off x="6420282" y="4023740"/>
                <a:ext cx="60738" cy="17401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67" name="Rectangle 417">
                <a:extLst>
                  <a:ext uri="{FF2B5EF4-FFF2-40B4-BE49-F238E27FC236}">
                    <a16:creationId xmlns:a16="http://schemas.microsoft.com/office/drawing/2014/main" id="{DB483B60-4759-4740-8335-C50483796F71}"/>
                  </a:ext>
                </a:extLst>
              </p:cNvPr>
              <p:cNvSpPr>
                <a:spLocks noChangeArrowheads="1"/>
              </p:cNvSpPr>
              <p:nvPr/>
            </p:nvSpPr>
            <p:spPr bwMode="auto">
              <a:xfrm>
                <a:off x="6562003" y="4023740"/>
                <a:ext cx="60738" cy="17401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68" name="Rectangle 418">
                <a:extLst>
                  <a:ext uri="{FF2B5EF4-FFF2-40B4-BE49-F238E27FC236}">
                    <a16:creationId xmlns:a16="http://schemas.microsoft.com/office/drawing/2014/main" id="{20344880-5F04-4067-94FC-7BB2394D1FD9}"/>
                  </a:ext>
                </a:extLst>
              </p:cNvPr>
              <p:cNvSpPr>
                <a:spLocks noChangeArrowheads="1"/>
              </p:cNvSpPr>
              <p:nvPr/>
            </p:nvSpPr>
            <p:spPr bwMode="auto">
              <a:xfrm>
                <a:off x="6286662" y="4281951"/>
                <a:ext cx="64786" cy="162787"/>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69" name="Rectangle 419">
                <a:extLst>
                  <a:ext uri="{FF2B5EF4-FFF2-40B4-BE49-F238E27FC236}">
                    <a16:creationId xmlns:a16="http://schemas.microsoft.com/office/drawing/2014/main" id="{9F871D23-A64B-4D1F-83D1-F4CADC695A9B}"/>
                  </a:ext>
                </a:extLst>
              </p:cNvPr>
              <p:cNvSpPr>
                <a:spLocks noChangeArrowheads="1"/>
              </p:cNvSpPr>
              <p:nvPr/>
            </p:nvSpPr>
            <p:spPr bwMode="auto">
              <a:xfrm>
                <a:off x="6562003" y="4281951"/>
                <a:ext cx="60738" cy="162787"/>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70" name="Rectangle 424">
                <a:extLst>
                  <a:ext uri="{FF2B5EF4-FFF2-40B4-BE49-F238E27FC236}">
                    <a16:creationId xmlns:a16="http://schemas.microsoft.com/office/drawing/2014/main" id="{C87094CB-5C24-44FA-9D95-C0441736CD97}"/>
                  </a:ext>
                </a:extLst>
              </p:cNvPr>
              <p:cNvSpPr>
                <a:spLocks noChangeArrowheads="1"/>
              </p:cNvSpPr>
              <p:nvPr/>
            </p:nvSpPr>
            <p:spPr bwMode="auto">
              <a:xfrm>
                <a:off x="6144942" y="4528936"/>
                <a:ext cx="72884"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72" name="Rectangle 425">
                <a:extLst>
                  <a:ext uri="{FF2B5EF4-FFF2-40B4-BE49-F238E27FC236}">
                    <a16:creationId xmlns:a16="http://schemas.microsoft.com/office/drawing/2014/main" id="{9C4EAEE0-4107-4109-8B27-C3FDEEF53D19}"/>
                  </a:ext>
                </a:extLst>
              </p:cNvPr>
              <p:cNvSpPr>
                <a:spLocks noChangeArrowheads="1"/>
              </p:cNvSpPr>
              <p:nvPr/>
            </p:nvSpPr>
            <p:spPr bwMode="auto">
              <a:xfrm>
                <a:off x="6420282" y="4528936"/>
                <a:ext cx="60738"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grpSp>
      </p:grpSp>
    </p:spTree>
    <p:extLst>
      <p:ext uri="{BB962C8B-B14F-4D97-AF65-F5344CB8AC3E}">
        <p14:creationId xmlns:p14="http://schemas.microsoft.com/office/powerpoint/2010/main" val="2123852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3"/>
                                        </p:tgtEl>
                                        <p:attrNameLst>
                                          <p:attrName>ppt_x</p:attrName>
                                          <p:attrName>ppt_y</p:attrName>
                                        </p:attrNameLst>
                                      </p:cBhvr>
                                      <p:rCtr x="0" y="1852"/>
                                    </p:animMotion>
                                  </p:childTnLst>
                                </p:cTn>
                              </p:par>
                              <p:par>
                                <p:cTn id="10" presetID="10" presetClass="entr" presetSubtype="0" fill="hold" grpId="0" nodeType="withEffect">
                                  <p:stCondLst>
                                    <p:cond delay="5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50"/>
                                  </p:stCondLst>
                                  <p:childTnLst>
                                    <p:animMotion origin="layout" path="M -3.125E-6 4.44444E-6 L -3.125E-6 0.03703 " pathEditMode="relative" rAng="0" ptsTypes="AA">
                                      <p:cBhvr>
                                        <p:cTn id="14" dur="600" spd="-100000" fill="hold"/>
                                        <p:tgtEl>
                                          <p:spTgt spid="60"/>
                                        </p:tgtEl>
                                        <p:attrNameLst>
                                          <p:attrName>ppt_x</p:attrName>
                                          <p:attrName>ppt_y</p:attrName>
                                        </p:attrNameLst>
                                      </p:cBhvr>
                                      <p:rCtr x="0" y="1852"/>
                                    </p:animMotion>
                                  </p:childTnLst>
                                </p:cTn>
                              </p:par>
                              <p:par>
                                <p:cTn id="15" presetID="10" presetClass="entr" presetSubtype="0" fill="hold" grpId="0" nodeType="withEffect">
                                  <p:stCondLst>
                                    <p:cond delay="10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par>
                                <p:cTn id="18" presetID="42" presetClass="path" presetSubtype="0" decel="100000" fill="hold" grpId="1" nodeType="withEffect">
                                  <p:stCondLst>
                                    <p:cond delay="100"/>
                                  </p:stCondLst>
                                  <p:childTnLst>
                                    <p:animMotion origin="layout" path="M -3.125E-6 4.44444E-6 L -3.125E-6 0.03703 " pathEditMode="relative" rAng="0" ptsTypes="AA">
                                      <p:cBhvr>
                                        <p:cTn id="19" dur="600" spd="-100000" fill="hold"/>
                                        <p:tgtEl>
                                          <p:spTgt spid="62"/>
                                        </p:tgtEl>
                                        <p:attrNameLst>
                                          <p:attrName>ppt_x</p:attrName>
                                          <p:attrName>ppt_y</p:attrName>
                                        </p:attrNameLst>
                                      </p:cBhvr>
                                      <p:rCtr x="0" y="1852"/>
                                    </p:animMotion>
                                  </p:childTnLst>
                                </p:cTn>
                              </p:par>
                              <p:par>
                                <p:cTn id="20" presetID="10" presetClass="entr" presetSubtype="0" fill="hold" grpId="0" nodeType="withEffect">
                                  <p:stCondLst>
                                    <p:cond delay="15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42" presetClass="path" presetSubtype="0" decel="100000" fill="hold" grpId="1" nodeType="withEffect">
                                  <p:stCondLst>
                                    <p:cond delay="150"/>
                                  </p:stCondLst>
                                  <p:childTnLst>
                                    <p:animMotion origin="layout" path="M -3.125E-6 4.44444E-6 L -3.125E-6 0.03703 " pathEditMode="relative" rAng="0" ptsTypes="AA">
                                      <p:cBhvr>
                                        <p:cTn id="24" dur="600" spd="-100000" fill="hold"/>
                                        <p:tgtEl>
                                          <p:spTgt spid="6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42" presetClass="path" presetSubtype="0" decel="100000" fill="hold" grpId="1" nodeType="withEffect">
                                  <p:stCondLst>
                                    <p:cond delay="200"/>
                                  </p:stCondLst>
                                  <p:childTnLst>
                                    <p:animMotion origin="layout" path="M -3.125E-6 4.44444E-6 L -3.125E-6 0.03703 " pathEditMode="relative" rAng="0" ptsTypes="AA">
                                      <p:cBhvr>
                                        <p:cTn id="29" dur="600" spd="-100000" fill="hold"/>
                                        <p:tgtEl>
                                          <p:spTgt spid="65"/>
                                        </p:tgtEl>
                                        <p:attrNameLst>
                                          <p:attrName>ppt_x</p:attrName>
                                          <p:attrName>ppt_y</p:attrName>
                                        </p:attrNameLst>
                                      </p:cBhvr>
                                      <p:rCtr x="0" y="1852"/>
                                    </p:animMotion>
                                  </p:childTnLst>
                                </p:cTn>
                              </p:par>
                              <p:par>
                                <p:cTn id="30" presetID="10" presetClass="entr" presetSubtype="0" fill="hold" grpId="0" nodeType="withEffect">
                                  <p:stCondLst>
                                    <p:cond delay="25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250"/>
                                  </p:stCondLst>
                                  <p:childTnLst>
                                    <p:animMotion origin="layout" path="M -3.125E-6 4.44444E-6 L -3.125E-6 0.03703 " pathEditMode="relative" rAng="0" ptsTypes="AA">
                                      <p:cBhvr>
                                        <p:cTn id="34" dur="600" spd="-100000" fill="hold"/>
                                        <p:tgtEl>
                                          <p:spTgt spid="61"/>
                                        </p:tgtEl>
                                        <p:attrNameLst>
                                          <p:attrName>ppt_x</p:attrName>
                                          <p:attrName>ppt_y</p:attrName>
                                        </p:attrNameLst>
                                      </p:cBhvr>
                                      <p:rCtr x="0" y="1852"/>
                                    </p:animMotion>
                                  </p:childTnLst>
                                </p:cTn>
                              </p:par>
                              <p:par>
                                <p:cTn id="35" presetID="10" presetClass="entr" presetSubtype="0" fill="hold" grpId="0" nodeType="withEffect">
                                  <p:stCondLst>
                                    <p:cond delay="30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42" presetClass="path" presetSubtype="0" decel="100000" fill="hold" grpId="1" nodeType="withEffect">
                                  <p:stCondLst>
                                    <p:cond delay="300"/>
                                  </p:stCondLst>
                                  <p:childTnLst>
                                    <p:animMotion origin="layout" path="M -3.125E-6 4.44444E-6 L -3.125E-6 0.03703 " pathEditMode="relative" rAng="0" ptsTypes="AA">
                                      <p:cBhvr>
                                        <p:cTn id="39" dur="600" spd="-100000" fill="hold"/>
                                        <p:tgtEl>
                                          <p:spTgt spid="66"/>
                                        </p:tgtEl>
                                        <p:attrNameLst>
                                          <p:attrName>ppt_x</p:attrName>
                                          <p:attrName>ppt_y</p:attrName>
                                        </p:attrNameLst>
                                      </p:cBhvr>
                                      <p:rCtr x="0" y="1852"/>
                                    </p:animMotion>
                                  </p:childTnLst>
                                </p:cTn>
                              </p:par>
                              <p:par>
                                <p:cTn id="40" presetID="10" presetClass="entr" presetSubtype="0" fill="hold" grpId="0" nodeType="withEffect">
                                  <p:stCondLst>
                                    <p:cond delay="35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500"/>
                                        <p:tgtEl>
                                          <p:spTgt spid="68"/>
                                        </p:tgtEl>
                                      </p:cBhvr>
                                    </p:animEffect>
                                  </p:childTnLst>
                                </p:cTn>
                              </p:par>
                              <p:par>
                                <p:cTn id="43" presetID="42" presetClass="path" presetSubtype="0" decel="100000" fill="hold" grpId="1" nodeType="withEffect">
                                  <p:stCondLst>
                                    <p:cond delay="350"/>
                                  </p:stCondLst>
                                  <p:childTnLst>
                                    <p:animMotion origin="layout" path="M -3.125E-6 4.44444E-6 L -3.125E-6 0.03703 " pathEditMode="relative" rAng="0" ptsTypes="AA">
                                      <p:cBhvr>
                                        <p:cTn id="44" dur="600" spd="-100000" fill="hold"/>
                                        <p:tgtEl>
                                          <p:spTgt spid="68"/>
                                        </p:tgtEl>
                                        <p:attrNameLst>
                                          <p:attrName>ppt_x</p:attrName>
                                          <p:attrName>ppt_y</p:attrName>
                                        </p:attrNameLst>
                                      </p:cBhvr>
                                      <p:rCtr x="0" y="1852"/>
                                    </p:animMotion>
                                  </p:childTnLst>
                                </p:cTn>
                              </p:par>
                              <p:par>
                                <p:cTn id="45" presetID="10" presetClass="entr" presetSubtype="0" fill="hold" grpId="0" nodeType="withEffect">
                                  <p:stCondLst>
                                    <p:cond delay="40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500"/>
                                        <p:tgtEl>
                                          <p:spTgt spid="71"/>
                                        </p:tgtEl>
                                      </p:cBhvr>
                                    </p:animEffect>
                                  </p:childTnLst>
                                </p:cTn>
                              </p:par>
                              <p:par>
                                <p:cTn id="48" presetID="42" presetClass="path" presetSubtype="0" decel="100000" fill="hold" grpId="1" nodeType="withEffect">
                                  <p:stCondLst>
                                    <p:cond delay="400"/>
                                  </p:stCondLst>
                                  <p:childTnLst>
                                    <p:animMotion origin="layout" path="M -3.125E-6 4.44444E-6 L -3.125E-6 0.03703 " pathEditMode="relative" rAng="0" ptsTypes="AA">
                                      <p:cBhvr>
                                        <p:cTn id="49" dur="600" spd="-100000" fill="hold"/>
                                        <p:tgtEl>
                                          <p:spTgt spid="71"/>
                                        </p:tgtEl>
                                        <p:attrNameLst>
                                          <p:attrName>ppt_x</p:attrName>
                                          <p:attrName>ppt_y</p:attrName>
                                        </p:attrNameLst>
                                      </p:cBhvr>
                                      <p:rCtr x="0" y="1852"/>
                                    </p:animMotion>
                                  </p:childTnLst>
                                </p:cTn>
                              </p:par>
                              <p:par>
                                <p:cTn id="50" presetID="10" presetClass="entr" presetSubtype="0" fill="hold" grpId="0" nodeType="withEffect">
                                  <p:stCondLst>
                                    <p:cond delay="45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par>
                                <p:cTn id="53" presetID="42" presetClass="path" presetSubtype="0" decel="100000" fill="hold" grpId="1" nodeType="withEffect">
                                  <p:stCondLst>
                                    <p:cond delay="450"/>
                                  </p:stCondLst>
                                  <p:childTnLst>
                                    <p:animMotion origin="layout" path="M -3.125E-6 4.44444E-6 L -3.125E-6 0.03703 " pathEditMode="relative" rAng="0" ptsTypes="AA">
                                      <p:cBhvr>
                                        <p:cTn id="54" dur="600" spd="-100000" fill="hold"/>
                                        <p:tgtEl>
                                          <p:spTgt spid="69"/>
                                        </p:tgtEl>
                                        <p:attrNameLst>
                                          <p:attrName>ppt_x</p:attrName>
                                          <p:attrName>ppt_y</p:attrName>
                                        </p:attrNameLst>
                                      </p:cBhvr>
                                      <p:rCtr x="0" y="1852"/>
                                    </p:animMotion>
                                  </p:childTnLst>
                                </p:cTn>
                              </p:par>
                              <p:par>
                                <p:cTn id="55" presetID="10" presetClass="entr" presetSubtype="0" fill="hold" grpId="0" nodeType="withEffect">
                                  <p:stCondLst>
                                    <p:cond delay="50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500"/>
                                        <p:tgtEl>
                                          <p:spTgt spid="64"/>
                                        </p:tgtEl>
                                      </p:cBhvr>
                                    </p:animEffect>
                                  </p:childTnLst>
                                </p:cTn>
                              </p:par>
                              <p:par>
                                <p:cTn id="58" presetID="42" presetClass="path" presetSubtype="0" decel="100000" fill="hold" grpId="1" nodeType="withEffect">
                                  <p:stCondLst>
                                    <p:cond delay="500"/>
                                  </p:stCondLst>
                                  <p:childTnLst>
                                    <p:animMotion origin="layout" path="M -3.125E-6 4.44444E-6 L -3.125E-6 0.03703 " pathEditMode="relative" rAng="0" ptsTypes="AA">
                                      <p:cBhvr>
                                        <p:cTn id="59" dur="600" spd="-100000" fill="hold"/>
                                        <p:tgtEl>
                                          <p:spTgt spid="64"/>
                                        </p:tgtEl>
                                        <p:attrNameLst>
                                          <p:attrName>ppt_x</p:attrName>
                                          <p:attrName>ppt_y</p:attrName>
                                        </p:attrNameLst>
                                      </p:cBhvr>
                                      <p:rCtr x="0" y="1852"/>
                                    </p:animMotion>
                                  </p:childTnLst>
                                </p:cTn>
                              </p:par>
                              <p:par>
                                <p:cTn id="60" presetID="10" presetClass="entr" presetSubtype="0" fill="hold" grpId="0" nodeType="withEffect">
                                  <p:stCondLst>
                                    <p:cond delay="55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par>
                                <p:cTn id="63" presetID="42" presetClass="path" presetSubtype="0" decel="100000" fill="hold" grpId="1" nodeType="withEffect">
                                  <p:stCondLst>
                                    <p:cond delay="550"/>
                                  </p:stCondLst>
                                  <p:childTnLst>
                                    <p:animMotion origin="layout" path="M -3.125E-6 4.44444E-6 L -3.125E-6 0.03703 " pathEditMode="relative" rAng="0" ptsTypes="AA">
                                      <p:cBhvr>
                                        <p:cTn id="64" dur="600" spd="-100000" fill="hold"/>
                                        <p:tgtEl>
                                          <p:spTgt spid="70"/>
                                        </p:tgtEl>
                                        <p:attrNameLst>
                                          <p:attrName>ppt_x</p:attrName>
                                          <p:attrName>ppt_y</p:attrName>
                                        </p:attrNameLst>
                                      </p:cBhvr>
                                      <p:rCtr x="0" y="1852"/>
                                    </p:animMotion>
                                  </p:childTnLst>
                                </p:cTn>
                              </p:par>
                              <p:par>
                                <p:cTn id="65" presetID="2" presetClass="entr" presetSubtype="1" decel="100000" fill="hold" grpId="0" nodeType="withEffect">
                                  <p:stCondLst>
                                    <p:cond delay="0"/>
                                  </p:stCondLst>
                                  <p:childTnLst>
                                    <p:set>
                                      <p:cBhvr>
                                        <p:cTn id="66" dur="1" fill="hold">
                                          <p:stCondLst>
                                            <p:cond delay="0"/>
                                          </p:stCondLst>
                                        </p:cTn>
                                        <p:tgtEl>
                                          <p:spTgt spid="535"/>
                                        </p:tgtEl>
                                        <p:attrNameLst>
                                          <p:attrName>style.visibility</p:attrName>
                                        </p:attrNameLst>
                                      </p:cBhvr>
                                      <p:to>
                                        <p:strVal val="visible"/>
                                      </p:to>
                                    </p:set>
                                    <p:anim calcmode="lin" valueType="num">
                                      <p:cBhvr additive="base">
                                        <p:cTn id="67" dur="700" fill="hold"/>
                                        <p:tgtEl>
                                          <p:spTgt spid="535"/>
                                        </p:tgtEl>
                                        <p:attrNameLst>
                                          <p:attrName>ppt_x</p:attrName>
                                        </p:attrNameLst>
                                      </p:cBhvr>
                                      <p:tavLst>
                                        <p:tav tm="0">
                                          <p:val>
                                            <p:strVal val="#ppt_x"/>
                                          </p:val>
                                        </p:tav>
                                        <p:tav tm="100000">
                                          <p:val>
                                            <p:strVal val="#ppt_x"/>
                                          </p:val>
                                        </p:tav>
                                      </p:tavLst>
                                    </p:anim>
                                    <p:anim calcmode="lin" valueType="num">
                                      <p:cBhvr additive="base">
                                        <p:cTn id="68" dur="700" fill="hold"/>
                                        <p:tgtEl>
                                          <p:spTgt spid="535"/>
                                        </p:tgtEl>
                                        <p:attrNameLst>
                                          <p:attrName>ppt_y</p:attrName>
                                        </p:attrNameLst>
                                      </p:cBhvr>
                                      <p:tavLst>
                                        <p:tav tm="0">
                                          <p:val>
                                            <p:strVal val="0-#ppt_h/2"/>
                                          </p:val>
                                        </p:tav>
                                        <p:tav tm="100000">
                                          <p:val>
                                            <p:strVal val="#ppt_y"/>
                                          </p:val>
                                        </p:tav>
                                      </p:tavLst>
                                    </p:anim>
                                  </p:childTnLst>
                                </p:cTn>
                              </p:par>
                              <p:par>
                                <p:cTn id="69" presetID="2" presetClass="entr" presetSubtype="4" decel="100000" fill="hold" nodeType="with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additive="base">
                                        <p:cTn id="71" dur="500" fill="hold"/>
                                        <p:tgtEl>
                                          <p:spTgt spid="5"/>
                                        </p:tgtEl>
                                        <p:attrNameLst>
                                          <p:attrName>ppt_x</p:attrName>
                                        </p:attrNameLst>
                                      </p:cBhvr>
                                      <p:tavLst>
                                        <p:tav tm="0">
                                          <p:val>
                                            <p:strVal val="#ppt_x"/>
                                          </p:val>
                                        </p:tav>
                                        <p:tav tm="100000">
                                          <p:val>
                                            <p:strVal val="#ppt_x"/>
                                          </p:val>
                                        </p:tav>
                                      </p:tavLst>
                                    </p:anim>
                                    <p:anim calcmode="lin" valueType="num">
                                      <p:cBhvr additive="base">
                                        <p:cTn id="7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p:bldP spid="60" grpId="0"/>
      <p:bldP spid="60" grpId="1"/>
      <p:bldP spid="61" grpId="0"/>
      <p:bldP spid="61" grpId="1"/>
      <p:bldP spid="62" grpId="0"/>
      <p:bldP spid="62" grpId="1"/>
      <p:bldP spid="63" grpId="0"/>
      <p:bldP spid="63" grpId="1"/>
      <p:bldP spid="64" grpId="0"/>
      <p:bldP spid="64" grpId="1"/>
      <p:bldP spid="65" grpId="0"/>
      <p:bldP spid="65" grpId="1"/>
      <p:bldP spid="66" grpId="0"/>
      <p:bldP spid="66" grpId="1"/>
      <p:bldP spid="67" grpId="0"/>
      <p:bldP spid="67" grpId="1"/>
      <p:bldP spid="68" grpId="0"/>
      <p:bldP spid="68" grpId="1"/>
      <p:bldP spid="69" grpId="0"/>
      <p:bldP spid="69" grpId="1"/>
      <p:bldP spid="70" grpId="0"/>
      <p:bldP spid="70" grpId="1"/>
      <p:bldP spid="71" grpId="0"/>
      <p:bldP spid="71" grpId="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5E26C4E-4023-4490-930F-DA1912FDAD84}"/>
              </a:ext>
            </a:extLst>
          </p:cNvPr>
          <p:cNvSpPr/>
          <p:nvPr/>
        </p:nvSpPr>
        <p:spPr bwMode="auto">
          <a:xfrm>
            <a:off x="3551584" y="992"/>
            <a:ext cx="8884892" cy="699353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Title 3">
            <a:extLst>
              <a:ext uri="{FF2B5EF4-FFF2-40B4-BE49-F238E27FC236}">
                <a16:creationId xmlns:a16="http://schemas.microsoft.com/office/drawing/2014/main" id="{D473A0FE-884F-4A99-A62E-B2D3518E5310}"/>
              </a:ext>
            </a:extLst>
          </p:cNvPr>
          <p:cNvSpPr>
            <a:spLocks noGrp="1"/>
          </p:cNvSpPr>
          <p:nvPr>
            <p:ph type="title"/>
          </p:nvPr>
        </p:nvSpPr>
        <p:spPr/>
        <p:txBody>
          <a:bodyPr/>
          <a:lstStyle/>
          <a:p>
            <a:r>
              <a:rPr lang="en-AU" dirty="0"/>
              <a:t>Demo</a:t>
            </a:r>
          </a:p>
        </p:txBody>
      </p:sp>
      <p:sp>
        <p:nvSpPr>
          <p:cNvPr id="5" name="Text Placeholder 4">
            <a:extLst>
              <a:ext uri="{FF2B5EF4-FFF2-40B4-BE49-F238E27FC236}">
                <a16:creationId xmlns:a16="http://schemas.microsoft.com/office/drawing/2014/main" id="{0A4C7B00-2D49-487D-829E-78866E0C1A80}"/>
              </a:ext>
            </a:extLst>
          </p:cNvPr>
          <p:cNvSpPr>
            <a:spLocks noGrp="1"/>
          </p:cNvSpPr>
          <p:nvPr>
            <p:ph type="body" sz="quarter" idx="12"/>
          </p:nvPr>
        </p:nvSpPr>
        <p:spPr>
          <a:xfrm>
            <a:off x="4271989" y="1070378"/>
            <a:ext cx="8164485" cy="1403461"/>
          </a:xfrm>
        </p:spPr>
        <p:txBody>
          <a:bodyPr/>
          <a:lstStyle/>
          <a:p>
            <a:r>
              <a:rPr lang="en-AU" sz="4000" dirty="0">
                <a:solidFill>
                  <a:schemeClr val="accent1"/>
                </a:solidFill>
              </a:rPr>
              <a:t>Custom Event Grid Topic Publishing </a:t>
            </a:r>
            <a:br>
              <a:rPr lang="en-AU" sz="4000" dirty="0">
                <a:solidFill>
                  <a:schemeClr val="accent1"/>
                </a:solidFill>
              </a:rPr>
            </a:br>
            <a:r>
              <a:rPr lang="en-AU" sz="4000" dirty="0">
                <a:solidFill>
                  <a:schemeClr val="accent1"/>
                </a:solidFill>
              </a:rPr>
              <a:t>Service Fabric Logging Events</a:t>
            </a:r>
          </a:p>
        </p:txBody>
      </p:sp>
      <p:pic>
        <p:nvPicPr>
          <p:cNvPr id="2" name="Picture 1">
            <a:extLst>
              <a:ext uri="{FF2B5EF4-FFF2-40B4-BE49-F238E27FC236}">
                <a16:creationId xmlns:a16="http://schemas.microsoft.com/office/drawing/2014/main" id="{8C66D63D-CECD-476F-BABC-CBD19FBB91FE}"/>
              </a:ext>
            </a:extLst>
          </p:cNvPr>
          <p:cNvPicPr>
            <a:picLocks noChangeAspect="1"/>
          </p:cNvPicPr>
          <p:nvPr/>
        </p:nvPicPr>
        <p:blipFill>
          <a:blip r:embed="rId3"/>
          <a:stretch>
            <a:fillRect/>
          </a:stretch>
        </p:blipFill>
        <p:spPr>
          <a:xfrm>
            <a:off x="4271990" y="3355231"/>
            <a:ext cx="7076664" cy="2818655"/>
          </a:xfrm>
          <a:prstGeom prst="rect">
            <a:avLst/>
          </a:prstGeom>
        </p:spPr>
      </p:pic>
    </p:spTree>
    <p:extLst>
      <p:ext uri="{BB962C8B-B14F-4D97-AF65-F5344CB8AC3E}">
        <p14:creationId xmlns:p14="http://schemas.microsoft.com/office/powerpoint/2010/main" val="1512580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500">
        <p15:prstTrans prst="curtains"/>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61F51-C905-4869-A1B8-5DAEE04C426B}"/>
              </a:ext>
            </a:extLst>
          </p:cNvPr>
          <p:cNvSpPr>
            <a:spLocks noGrp="1"/>
          </p:cNvSpPr>
          <p:nvPr>
            <p:ph type="title"/>
          </p:nvPr>
        </p:nvSpPr>
        <p:spPr/>
        <p:txBody>
          <a:bodyPr/>
          <a:lstStyle/>
          <a:p>
            <a:r>
              <a:rPr lang="en-AU" dirty="0"/>
              <a:t>Creating the Event Topic</a:t>
            </a:r>
          </a:p>
        </p:txBody>
      </p:sp>
      <p:pic>
        <p:nvPicPr>
          <p:cNvPr id="1026" name="Picture 2" descr="https://mindovermessaging.files.wordpress.com/2017/09/image12.png">
            <a:extLst>
              <a:ext uri="{FF2B5EF4-FFF2-40B4-BE49-F238E27FC236}">
                <a16:creationId xmlns:a16="http://schemas.microsoft.com/office/drawing/2014/main" id="{8C70A76A-D92A-40A5-B744-47432088E2E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8083" y="1212849"/>
            <a:ext cx="6162675" cy="469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indovermessaging.files.wordpress.com/2017/09/image13.png">
            <a:extLst>
              <a:ext uri="{FF2B5EF4-FFF2-40B4-BE49-F238E27FC236}">
                <a16:creationId xmlns:a16="http://schemas.microsoft.com/office/drawing/2014/main" id="{9D4E7E02-E4C1-4E77-B2EC-14499FEA624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14107" y="1212849"/>
            <a:ext cx="8810625"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321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arn(outVertical)">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B3C7B2E-E4FE-4530-829F-15CBB8E8FBD4}"/>
              </a:ext>
            </a:extLst>
          </p:cNvPr>
          <p:cNvGrpSpPr/>
          <p:nvPr/>
        </p:nvGrpSpPr>
        <p:grpSpPr>
          <a:xfrm>
            <a:off x="274702" y="1577043"/>
            <a:ext cx="11887200" cy="4206240"/>
            <a:chOff x="274702" y="1577043"/>
            <a:chExt cx="11887200" cy="4206240"/>
          </a:xfrm>
        </p:grpSpPr>
        <p:sp>
          <p:nvSpPr>
            <p:cNvPr id="7" name="Rectangle 6">
              <a:extLst>
                <a:ext uri="{FF2B5EF4-FFF2-40B4-BE49-F238E27FC236}">
                  <a16:creationId xmlns:a16="http://schemas.microsoft.com/office/drawing/2014/main" id="{932419E2-CA77-4921-B234-A3E50A43CD68}"/>
                </a:ext>
              </a:extLst>
            </p:cNvPr>
            <p:cNvSpPr/>
            <p:nvPr/>
          </p:nvSpPr>
          <p:spPr>
            <a:xfrm>
              <a:off x="274702" y="1577043"/>
              <a:ext cx="11887200" cy="4206240"/>
            </a:xfrm>
            <a:prstGeom prst="rect">
              <a:avLst/>
            </a:prstGeom>
            <a:noFill/>
            <a:ln w="22225">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73"/>
            </a:p>
          </p:txBody>
        </p:sp>
        <p:sp>
          <p:nvSpPr>
            <p:cNvPr id="8" name="Content Placeholder 2">
              <a:extLst>
                <a:ext uri="{FF2B5EF4-FFF2-40B4-BE49-F238E27FC236}">
                  <a16:creationId xmlns:a16="http://schemas.microsoft.com/office/drawing/2014/main" id="{95CC69AB-0E2A-4521-886F-07E0A3D925E2}"/>
                </a:ext>
              </a:extLst>
            </p:cNvPr>
            <p:cNvSpPr txBox="1">
              <a:spLocks/>
            </p:cNvSpPr>
            <p:nvPr/>
          </p:nvSpPr>
          <p:spPr>
            <a:xfrm>
              <a:off x="759605" y="1664227"/>
              <a:ext cx="10725150" cy="2457596"/>
            </a:xfrm>
            <a:prstGeom prst="rect">
              <a:avLst/>
            </a:prstGeom>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00"/>
                </a:spcBef>
                <a:buNone/>
              </a:pPr>
              <a:r>
                <a:rPr lang="en-US" sz="24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Add topic endpoint &amp; key to application configuration</a:t>
              </a:r>
            </a:p>
            <a:p>
              <a:pPr marL="0" indent="0">
                <a:spcBef>
                  <a:spcPts val="1500"/>
                </a:spcBef>
                <a:buNone/>
              </a:pPr>
              <a:r>
                <a:rPr lang="en-US" sz="24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Create classes: </a:t>
              </a:r>
            </a:p>
            <a:p>
              <a:pPr marL="230188" lvl="1" indent="-230188">
                <a:spcBef>
                  <a:spcPts val="600"/>
                </a:spcBef>
              </a:pPr>
              <a:r>
                <a:rPr lang="en-AU" sz="18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The </a:t>
              </a:r>
              <a:r>
                <a:rPr lang="en-AU" sz="1800" b="1"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Event</a:t>
              </a:r>
              <a:r>
                <a:rPr lang="en-AU" sz="18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 class which represents the Event Grid events schema</a:t>
              </a:r>
            </a:p>
            <a:p>
              <a:pPr marL="230188" lvl="1" indent="-230188">
                <a:spcBef>
                  <a:spcPts val="600"/>
                </a:spcBef>
              </a:pPr>
              <a:r>
                <a:rPr lang="en-AU" sz="18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A </a:t>
              </a:r>
              <a:r>
                <a:rPr lang="en-AU" sz="1800" b="1" dirty="0" err="1">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LogEvent</a:t>
              </a:r>
              <a:r>
                <a:rPr lang="en-AU" sz="18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 class which represents the “Data” element in the </a:t>
              </a:r>
              <a:r>
                <a:rPr lang="en-AU" sz="1800" b="1"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Event</a:t>
              </a:r>
              <a:r>
                <a:rPr lang="en-AU" sz="18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 schema</a:t>
              </a:r>
            </a:p>
            <a:p>
              <a:pPr marL="230188" lvl="1" indent="-230188">
                <a:spcBef>
                  <a:spcPts val="600"/>
                </a:spcBef>
              </a:pPr>
              <a:r>
                <a:rPr lang="en-AU" sz="18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A utility class which includes the static </a:t>
              </a:r>
              <a:r>
                <a:rPr lang="en-AU" sz="1800" b="1" dirty="0" err="1">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SendLogEvent</a:t>
              </a:r>
              <a:r>
                <a:rPr lang="en-AU" sz="18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 method</a:t>
              </a:r>
            </a:p>
            <a:p>
              <a:pPr marL="230188" lvl="1" indent="-230188">
                <a:spcBef>
                  <a:spcPts val="600"/>
                </a:spcBef>
              </a:pPr>
              <a:r>
                <a:rPr lang="en-AU" sz="18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A </a:t>
              </a:r>
              <a:r>
                <a:rPr lang="en-AU" sz="1800" b="1" dirty="0" err="1">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LogEventType</a:t>
              </a:r>
              <a:r>
                <a:rPr lang="en-AU" sz="18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 </a:t>
              </a:r>
              <a:r>
                <a:rPr lang="en-AU" sz="1800" dirty="0" err="1">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enum</a:t>
              </a:r>
              <a:r>
                <a:rPr lang="en-AU" sz="18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 to define logging severity levels  (ERROR | WARNING | INFO | VERBOSE)</a:t>
              </a:r>
              <a:endParaRPr lang="en-US" sz="18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9" name="check 3">
              <a:extLst>
                <a:ext uri="{FF2B5EF4-FFF2-40B4-BE49-F238E27FC236}">
                  <a16:creationId xmlns:a16="http://schemas.microsoft.com/office/drawing/2014/main" id="{C96F98C2-BDEE-46BB-ADDB-9CC777732384}"/>
                </a:ext>
              </a:extLst>
            </p:cNvPr>
            <p:cNvSpPr>
              <a:spLocks noChangeAspect="1" noEditPoints="1"/>
            </p:cNvSpPr>
            <p:nvPr/>
          </p:nvSpPr>
          <p:spPr bwMode="auto">
            <a:xfrm>
              <a:off x="476052" y="1828460"/>
              <a:ext cx="275921" cy="27432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heck 3">
              <a:extLst>
                <a:ext uri="{FF2B5EF4-FFF2-40B4-BE49-F238E27FC236}">
                  <a16:creationId xmlns:a16="http://schemas.microsoft.com/office/drawing/2014/main" id="{D7508DF1-AE31-4A22-99E0-9E56DBA94F34}"/>
                </a:ext>
              </a:extLst>
            </p:cNvPr>
            <p:cNvSpPr>
              <a:spLocks noChangeAspect="1" noEditPoints="1"/>
            </p:cNvSpPr>
            <p:nvPr/>
          </p:nvSpPr>
          <p:spPr bwMode="auto">
            <a:xfrm>
              <a:off x="476052" y="2346620"/>
              <a:ext cx="275921" cy="27432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itle 3">
            <a:extLst>
              <a:ext uri="{FF2B5EF4-FFF2-40B4-BE49-F238E27FC236}">
                <a16:creationId xmlns:a16="http://schemas.microsoft.com/office/drawing/2014/main" id="{90461F51-C905-4869-A1B8-5DAEE04C426B}"/>
              </a:ext>
            </a:extLst>
          </p:cNvPr>
          <p:cNvSpPr>
            <a:spLocks noGrp="1"/>
          </p:cNvSpPr>
          <p:nvPr>
            <p:ph type="title"/>
          </p:nvPr>
        </p:nvSpPr>
        <p:spPr/>
        <p:txBody>
          <a:bodyPr/>
          <a:lstStyle/>
          <a:p>
            <a:r>
              <a:rPr lang="en-AU" dirty="0"/>
              <a:t>Creating the Event Publisher</a:t>
            </a:r>
          </a:p>
        </p:txBody>
      </p:sp>
      <p:sp>
        <p:nvSpPr>
          <p:cNvPr id="2" name="Rectangle 1">
            <a:extLst>
              <a:ext uri="{FF2B5EF4-FFF2-40B4-BE49-F238E27FC236}">
                <a16:creationId xmlns:a16="http://schemas.microsoft.com/office/drawing/2014/main" id="{052624FF-6BFF-4977-B823-EDB341E7BF37}"/>
              </a:ext>
            </a:extLst>
          </p:cNvPr>
          <p:cNvSpPr/>
          <p:nvPr/>
        </p:nvSpPr>
        <p:spPr>
          <a:xfrm>
            <a:off x="274639" y="6363847"/>
            <a:ext cx="9455381" cy="374846"/>
          </a:xfrm>
          <a:prstGeom prst="rect">
            <a:avLst/>
          </a:prstGeom>
        </p:spPr>
        <p:txBody>
          <a:bodyPr wrap="square">
            <a:spAutoFit/>
          </a:bodyPr>
          <a:lstStyle/>
          <a:p>
            <a:r>
              <a:rPr lang="en-AU" i="1" dirty="0"/>
              <a:t>https://blog.eldert.net/sending-custom-events-to-azure-event-grid/</a:t>
            </a:r>
          </a:p>
        </p:txBody>
      </p:sp>
    </p:spTree>
    <p:extLst>
      <p:ext uri="{BB962C8B-B14F-4D97-AF65-F5344CB8AC3E}">
        <p14:creationId xmlns:p14="http://schemas.microsoft.com/office/powerpoint/2010/main" val="285445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6"/>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61F51-C905-4869-A1B8-5DAEE04C426B}"/>
              </a:ext>
            </a:extLst>
          </p:cNvPr>
          <p:cNvSpPr>
            <a:spLocks noGrp="1"/>
          </p:cNvSpPr>
          <p:nvPr>
            <p:ph type="title"/>
          </p:nvPr>
        </p:nvSpPr>
        <p:spPr/>
        <p:txBody>
          <a:bodyPr/>
          <a:lstStyle/>
          <a:p>
            <a:r>
              <a:rPr lang="en-AU" dirty="0"/>
              <a:t>Creating the Event Publisher</a:t>
            </a:r>
          </a:p>
        </p:txBody>
      </p:sp>
      <p:pic>
        <p:nvPicPr>
          <p:cNvPr id="7172" name="Picture 4" descr="https://mindovermessaging.files.wordpress.com/2017/09/image15.png">
            <a:extLst>
              <a:ext uri="{FF2B5EF4-FFF2-40B4-BE49-F238E27FC236}">
                <a16:creationId xmlns:a16="http://schemas.microsoft.com/office/drawing/2014/main" id="{D23E4CD9-39AE-4881-AF80-39C9D1AF8E7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27400" y="1601788"/>
            <a:ext cx="5781675"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8307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61F51-C905-4869-A1B8-5DAEE04C426B}"/>
              </a:ext>
            </a:extLst>
          </p:cNvPr>
          <p:cNvSpPr>
            <a:spLocks noGrp="1"/>
          </p:cNvSpPr>
          <p:nvPr>
            <p:ph type="title"/>
          </p:nvPr>
        </p:nvSpPr>
        <p:spPr/>
        <p:txBody>
          <a:bodyPr/>
          <a:lstStyle/>
          <a:p>
            <a:r>
              <a:rPr lang="en-AU" dirty="0"/>
              <a:t>Creating the Event Publisher</a:t>
            </a:r>
          </a:p>
        </p:txBody>
      </p:sp>
      <p:pic>
        <p:nvPicPr>
          <p:cNvPr id="7170" name="Picture 2" descr="https://mindovermessaging.files.wordpress.com/2017/09/image16.png">
            <a:extLst>
              <a:ext uri="{FF2B5EF4-FFF2-40B4-BE49-F238E27FC236}">
                <a16:creationId xmlns:a16="http://schemas.microsoft.com/office/drawing/2014/main" id="{7C50E160-F9D3-4647-9661-47E9CF36334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51163" y="1587500"/>
            <a:ext cx="6534150" cy="381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46979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B3C7B2E-E4FE-4530-829F-15CBB8E8FBD4}"/>
              </a:ext>
            </a:extLst>
          </p:cNvPr>
          <p:cNvGrpSpPr/>
          <p:nvPr/>
        </p:nvGrpSpPr>
        <p:grpSpPr>
          <a:xfrm>
            <a:off x="274702" y="1577043"/>
            <a:ext cx="11887200" cy="4206240"/>
            <a:chOff x="274702" y="1577043"/>
            <a:chExt cx="11887200" cy="4206240"/>
          </a:xfrm>
        </p:grpSpPr>
        <p:sp>
          <p:nvSpPr>
            <p:cNvPr id="7" name="Rectangle 6">
              <a:extLst>
                <a:ext uri="{FF2B5EF4-FFF2-40B4-BE49-F238E27FC236}">
                  <a16:creationId xmlns:a16="http://schemas.microsoft.com/office/drawing/2014/main" id="{932419E2-CA77-4921-B234-A3E50A43CD68}"/>
                </a:ext>
              </a:extLst>
            </p:cNvPr>
            <p:cNvSpPr/>
            <p:nvPr/>
          </p:nvSpPr>
          <p:spPr>
            <a:xfrm>
              <a:off x="274702" y="1577043"/>
              <a:ext cx="11887200" cy="4206240"/>
            </a:xfrm>
            <a:prstGeom prst="rect">
              <a:avLst/>
            </a:prstGeom>
            <a:noFill/>
            <a:ln w="22225">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73"/>
            </a:p>
          </p:txBody>
        </p:sp>
        <p:sp>
          <p:nvSpPr>
            <p:cNvPr id="8" name="Content Placeholder 2">
              <a:extLst>
                <a:ext uri="{FF2B5EF4-FFF2-40B4-BE49-F238E27FC236}">
                  <a16:creationId xmlns:a16="http://schemas.microsoft.com/office/drawing/2014/main" id="{95CC69AB-0E2A-4521-886F-07E0A3D925E2}"/>
                </a:ext>
              </a:extLst>
            </p:cNvPr>
            <p:cNvSpPr txBox="1">
              <a:spLocks/>
            </p:cNvSpPr>
            <p:nvPr/>
          </p:nvSpPr>
          <p:spPr>
            <a:xfrm>
              <a:off x="759605" y="1664227"/>
              <a:ext cx="10725150" cy="1478866"/>
            </a:xfrm>
            <a:prstGeom prst="rect">
              <a:avLst/>
            </a:prstGeom>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00"/>
                </a:spcBef>
                <a:buNone/>
              </a:pPr>
              <a:r>
                <a:rPr lang="en-US" sz="24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Create Function App in same region as Event Grid topic</a:t>
              </a:r>
            </a:p>
            <a:p>
              <a:pPr marL="0" indent="0">
                <a:spcBef>
                  <a:spcPts val="1500"/>
                </a:spcBef>
                <a:buNone/>
              </a:pPr>
              <a:r>
                <a:rPr lang="en-US" sz="24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Use the Generic Web Hook Trigger</a:t>
              </a:r>
            </a:p>
            <a:p>
              <a:pPr marL="230188" lvl="1" indent="-230188">
                <a:spcBef>
                  <a:spcPts val="600"/>
                </a:spcBef>
              </a:pPr>
              <a:r>
                <a:rPr lang="en-AU" sz="18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The Event Grid Trigger does not seem to work at the moment</a:t>
              </a:r>
              <a:endParaRPr lang="en-US" sz="18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9" name="check 3">
              <a:extLst>
                <a:ext uri="{FF2B5EF4-FFF2-40B4-BE49-F238E27FC236}">
                  <a16:creationId xmlns:a16="http://schemas.microsoft.com/office/drawing/2014/main" id="{C96F98C2-BDEE-46BB-ADDB-9CC777732384}"/>
                </a:ext>
              </a:extLst>
            </p:cNvPr>
            <p:cNvSpPr>
              <a:spLocks noChangeAspect="1" noEditPoints="1"/>
            </p:cNvSpPr>
            <p:nvPr/>
          </p:nvSpPr>
          <p:spPr bwMode="auto">
            <a:xfrm>
              <a:off x="476052" y="1828460"/>
              <a:ext cx="275921" cy="27432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heck 3">
              <a:extLst>
                <a:ext uri="{FF2B5EF4-FFF2-40B4-BE49-F238E27FC236}">
                  <a16:creationId xmlns:a16="http://schemas.microsoft.com/office/drawing/2014/main" id="{D7508DF1-AE31-4A22-99E0-9E56DBA94F34}"/>
                </a:ext>
              </a:extLst>
            </p:cNvPr>
            <p:cNvSpPr>
              <a:spLocks noChangeAspect="1" noEditPoints="1"/>
            </p:cNvSpPr>
            <p:nvPr/>
          </p:nvSpPr>
          <p:spPr bwMode="auto">
            <a:xfrm>
              <a:off x="476052" y="2346620"/>
              <a:ext cx="275921" cy="27432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itle 3">
            <a:extLst>
              <a:ext uri="{FF2B5EF4-FFF2-40B4-BE49-F238E27FC236}">
                <a16:creationId xmlns:a16="http://schemas.microsoft.com/office/drawing/2014/main" id="{90461F51-C905-4869-A1B8-5DAEE04C426B}"/>
              </a:ext>
            </a:extLst>
          </p:cNvPr>
          <p:cNvSpPr>
            <a:spLocks noGrp="1"/>
          </p:cNvSpPr>
          <p:nvPr>
            <p:ph type="title"/>
          </p:nvPr>
        </p:nvSpPr>
        <p:spPr/>
        <p:txBody>
          <a:bodyPr/>
          <a:lstStyle/>
          <a:p>
            <a:r>
              <a:rPr lang="en-AU" dirty="0"/>
              <a:t>Creating the Event Subscriber (Function)</a:t>
            </a:r>
          </a:p>
        </p:txBody>
      </p:sp>
    </p:spTree>
    <p:extLst>
      <p:ext uri="{BB962C8B-B14F-4D97-AF65-F5344CB8AC3E}">
        <p14:creationId xmlns:p14="http://schemas.microsoft.com/office/powerpoint/2010/main" val="3410353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6"/>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61F51-C905-4869-A1B8-5DAEE04C426B}"/>
              </a:ext>
            </a:extLst>
          </p:cNvPr>
          <p:cNvSpPr>
            <a:spLocks noGrp="1"/>
          </p:cNvSpPr>
          <p:nvPr>
            <p:ph type="title"/>
          </p:nvPr>
        </p:nvSpPr>
        <p:spPr/>
        <p:txBody>
          <a:bodyPr/>
          <a:lstStyle/>
          <a:p>
            <a:r>
              <a:rPr lang="en-AU" dirty="0"/>
              <a:t>Creating the Event Subscriber (Function)</a:t>
            </a:r>
          </a:p>
        </p:txBody>
      </p:sp>
      <p:pic>
        <p:nvPicPr>
          <p:cNvPr id="11" name="Picture 10">
            <a:extLst>
              <a:ext uri="{FF2B5EF4-FFF2-40B4-BE49-F238E27FC236}">
                <a16:creationId xmlns:a16="http://schemas.microsoft.com/office/drawing/2014/main" id="{B43423A7-755E-4D5D-84CC-4323EA863C27}"/>
              </a:ext>
            </a:extLst>
          </p:cNvPr>
          <p:cNvPicPr>
            <a:picLocks noChangeAspect="1"/>
          </p:cNvPicPr>
          <p:nvPr/>
        </p:nvPicPr>
        <p:blipFill>
          <a:blip r:embed="rId3"/>
          <a:stretch>
            <a:fillRect/>
          </a:stretch>
        </p:blipFill>
        <p:spPr>
          <a:xfrm>
            <a:off x="1595492" y="1212849"/>
            <a:ext cx="9247857" cy="5173573"/>
          </a:xfrm>
          <a:prstGeom prst="rect">
            <a:avLst/>
          </a:prstGeom>
        </p:spPr>
      </p:pic>
    </p:spTree>
    <p:extLst>
      <p:ext uri="{BB962C8B-B14F-4D97-AF65-F5344CB8AC3E}">
        <p14:creationId xmlns:p14="http://schemas.microsoft.com/office/powerpoint/2010/main" val="359238235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B3C7B2E-E4FE-4530-829F-15CBB8E8FBD4}"/>
              </a:ext>
            </a:extLst>
          </p:cNvPr>
          <p:cNvGrpSpPr/>
          <p:nvPr/>
        </p:nvGrpSpPr>
        <p:grpSpPr>
          <a:xfrm>
            <a:off x="274702" y="1577043"/>
            <a:ext cx="11887200" cy="4206240"/>
            <a:chOff x="274702" y="1577043"/>
            <a:chExt cx="11887200" cy="4206240"/>
          </a:xfrm>
        </p:grpSpPr>
        <p:sp>
          <p:nvSpPr>
            <p:cNvPr id="7" name="Rectangle 6">
              <a:extLst>
                <a:ext uri="{FF2B5EF4-FFF2-40B4-BE49-F238E27FC236}">
                  <a16:creationId xmlns:a16="http://schemas.microsoft.com/office/drawing/2014/main" id="{932419E2-CA77-4921-B234-A3E50A43CD68}"/>
                </a:ext>
              </a:extLst>
            </p:cNvPr>
            <p:cNvSpPr/>
            <p:nvPr/>
          </p:nvSpPr>
          <p:spPr>
            <a:xfrm>
              <a:off x="274702" y="1577043"/>
              <a:ext cx="11887200" cy="4206240"/>
            </a:xfrm>
            <a:prstGeom prst="rect">
              <a:avLst/>
            </a:prstGeom>
            <a:noFill/>
            <a:ln w="22225">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73"/>
            </a:p>
          </p:txBody>
        </p:sp>
        <p:sp>
          <p:nvSpPr>
            <p:cNvPr id="8" name="Content Placeholder 2">
              <a:extLst>
                <a:ext uri="{FF2B5EF4-FFF2-40B4-BE49-F238E27FC236}">
                  <a16:creationId xmlns:a16="http://schemas.microsoft.com/office/drawing/2014/main" id="{95CC69AB-0E2A-4521-886F-07E0A3D925E2}"/>
                </a:ext>
              </a:extLst>
            </p:cNvPr>
            <p:cNvSpPr txBox="1">
              <a:spLocks/>
            </p:cNvSpPr>
            <p:nvPr/>
          </p:nvSpPr>
          <p:spPr>
            <a:xfrm>
              <a:off x="759605" y="1664227"/>
              <a:ext cx="10725150" cy="2528384"/>
            </a:xfrm>
            <a:prstGeom prst="rect">
              <a:avLst/>
            </a:prstGeom>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00"/>
                </a:spcBef>
                <a:buNone/>
              </a:pPr>
              <a:r>
                <a:rPr lang="en-US" sz="24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Create Logic App in same region as Event Grid topic</a:t>
              </a:r>
            </a:p>
            <a:p>
              <a:pPr marL="0" indent="0">
                <a:spcBef>
                  <a:spcPts val="1500"/>
                </a:spcBef>
                <a:buNone/>
              </a:pPr>
              <a:r>
                <a:rPr lang="en-US" sz="24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Create a Service Principal with Contributor rights on Event Grid topic</a:t>
              </a:r>
            </a:p>
            <a:p>
              <a:pPr marL="0" indent="0">
                <a:spcBef>
                  <a:spcPts val="1500"/>
                </a:spcBef>
                <a:buNone/>
              </a:pPr>
              <a:r>
                <a:rPr lang="en-US" sz="24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Resource Type should be </a:t>
              </a:r>
              <a:r>
                <a:rPr lang="en-US" sz="2400" b="1" dirty="0" err="1">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Microsoft.EventGrid.topics</a:t>
              </a:r>
              <a:endParaRPr lang="en-US" sz="2400" b="1"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endParaRPr>
            </a:p>
            <a:p>
              <a:pPr marL="0" indent="0">
                <a:spcBef>
                  <a:spcPts val="1500"/>
                </a:spcBef>
                <a:buNone/>
              </a:pPr>
              <a:r>
                <a:rPr lang="en-US" sz="24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Be sure to select the Resource Name from the list</a:t>
              </a:r>
            </a:p>
            <a:p>
              <a:pPr marL="230188" lvl="1" indent="-230188">
                <a:spcBef>
                  <a:spcPts val="600"/>
                </a:spcBef>
              </a:pPr>
              <a:r>
                <a:rPr lang="en-AU" sz="18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You may need to type something in first and then click the “x” to make list appear</a:t>
              </a:r>
              <a:endParaRPr lang="en-US" sz="1800" dirty="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9" name="check 3">
              <a:extLst>
                <a:ext uri="{FF2B5EF4-FFF2-40B4-BE49-F238E27FC236}">
                  <a16:creationId xmlns:a16="http://schemas.microsoft.com/office/drawing/2014/main" id="{C96F98C2-BDEE-46BB-ADDB-9CC777732384}"/>
                </a:ext>
              </a:extLst>
            </p:cNvPr>
            <p:cNvSpPr>
              <a:spLocks noChangeAspect="1" noEditPoints="1"/>
            </p:cNvSpPr>
            <p:nvPr/>
          </p:nvSpPr>
          <p:spPr bwMode="auto">
            <a:xfrm>
              <a:off x="476052" y="1828460"/>
              <a:ext cx="275921" cy="27432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heck 3">
              <a:extLst>
                <a:ext uri="{FF2B5EF4-FFF2-40B4-BE49-F238E27FC236}">
                  <a16:creationId xmlns:a16="http://schemas.microsoft.com/office/drawing/2014/main" id="{D7508DF1-AE31-4A22-99E0-9E56DBA94F34}"/>
                </a:ext>
              </a:extLst>
            </p:cNvPr>
            <p:cNvSpPr>
              <a:spLocks noChangeAspect="1" noEditPoints="1"/>
            </p:cNvSpPr>
            <p:nvPr/>
          </p:nvSpPr>
          <p:spPr bwMode="auto">
            <a:xfrm>
              <a:off x="476052" y="2346620"/>
              <a:ext cx="275921" cy="27432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check 3">
              <a:extLst>
                <a:ext uri="{FF2B5EF4-FFF2-40B4-BE49-F238E27FC236}">
                  <a16:creationId xmlns:a16="http://schemas.microsoft.com/office/drawing/2014/main" id="{C52E4C91-D20C-4CAD-88C5-8B0E2D6CB25D}"/>
                </a:ext>
              </a:extLst>
            </p:cNvPr>
            <p:cNvSpPr>
              <a:spLocks noChangeAspect="1" noEditPoints="1"/>
            </p:cNvSpPr>
            <p:nvPr/>
          </p:nvSpPr>
          <p:spPr bwMode="auto">
            <a:xfrm>
              <a:off x="473656" y="3382940"/>
              <a:ext cx="275921" cy="27432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check 3">
              <a:extLst>
                <a:ext uri="{FF2B5EF4-FFF2-40B4-BE49-F238E27FC236}">
                  <a16:creationId xmlns:a16="http://schemas.microsoft.com/office/drawing/2014/main" id="{B649FA7E-1B7B-4374-B9E3-69BC4E338189}"/>
                </a:ext>
              </a:extLst>
            </p:cNvPr>
            <p:cNvSpPr>
              <a:spLocks noChangeAspect="1" noEditPoints="1"/>
            </p:cNvSpPr>
            <p:nvPr/>
          </p:nvSpPr>
          <p:spPr bwMode="auto">
            <a:xfrm>
              <a:off x="473657" y="2864780"/>
              <a:ext cx="275921" cy="27432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itle 3">
            <a:extLst>
              <a:ext uri="{FF2B5EF4-FFF2-40B4-BE49-F238E27FC236}">
                <a16:creationId xmlns:a16="http://schemas.microsoft.com/office/drawing/2014/main" id="{90461F51-C905-4869-A1B8-5DAEE04C426B}"/>
              </a:ext>
            </a:extLst>
          </p:cNvPr>
          <p:cNvSpPr>
            <a:spLocks noGrp="1"/>
          </p:cNvSpPr>
          <p:nvPr>
            <p:ph type="title"/>
          </p:nvPr>
        </p:nvSpPr>
        <p:spPr/>
        <p:txBody>
          <a:bodyPr/>
          <a:lstStyle/>
          <a:p>
            <a:r>
              <a:rPr lang="en-AU" dirty="0"/>
              <a:t>Creating the Event Subscriber (Logic App)</a:t>
            </a:r>
          </a:p>
        </p:txBody>
      </p:sp>
      <p:sp>
        <p:nvSpPr>
          <p:cNvPr id="11" name="Rectangle 10">
            <a:extLst>
              <a:ext uri="{FF2B5EF4-FFF2-40B4-BE49-F238E27FC236}">
                <a16:creationId xmlns:a16="http://schemas.microsoft.com/office/drawing/2014/main" id="{1C134C56-9947-467E-9188-311E2D902CB0}"/>
              </a:ext>
            </a:extLst>
          </p:cNvPr>
          <p:cNvSpPr/>
          <p:nvPr/>
        </p:nvSpPr>
        <p:spPr>
          <a:xfrm>
            <a:off x="274639" y="6363847"/>
            <a:ext cx="11345433" cy="374846"/>
          </a:xfrm>
          <a:prstGeom prst="rect">
            <a:avLst/>
          </a:prstGeom>
        </p:spPr>
        <p:txBody>
          <a:bodyPr wrap="square">
            <a:spAutoFit/>
          </a:bodyPr>
          <a:lstStyle/>
          <a:p>
            <a:r>
              <a:rPr lang="en-AU" i="1" dirty="0"/>
              <a:t>https://docs.microsoft.com/en-us/azure/azure-resource-manager/resource-group-create-service-principal-portal</a:t>
            </a:r>
          </a:p>
        </p:txBody>
      </p:sp>
    </p:spTree>
    <p:extLst>
      <p:ext uri="{BB962C8B-B14F-4D97-AF65-F5344CB8AC3E}">
        <p14:creationId xmlns:p14="http://schemas.microsoft.com/office/powerpoint/2010/main" val="2561142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6"/>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61F51-C905-4869-A1B8-5DAEE04C426B}"/>
              </a:ext>
            </a:extLst>
          </p:cNvPr>
          <p:cNvSpPr>
            <a:spLocks noGrp="1"/>
          </p:cNvSpPr>
          <p:nvPr>
            <p:ph type="title"/>
          </p:nvPr>
        </p:nvSpPr>
        <p:spPr/>
        <p:txBody>
          <a:bodyPr/>
          <a:lstStyle/>
          <a:p>
            <a:r>
              <a:rPr lang="en-AU" dirty="0"/>
              <a:t>Creating the Event Subscriber (Logic App)</a:t>
            </a:r>
          </a:p>
        </p:txBody>
      </p:sp>
      <p:pic>
        <p:nvPicPr>
          <p:cNvPr id="4098" name="Picture 2" descr="https://mindovermessaging.files.wordpress.com/2017/09/image22.png">
            <a:extLst>
              <a:ext uri="{FF2B5EF4-FFF2-40B4-BE49-F238E27FC236}">
                <a16:creationId xmlns:a16="http://schemas.microsoft.com/office/drawing/2014/main" id="{F1EA4CB4-18C1-404E-9063-4FF0CAFE698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22376" y="1212849"/>
            <a:ext cx="3794089" cy="5713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72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E65E0B-DAD6-4E77-BBBD-558E96DA159A}"/>
              </a:ext>
            </a:extLst>
          </p:cNvPr>
          <p:cNvSpPr>
            <a:spLocks noGrp="1"/>
          </p:cNvSpPr>
          <p:nvPr>
            <p:ph type="title"/>
          </p:nvPr>
        </p:nvSpPr>
        <p:spPr/>
        <p:txBody>
          <a:bodyPr/>
          <a:lstStyle/>
          <a:p>
            <a:r>
              <a:rPr lang="en-AU" dirty="0"/>
              <a:t>Questions?</a:t>
            </a:r>
          </a:p>
        </p:txBody>
      </p:sp>
      <p:pic>
        <p:nvPicPr>
          <p:cNvPr id="5" name="Picture 4">
            <a:extLst>
              <a:ext uri="{FF2B5EF4-FFF2-40B4-BE49-F238E27FC236}">
                <a16:creationId xmlns:a16="http://schemas.microsoft.com/office/drawing/2014/main" id="{4B3C0092-023C-4BAF-8338-CF155F57A8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19515" y="2228827"/>
            <a:ext cx="2218816" cy="2218816"/>
          </a:xfrm>
          <a:prstGeom prst="rect">
            <a:avLst/>
          </a:prstGeom>
        </p:spPr>
      </p:pic>
    </p:spTree>
    <p:extLst>
      <p:ext uri="{BB962C8B-B14F-4D97-AF65-F5344CB8AC3E}">
        <p14:creationId xmlns:p14="http://schemas.microsoft.com/office/powerpoint/2010/main" val="21133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0" name="Straight Connector 479"/>
          <p:cNvCxnSpPr/>
          <p:nvPr/>
        </p:nvCxnSpPr>
        <p:spPr>
          <a:xfrm flipV="1">
            <a:off x="8859731" y="3108678"/>
            <a:ext cx="0" cy="303096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V="1">
            <a:off x="11362217" y="2564660"/>
            <a:ext cx="0" cy="225379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p:cNvCxnSpPr/>
          <p:nvPr/>
        </p:nvCxnSpPr>
        <p:spPr>
          <a:xfrm flipV="1">
            <a:off x="6699200" y="0"/>
            <a:ext cx="0" cy="699452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p:cNvCxnSpPr/>
          <p:nvPr/>
        </p:nvCxnSpPr>
        <p:spPr>
          <a:xfrm flipV="1">
            <a:off x="9885595" y="0"/>
            <a:ext cx="0" cy="699452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V="1">
            <a:off x="699452" y="2797811"/>
            <a:ext cx="0" cy="419671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a:off x="699452" y="2797811"/>
            <a:ext cx="2253791"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flipV="1">
            <a:off x="2953243" y="0"/>
            <a:ext cx="0" cy="279781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p:nvPr/>
        </p:nvCxnSpPr>
        <p:spPr>
          <a:xfrm flipV="1">
            <a:off x="2347051" y="1"/>
            <a:ext cx="0" cy="53624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2331508" y="3730414"/>
            <a:ext cx="2984331"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flipV="1">
            <a:off x="5315839" y="3730414"/>
            <a:ext cx="0" cy="3264112"/>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a:off x="0" y="948147"/>
            <a:ext cx="2331508"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flipV="1">
            <a:off x="4429865" y="1398906"/>
            <a:ext cx="0" cy="23315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4429865" y="1398906"/>
            <a:ext cx="2253791"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a:off x="6683656" y="3124222"/>
            <a:ext cx="321748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a:off x="9870051" y="2564660"/>
            <a:ext cx="256465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flipV="1">
            <a:off x="11968409" y="1"/>
            <a:ext cx="0" cy="256465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0" y="5362470"/>
            <a:ext cx="2359486"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8859731" y="6139639"/>
            <a:ext cx="357497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1346673" y="4818451"/>
            <a:ext cx="1088037"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2331508" y="4973885"/>
            <a:ext cx="2984331"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V="1">
            <a:off x="3186394" y="4973885"/>
            <a:ext cx="0" cy="202064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5" name="TextBox 534"/>
          <p:cNvSpPr txBox="1"/>
          <p:nvPr/>
        </p:nvSpPr>
        <p:spPr>
          <a:xfrm>
            <a:off x="3115970" y="265988"/>
            <a:ext cx="3289749" cy="923330"/>
          </a:xfrm>
          <a:prstGeom prst="rect">
            <a:avLst/>
          </a:prstGeom>
          <a:noFill/>
        </p:spPr>
        <p:txBody>
          <a:bodyPr wrap="square" rtlCol="0" anchor="ctr" anchorCtr="0">
            <a:spAutoFit/>
          </a:bodyPr>
          <a:lstStyle/>
          <a:p>
            <a:pPr>
              <a:lnSpc>
                <a:spcPct val="90000"/>
              </a:lnSpc>
              <a:defRPr/>
            </a:pPr>
            <a:r>
              <a:rPr lang="en-US" sz="2000">
                <a:gradFill>
                  <a:gsLst>
                    <a:gs pos="21910">
                      <a:schemeClr val="tx1"/>
                    </a:gs>
                    <a:gs pos="53000">
                      <a:schemeClr val="tx1"/>
                    </a:gs>
                  </a:gsLst>
                  <a:lin ang="5400000" scaled="1"/>
                </a:gradFill>
                <a:latin typeface="Segoe UI Semilight" panose="020B0402040204020203" pitchFamily="34" charset="0"/>
                <a:cs typeface="Segoe UI Semilight" panose="020B0402040204020203" pitchFamily="34" charset="0"/>
              </a:rPr>
              <a:t>What if all these events could be managed and directed from one place?</a:t>
            </a:r>
          </a:p>
        </p:txBody>
      </p:sp>
      <p:grpSp>
        <p:nvGrpSpPr>
          <p:cNvPr id="5" name="Group 4">
            <a:extLst>
              <a:ext uri="{FF2B5EF4-FFF2-40B4-BE49-F238E27FC236}">
                <a16:creationId xmlns:a16="http://schemas.microsoft.com/office/drawing/2014/main" id="{3EE192C8-3B5B-4AA6-9372-366ABA0403B7}"/>
              </a:ext>
            </a:extLst>
          </p:cNvPr>
          <p:cNvGrpSpPr/>
          <p:nvPr/>
        </p:nvGrpSpPr>
        <p:grpSpPr>
          <a:xfrm>
            <a:off x="0" y="4196715"/>
            <a:ext cx="12435840" cy="2797810"/>
            <a:chOff x="881" y="4236809"/>
            <a:chExt cx="12434712" cy="2797810"/>
          </a:xfrm>
        </p:grpSpPr>
        <p:grpSp>
          <p:nvGrpSpPr>
            <p:cNvPr id="74" name="Group 73">
              <a:extLst>
                <a:ext uri="{FF2B5EF4-FFF2-40B4-BE49-F238E27FC236}">
                  <a16:creationId xmlns:a16="http://schemas.microsoft.com/office/drawing/2014/main" id="{736B1C65-A12C-468E-90BA-F8ED0417A321}"/>
                </a:ext>
              </a:extLst>
            </p:cNvPr>
            <p:cNvGrpSpPr/>
            <p:nvPr/>
          </p:nvGrpSpPr>
          <p:grpSpPr>
            <a:xfrm>
              <a:off x="4353030" y="5757125"/>
              <a:ext cx="1942924" cy="1277494"/>
              <a:chOff x="7518401" y="5083176"/>
              <a:chExt cx="241300" cy="896938"/>
            </a:xfrm>
          </p:grpSpPr>
          <p:sp>
            <p:nvSpPr>
              <p:cNvPr id="75" name="Rectangle 105">
                <a:extLst>
                  <a:ext uri="{FF2B5EF4-FFF2-40B4-BE49-F238E27FC236}">
                    <a16:creationId xmlns:a16="http://schemas.microsoft.com/office/drawing/2014/main" id="{4A475F6A-C91F-4C40-B946-8081DA3A593F}"/>
                  </a:ext>
                </a:extLst>
              </p:cNvPr>
              <p:cNvSpPr>
                <a:spLocks noChangeArrowheads="1"/>
              </p:cNvSpPr>
              <p:nvPr/>
            </p:nvSpPr>
            <p:spPr bwMode="auto">
              <a:xfrm>
                <a:off x="7518401" y="5373688"/>
                <a:ext cx="241300" cy="6064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76" name="Rectangle 106">
                <a:extLst>
                  <a:ext uri="{FF2B5EF4-FFF2-40B4-BE49-F238E27FC236}">
                    <a16:creationId xmlns:a16="http://schemas.microsoft.com/office/drawing/2014/main" id="{7A056F8D-AD03-4406-8D2D-4118D0997C24}"/>
                  </a:ext>
                </a:extLst>
              </p:cNvPr>
              <p:cNvSpPr>
                <a:spLocks noChangeArrowheads="1"/>
              </p:cNvSpPr>
              <p:nvPr/>
            </p:nvSpPr>
            <p:spPr bwMode="auto">
              <a:xfrm>
                <a:off x="7550151" y="5200651"/>
                <a:ext cx="177800" cy="1730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77" name="Freeform 107">
                <a:extLst>
                  <a:ext uri="{FF2B5EF4-FFF2-40B4-BE49-F238E27FC236}">
                    <a16:creationId xmlns:a16="http://schemas.microsoft.com/office/drawing/2014/main" id="{F76EF744-96B5-44D4-90E3-65ECE37E2A5F}"/>
                  </a:ext>
                </a:extLst>
              </p:cNvPr>
              <p:cNvSpPr>
                <a:spLocks/>
              </p:cNvSpPr>
              <p:nvPr/>
            </p:nvSpPr>
            <p:spPr bwMode="auto">
              <a:xfrm>
                <a:off x="7591426" y="5083176"/>
                <a:ext cx="95250" cy="117475"/>
              </a:xfrm>
              <a:custGeom>
                <a:avLst/>
                <a:gdLst>
                  <a:gd name="T0" fmla="*/ 42 w 60"/>
                  <a:gd name="T1" fmla="*/ 0 h 74"/>
                  <a:gd name="T2" fmla="*/ 18 w 60"/>
                  <a:gd name="T3" fmla="*/ 0 h 74"/>
                  <a:gd name="T4" fmla="*/ 0 w 60"/>
                  <a:gd name="T5" fmla="*/ 74 h 74"/>
                  <a:gd name="T6" fmla="*/ 60 w 60"/>
                  <a:gd name="T7" fmla="*/ 74 h 74"/>
                  <a:gd name="T8" fmla="*/ 42 w 60"/>
                  <a:gd name="T9" fmla="*/ 0 h 74"/>
                </a:gdLst>
                <a:ahLst/>
                <a:cxnLst>
                  <a:cxn ang="0">
                    <a:pos x="T0" y="T1"/>
                  </a:cxn>
                  <a:cxn ang="0">
                    <a:pos x="T2" y="T3"/>
                  </a:cxn>
                  <a:cxn ang="0">
                    <a:pos x="T4" y="T5"/>
                  </a:cxn>
                  <a:cxn ang="0">
                    <a:pos x="T6" y="T7"/>
                  </a:cxn>
                  <a:cxn ang="0">
                    <a:pos x="T8" y="T9"/>
                  </a:cxn>
                </a:cxnLst>
                <a:rect l="0" t="0" r="r" b="b"/>
                <a:pathLst>
                  <a:path w="60" h="74">
                    <a:moveTo>
                      <a:pt x="42" y="0"/>
                    </a:moveTo>
                    <a:lnTo>
                      <a:pt x="18" y="0"/>
                    </a:lnTo>
                    <a:lnTo>
                      <a:pt x="0" y="74"/>
                    </a:lnTo>
                    <a:lnTo>
                      <a:pt x="60" y="74"/>
                    </a:lnTo>
                    <a:lnTo>
                      <a:pt x="4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78" name="Rectangle 108">
                <a:extLst>
                  <a:ext uri="{FF2B5EF4-FFF2-40B4-BE49-F238E27FC236}">
                    <a16:creationId xmlns:a16="http://schemas.microsoft.com/office/drawing/2014/main" id="{031DBF0D-F1E2-45AF-86DD-7822CB05A8FC}"/>
                  </a:ext>
                </a:extLst>
              </p:cNvPr>
              <p:cNvSpPr>
                <a:spLocks noChangeArrowheads="1"/>
              </p:cNvSpPr>
              <p:nvPr/>
            </p:nvSpPr>
            <p:spPr bwMode="auto">
              <a:xfrm>
                <a:off x="7553326" y="5416551"/>
                <a:ext cx="25400"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79" name="Rectangle 109">
                <a:extLst>
                  <a:ext uri="{FF2B5EF4-FFF2-40B4-BE49-F238E27FC236}">
                    <a16:creationId xmlns:a16="http://schemas.microsoft.com/office/drawing/2014/main" id="{FD32DE92-AA38-4A0E-B4C3-620AC2E82CA1}"/>
                  </a:ext>
                </a:extLst>
              </p:cNvPr>
              <p:cNvSpPr>
                <a:spLocks noChangeArrowheads="1"/>
              </p:cNvSpPr>
              <p:nvPr/>
            </p:nvSpPr>
            <p:spPr bwMode="auto">
              <a:xfrm>
                <a:off x="7602538" y="5416551"/>
                <a:ext cx="23813"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80" name="Rectangle 110">
                <a:extLst>
                  <a:ext uri="{FF2B5EF4-FFF2-40B4-BE49-F238E27FC236}">
                    <a16:creationId xmlns:a16="http://schemas.microsoft.com/office/drawing/2014/main" id="{85BDCDF4-29BF-41FA-BFD8-DB525C3BF0FC}"/>
                  </a:ext>
                </a:extLst>
              </p:cNvPr>
              <p:cNvSpPr>
                <a:spLocks noChangeArrowheads="1"/>
              </p:cNvSpPr>
              <p:nvPr/>
            </p:nvSpPr>
            <p:spPr bwMode="auto">
              <a:xfrm>
                <a:off x="7651751" y="5416551"/>
                <a:ext cx="23813"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81" name="Rectangle 111">
                <a:extLst>
                  <a:ext uri="{FF2B5EF4-FFF2-40B4-BE49-F238E27FC236}">
                    <a16:creationId xmlns:a16="http://schemas.microsoft.com/office/drawing/2014/main" id="{F401A7E4-2471-4E0B-BC2C-91563A12DF87}"/>
                  </a:ext>
                </a:extLst>
              </p:cNvPr>
              <p:cNvSpPr>
                <a:spLocks noChangeArrowheads="1"/>
              </p:cNvSpPr>
              <p:nvPr/>
            </p:nvSpPr>
            <p:spPr bwMode="auto">
              <a:xfrm>
                <a:off x="7699376" y="5416551"/>
                <a:ext cx="25400"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82" name="Rectangle 112">
                <a:extLst>
                  <a:ext uri="{FF2B5EF4-FFF2-40B4-BE49-F238E27FC236}">
                    <a16:creationId xmlns:a16="http://schemas.microsoft.com/office/drawing/2014/main" id="{7749637B-A0D8-4587-B147-F87AE8AB99C5}"/>
                  </a:ext>
                </a:extLst>
              </p:cNvPr>
              <p:cNvSpPr>
                <a:spLocks noChangeArrowheads="1"/>
              </p:cNvSpPr>
              <p:nvPr/>
            </p:nvSpPr>
            <p:spPr bwMode="auto">
              <a:xfrm>
                <a:off x="7550151" y="5200651"/>
                <a:ext cx="177800" cy="1746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83" name="Rectangle 113">
                <a:extLst>
                  <a:ext uri="{FF2B5EF4-FFF2-40B4-BE49-F238E27FC236}">
                    <a16:creationId xmlns:a16="http://schemas.microsoft.com/office/drawing/2014/main" id="{C074CEFA-1FD5-4804-945F-792E1941D54C}"/>
                  </a:ext>
                </a:extLst>
              </p:cNvPr>
              <p:cNvSpPr>
                <a:spLocks noChangeArrowheads="1"/>
              </p:cNvSpPr>
              <p:nvPr/>
            </p:nvSpPr>
            <p:spPr bwMode="auto">
              <a:xfrm>
                <a:off x="7518401" y="5356226"/>
                <a:ext cx="241300" cy="1746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grpSp>
        <p:grpSp>
          <p:nvGrpSpPr>
            <p:cNvPr id="84" name="Group 83">
              <a:extLst>
                <a:ext uri="{FF2B5EF4-FFF2-40B4-BE49-F238E27FC236}">
                  <a16:creationId xmlns:a16="http://schemas.microsoft.com/office/drawing/2014/main" id="{1036B745-4CD3-4DEE-8870-9CE25AB9E488}"/>
                </a:ext>
              </a:extLst>
            </p:cNvPr>
            <p:cNvGrpSpPr/>
            <p:nvPr/>
          </p:nvGrpSpPr>
          <p:grpSpPr>
            <a:xfrm>
              <a:off x="3331803" y="4401099"/>
              <a:ext cx="1086122" cy="2633520"/>
              <a:chOff x="6019801" y="5249863"/>
              <a:chExt cx="417512" cy="730250"/>
            </a:xfrm>
          </p:grpSpPr>
          <p:sp>
            <p:nvSpPr>
              <p:cNvPr id="85" name="Rectangle 382">
                <a:extLst>
                  <a:ext uri="{FF2B5EF4-FFF2-40B4-BE49-F238E27FC236}">
                    <a16:creationId xmlns:a16="http://schemas.microsoft.com/office/drawing/2014/main" id="{33211CBF-3C3A-4276-8BE0-65BBA5C1E322}"/>
                  </a:ext>
                </a:extLst>
              </p:cNvPr>
              <p:cNvSpPr>
                <a:spLocks noChangeArrowheads="1"/>
              </p:cNvSpPr>
              <p:nvPr/>
            </p:nvSpPr>
            <p:spPr bwMode="auto">
              <a:xfrm>
                <a:off x="6019801" y="5764611"/>
                <a:ext cx="292100" cy="21550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86" name="Freeform 383">
                <a:extLst>
                  <a:ext uri="{FF2B5EF4-FFF2-40B4-BE49-F238E27FC236}">
                    <a16:creationId xmlns:a16="http://schemas.microsoft.com/office/drawing/2014/main" id="{4AFEECAA-1008-472B-9505-4457C13CC98F}"/>
                  </a:ext>
                </a:extLst>
              </p:cNvPr>
              <p:cNvSpPr>
                <a:spLocks/>
              </p:cNvSpPr>
              <p:nvPr/>
            </p:nvSpPr>
            <p:spPr bwMode="auto">
              <a:xfrm>
                <a:off x="6186488" y="5326063"/>
                <a:ext cx="250825" cy="654050"/>
              </a:xfrm>
              <a:custGeom>
                <a:avLst/>
                <a:gdLst>
                  <a:gd name="T0" fmla="*/ 0 w 158"/>
                  <a:gd name="T1" fmla="*/ 0 h 412"/>
                  <a:gd name="T2" fmla="*/ 158 w 158"/>
                  <a:gd name="T3" fmla="*/ 0 h 412"/>
                  <a:gd name="T4" fmla="*/ 158 w 158"/>
                  <a:gd name="T5" fmla="*/ 412 h 412"/>
                  <a:gd name="T6" fmla="*/ 0 w 158"/>
                  <a:gd name="T7" fmla="*/ 412 h 412"/>
                  <a:gd name="T8" fmla="*/ 0 w 158"/>
                  <a:gd name="T9" fmla="*/ 268 h 412"/>
                  <a:gd name="T10" fmla="*/ 0 w 158"/>
                  <a:gd name="T11" fmla="*/ 0 h 412"/>
                </a:gdLst>
                <a:ahLst/>
                <a:cxnLst>
                  <a:cxn ang="0">
                    <a:pos x="T0" y="T1"/>
                  </a:cxn>
                  <a:cxn ang="0">
                    <a:pos x="T2" y="T3"/>
                  </a:cxn>
                  <a:cxn ang="0">
                    <a:pos x="T4" y="T5"/>
                  </a:cxn>
                  <a:cxn ang="0">
                    <a:pos x="T6" y="T7"/>
                  </a:cxn>
                  <a:cxn ang="0">
                    <a:pos x="T8" y="T9"/>
                  </a:cxn>
                  <a:cxn ang="0">
                    <a:pos x="T10" y="T11"/>
                  </a:cxn>
                </a:cxnLst>
                <a:rect l="0" t="0" r="r" b="b"/>
                <a:pathLst>
                  <a:path w="158" h="412">
                    <a:moveTo>
                      <a:pt x="0" y="0"/>
                    </a:moveTo>
                    <a:lnTo>
                      <a:pt x="158" y="0"/>
                    </a:lnTo>
                    <a:lnTo>
                      <a:pt x="158" y="412"/>
                    </a:lnTo>
                    <a:lnTo>
                      <a:pt x="0" y="412"/>
                    </a:lnTo>
                    <a:lnTo>
                      <a:pt x="0" y="268"/>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87" name="Freeform 384">
                <a:extLst>
                  <a:ext uri="{FF2B5EF4-FFF2-40B4-BE49-F238E27FC236}">
                    <a16:creationId xmlns:a16="http://schemas.microsoft.com/office/drawing/2014/main" id="{6B4D5D85-B746-4DE5-A225-43041FFE76D0}"/>
                  </a:ext>
                </a:extLst>
              </p:cNvPr>
              <p:cNvSpPr>
                <a:spLocks/>
              </p:cNvSpPr>
              <p:nvPr/>
            </p:nvSpPr>
            <p:spPr bwMode="auto">
              <a:xfrm>
                <a:off x="6019801" y="5751513"/>
                <a:ext cx="166688" cy="228600"/>
              </a:xfrm>
              <a:custGeom>
                <a:avLst/>
                <a:gdLst>
                  <a:gd name="T0" fmla="*/ 0 w 105"/>
                  <a:gd name="T1" fmla="*/ 144 h 144"/>
                  <a:gd name="T2" fmla="*/ 105 w 105"/>
                  <a:gd name="T3" fmla="*/ 144 h 144"/>
                  <a:gd name="T4" fmla="*/ 105 w 105"/>
                  <a:gd name="T5" fmla="*/ 0 h 144"/>
                  <a:gd name="T6" fmla="*/ 0 w 105"/>
                  <a:gd name="T7" fmla="*/ 144 h 144"/>
                </a:gdLst>
                <a:ahLst/>
                <a:cxnLst>
                  <a:cxn ang="0">
                    <a:pos x="T0" y="T1"/>
                  </a:cxn>
                  <a:cxn ang="0">
                    <a:pos x="T2" y="T3"/>
                  </a:cxn>
                  <a:cxn ang="0">
                    <a:pos x="T4" y="T5"/>
                  </a:cxn>
                  <a:cxn ang="0">
                    <a:pos x="T6" y="T7"/>
                  </a:cxn>
                </a:cxnLst>
                <a:rect l="0" t="0" r="r" b="b"/>
                <a:pathLst>
                  <a:path w="105" h="144">
                    <a:moveTo>
                      <a:pt x="0" y="144"/>
                    </a:moveTo>
                    <a:lnTo>
                      <a:pt x="105" y="144"/>
                    </a:lnTo>
                    <a:lnTo>
                      <a:pt x="105" y="0"/>
                    </a:lnTo>
                    <a:lnTo>
                      <a:pt x="0" y="144"/>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88" name="Rectangle 385">
                <a:extLst>
                  <a:ext uri="{FF2B5EF4-FFF2-40B4-BE49-F238E27FC236}">
                    <a16:creationId xmlns:a16="http://schemas.microsoft.com/office/drawing/2014/main" id="{3BE8C190-E359-420C-B317-EBDFBE1C3A66}"/>
                  </a:ext>
                </a:extLst>
              </p:cNvPr>
              <p:cNvSpPr>
                <a:spLocks noChangeArrowheads="1"/>
              </p:cNvSpPr>
              <p:nvPr/>
            </p:nvSpPr>
            <p:spPr bwMode="auto">
              <a:xfrm>
                <a:off x="6273801" y="5373688"/>
                <a:ext cx="25400"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89" name="Rectangle 386">
                <a:extLst>
                  <a:ext uri="{FF2B5EF4-FFF2-40B4-BE49-F238E27FC236}">
                    <a16:creationId xmlns:a16="http://schemas.microsoft.com/office/drawing/2014/main" id="{19703F06-BE6F-4B2E-884B-7B27339D78F2}"/>
                  </a:ext>
                </a:extLst>
              </p:cNvPr>
              <p:cNvSpPr>
                <a:spLocks noChangeArrowheads="1"/>
              </p:cNvSpPr>
              <p:nvPr/>
            </p:nvSpPr>
            <p:spPr bwMode="auto">
              <a:xfrm>
                <a:off x="6326188" y="5373688"/>
                <a:ext cx="23813"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90" name="Rectangle 387">
                <a:extLst>
                  <a:ext uri="{FF2B5EF4-FFF2-40B4-BE49-F238E27FC236}">
                    <a16:creationId xmlns:a16="http://schemas.microsoft.com/office/drawing/2014/main" id="{8C602A8B-85B7-4D24-BA14-7B0E1B85AC5B}"/>
                  </a:ext>
                </a:extLst>
              </p:cNvPr>
              <p:cNvSpPr>
                <a:spLocks noChangeArrowheads="1"/>
              </p:cNvSpPr>
              <p:nvPr/>
            </p:nvSpPr>
            <p:spPr bwMode="auto">
              <a:xfrm>
                <a:off x="6326188" y="5443538"/>
                <a:ext cx="23813" cy="4445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91" name="Rectangle 388">
                <a:extLst>
                  <a:ext uri="{FF2B5EF4-FFF2-40B4-BE49-F238E27FC236}">
                    <a16:creationId xmlns:a16="http://schemas.microsoft.com/office/drawing/2014/main" id="{6BF13E33-0486-43D3-9A8A-9FD35B9AFF53}"/>
                  </a:ext>
                </a:extLst>
              </p:cNvPr>
              <p:cNvSpPr>
                <a:spLocks noChangeArrowheads="1"/>
              </p:cNvSpPr>
              <p:nvPr/>
            </p:nvSpPr>
            <p:spPr bwMode="auto">
              <a:xfrm>
                <a:off x="6218238" y="5513388"/>
                <a:ext cx="28575" cy="4445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92" name="Rectangle 389">
                <a:extLst>
                  <a:ext uri="{FF2B5EF4-FFF2-40B4-BE49-F238E27FC236}">
                    <a16:creationId xmlns:a16="http://schemas.microsoft.com/office/drawing/2014/main" id="{A29C6F4D-6E85-40EB-BB37-57C9D5FA553F}"/>
                  </a:ext>
                </a:extLst>
              </p:cNvPr>
              <p:cNvSpPr>
                <a:spLocks noChangeArrowheads="1"/>
              </p:cNvSpPr>
              <p:nvPr/>
            </p:nvSpPr>
            <p:spPr bwMode="auto">
              <a:xfrm>
                <a:off x="6273801" y="5581651"/>
                <a:ext cx="25400" cy="4921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93" name="Rectangle 390">
                <a:extLst>
                  <a:ext uri="{FF2B5EF4-FFF2-40B4-BE49-F238E27FC236}">
                    <a16:creationId xmlns:a16="http://schemas.microsoft.com/office/drawing/2014/main" id="{677D4391-3BD3-4044-9516-8A2455FACEB1}"/>
                  </a:ext>
                </a:extLst>
              </p:cNvPr>
              <p:cNvSpPr>
                <a:spLocks noChangeArrowheads="1"/>
              </p:cNvSpPr>
              <p:nvPr/>
            </p:nvSpPr>
            <p:spPr bwMode="auto">
              <a:xfrm>
                <a:off x="6326188" y="5581651"/>
                <a:ext cx="23813" cy="4921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94" name="Rectangle 391">
                <a:extLst>
                  <a:ext uri="{FF2B5EF4-FFF2-40B4-BE49-F238E27FC236}">
                    <a16:creationId xmlns:a16="http://schemas.microsoft.com/office/drawing/2014/main" id="{2A83A36E-F5F9-4A0F-A0AA-256F74B667B1}"/>
                  </a:ext>
                </a:extLst>
              </p:cNvPr>
              <p:cNvSpPr>
                <a:spLocks noChangeArrowheads="1"/>
              </p:cNvSpPr>
              <p:nvPr/>
            </p:nvSpPr>
            <p:spPr bwMode="auto">
              <a:xfrm>
                <a:off x="6326188" y="5651501"/>
                <a:ext cx="23813" cy="47625"/>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95" name="Rectangle 392">
                <a:extLst>
                  <a:ext uri="{FF2B5EF4-FFF2-40B4-BE49-F238E27FC236}">
                    <a16:creationId xmlns:a16="http://schemas.microsoft.com/office/drawing/2014/main" id="{1F74A231-6785-47A6-A028-D2C6C20DE4B3}"/>
                  </a:ext>
                </a:extLst>
              </p:cNvPr>
              <p:cNvSpPr>
                <a:spLocks noChangeArrowheads="1"/>
              </p:cNvSpPr>
              <p:nvPr/>
            </p:nvSpPr>
            <p:spPr bwMode="auto">
              <a:xfrm>
                <a:off x="6381751" y="5651501"/>
                <a:ext cx="23813" cy="47625"/>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96" name="Rectangle 393">
                <a:extLst>
                  <a:ext uri="{FF2B5EF4-FFF2-40B4-BE49-F238E27FC236}">
                    <a16:creationId xmlns:a16="http://schemas.microsoft.com/office/drawing/2014/main" id="{ABDA38AB-3EF9-4B78-AE72-228679CA6226}"/>
                  </a:ext>
                </a:extLst>
              </p:cNvPr>
              <p:cNvSpPr>
                <a:spLocks noChangeArrowheads="1"/>
              </p:cNvSpPr>
              <p:nvPr/>
            </p:nvSpPr>
            <p:spPr bwMode="auto">
              <a:xfrm>
                <a:off x="6218238" y="5719763"/>
                <a:ext cx="28575" cy="4921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97" name="Rectangle 394">
                <a:extLst>
                  <a:ext uri="{FF2B5EF4-FFF2-40B4-BE49-F238E27FC236}">
                    <a16:creationId xmlns:a16="http://schemas.microsoft.com/office/drawing/2014/main" id="{3F6C173C-9B1A-4FCA-BCCA-FA29F797132A}"/>
                  </a:ext>
                </a:extLst>
              </p:cNvPr>
              <p:cNvSpPr>
                <a:spLocks noChangeArrowheads="1"/>
              </p:cNvSpPr>
              <p:nvPr/>
            </p:nvSpPr>
            <p:spPr bwMode="auto">
              <a:xfrm>
                <a:off x="6273801" y="5719763"/>
                <a:ext cx="25400" cy="4921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98" name="Rectangle 395">
                <a:extLst>
                  <a:ext uri="{FF2B5EF4-FFF2-40B4-BE49-F238E27FC236}">
                    <a16:creationId xmlns:a16="http://schemas.microsoft.com/office/drawing/2014/main" id="{9B7E81A9-A011-4342-8BF6-65C5A7D1AA7D}"/>
                  </a:ext>
                </a:extLst>
              </p:cNvPr>
              <p:cNvSpPr>
                <a:spLocks noChangeArrowheads="1"/>
              </p:cNvSpPr>
              <p:nvPr/>
            </p:nvSpPr>
            <p:spPr bwMode="auto">
              <a:xfrm>
                <a:off x="6218238" y="5792788"/>
                <a:ext cx="28575"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99" name="Rectangle 396">
                <a:extLst>
                  <a:ext uri="{FF2B5EF4-FFF2-40B4-BE49-F238E27FC236}">
                    <a16:creationId xmlns:a16="http://schemas.microsoft.com/office/drawing/2014/main" id="{8D57D225-7544-49BB-9685-DCE1B4F6C24D}"/>
                  </a:ext>
                </a:extLst>
              </p:cNvPr>
              <p:cNvSpPr>
                <a:spLocks noChangeArrowheads="1"/>
              </p:cNvSpPr>
              <p:nvPr/>
            </p:nvSpPr>
            <p:spPr bwMode="auto">
              <a:xfrm>
                <a:off x="6326188" y="5792788"/>
                <a:ext cx="23813"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00" name="Rectangle 397">
                <a:extLst>
                  <a:ext uri="{FF2B5EF4-FFF2-40B4-BE49-F238E27FC236}">
                    <a16:creationId xmlns:a16="http://schemas.microsoft.com/office/drawing/2014/main" id="{426D30FA-100C-45D3-808B-77FB9894015A}"/>
                  </a:ext>
                </a:extLst>
              </p:cNvPr>
              <p:cNvSpPr>
                <a:spLocks noChangeArrowheads="1"/>
              </p:cNvSpPr>
              <p:nvPr/>
            </p:nvSpPr>
            <p:spPr bwMode="auto">
              <a:xfrm>
                <a:off x="6037263" y="5792788"/>
                <a:ext cx="25400"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01" name="Rectangle 398">
                <a:extLst>
                  <a:ext uri="{FF2B5EF4-FFF2-40B4-BE49-F238E27FC236}">
                    <a16:creationId xmlns:a16="http://schemas.microsoft.com/office/drawing/2014/main" id="{0F4E7E9B-E629-4FFC-A540-29F7728F848D}"/>
                  </a:ext>
                </a:extLst>
              </p:cNvPr>
              <p:cNvSpPr>
                <a:spLocks noChangeArrowheads="1"/>
              </p:cNvSpPr>
              <p:nvPr/>
            </p:nvSpPr>
            <p:spPr bwMode="auto">
              <a:xfrm>
                <a:off x="6092826" y="5862638"/>
                <a:ext cx="25400" cy="4445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02" name="Rectangle 399">
                <a:extLst>
                  <a:ext uri="{FF2B5EF4-FFF2-40B4-BE49-F238E27FC236}">
                    <a16:creationId xmlns:a16="http://schemas.microsoft.com/office/drawing/2014/main" id="{12897585-0E1C-44F0-B16D-273740ACEBBB}"/>
                  </a:ext>
                </a:extLst>
              </p:cNvPr>
              <p:cNvSpPr>
                <a:spLocks noChangeArrowheads="1"/>
              </p:cNvSpPr>
              <p:nvPr/>
            </p:nvSpPr>
            <p:spPr bwMode="auto">
              <a:xfrm>
                <a:off x="6273801" y="5862638"/>
                <a:ext cx="25400" cy="4445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03" name="Rectangle 400">
                <a:extLst>
                  <a:ext uri="{FF2B5EF4-FFF2-40B4-BE49-F238E27FC236}">
                    <a16:creationId xmlns:a16="http://schemas.microsoft.com/office/drawing/2014/main" id="{048004FB-8308-4991-BEC3-799B668B4A69}"/>
                  </a:ext>
                </a:extLst>
              </p:cNvPr>
              <p:cNvSpPr>
                <a:spLocks noChangeArrowheads="1"/>
              </p:cNvSpPr>
              <p:nvPr/>
            </p:nvSpPr>
            <p:spPr bwMode="auto">
              <a:xfrm>
                <a:off x="6381751" y="5862638"/>
                <a:ext cx="23813" cy="4445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04" name="Rectangle 401">
                <a:extLst>
                  <a:ext uri="{FF2B5EF4-FFF2-40B4-BE49-F238E27FC236}">
                    <a16:creationId xmlns:a16="http://schemas.microsoft.com/office/drawing/2014/main" id="{69B89B1E-800D-4DB6-B121-A67F1BE3AB5C}"/>
                  </a:ext>
                </a:extLst>
              </p:cNvPr>
              <p:cNvSpPr>
                <a:spLocks noChangeArrowheads="1"/>
              </p:cNvSpPr>
              <p:nvPr/>
            </p:nvSpPr>
            <p:spPr bwMode="auto">
              <a:xfrm>
                <a:off x="6326188" y="5280026"/>
                <a:ext cx="79375"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05" name="Rectangle 402">
                <a:extLst>
                  <a:ext uri="{FF2B5EF4-FFF2-40B4-BE49-F238E27FC236}">
                    <a16:creationId xmlns:a16="http://schemas.microsoft.com/office/drawing/2014/main" id="{544BBA6D-12BC-40EA-A571-884A38DCBFCD}"/>
                  </a:ext>
                </a:extLst>
              </p:cNvPr>
              <p:cNvSpPr>
                <a:spLocks noChangeArrowheads="1"/>
              </p:cNvSpPr>
              <p:nvPr/>
            </p:nvSpPr>
            <p:spPr bwMode="auto">
              <a:xfrm>
                <a:off x="6246813" y="5249863"/>
                <a:ext cx="12700" cy="7620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06" name="Rectangle 403">
                <a:extLst>
                  <a:ext uri="{FF2B5EF4-FFF2-40B4-BE49-F238E27FC236}">
                    <a16:creationId xmlns:a16="http://schemas.microsoft.com/office/drawing/2014/main" id="{C63ABBB3-24F4-4FFD-A84E-39AED953E77B}"/>
                  </a:ext>
                </a:extLst>
              </p:cNvPr>
              <p:cNvSpPr>
                <a:spLocks noChangeArrowheads="1"/>
              </p:cNvSpPr>
              <p:nvPr/>
            </p:nvSpPr>
            <p:spPr bwMode="auto">
              <a:xfrm>
                <a:off x="6218238" y="5373688"/>
                <a:ext cx="28575"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07" name="Rectangle 404">
                <a:extLst>
                  <a:ext uri="{FF2B5EF4-FFF2-40B4-BE49-F238E27FC236}">
                    <a16:creationId xmlns:a16="http://schemas.microsoft.com/office/drawing/2014/main" id="{6EA834C1-705E-4BAE-8CC7-A257B5EE1723}"/>
                  </a:ext>
                </a:extLst>
              </p:cNvPr>
              <p:cNvSpPr>
                <a:spLocks noChangeArrowheads="1"/>
              </p:cNvSpPr>
              <p:nvPr/>
            </p:nvSpPr>
            <p:spPr bwMode="auto">
              <a:xfrm>
                <a:off x="6381751" y="5373688"/>
                <a:ext cx="23813"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08" name="Rectangle 405">
                <a:extLst>
                  <a:ext uri="{FF2B5EF4-FFF2-40B4-BE49-F238E27FC236}">
                    <a16:creationId xmlns:a16="http://schemas.microsoft.com/office/drawing/2014/main" id="{A8BE6497-CECC-4792-A817-B20E52A2E06A}"/>
                  </a:ext>
                </a:extLst>
              </p:cNvPr>
              <p:cNvSpPr>
                <a:spLocks noChangeArrowheads="1"/>
              </p:cNvSpPr>
              <p:nvPr/>
            </p:nvSpPr>
            <p:spPr bwMode="auto">
              <a:xfrm>
                <a:off x="6218238" y="5443538"/>
                <a:ext cx="28575"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09" name="Rectangle 407">
                <a:extLst>
                  <a:ext uri="{FF2B5EF4-FFF2-40B4-BE49-F238E27FC236}">
                    <a16:creationId xmlns:a16="http://schemas.microsoft.com/office/drawing/2014/main" id="{D59049F4-56E2-48D3-AEDD-9FFE60DD493E}"/>
                  </a:ext>
                </a:extLst>
              </p:cNvPr>
              <p:cNvSpPr>
                <a:spLocks noChangeArrowheads="1"/>
              </p:cNvSpPr>
              <p:nvPr/>
            </p:nvSpPr>
            <p:spPr bwMode="auto">
              <a:xfrm>
                <a:off x="6273801" y="5443539"/>
                <a:ext cx="25400"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10" name="Rectangle 408">
                <a:extLst>
                  <a:ext uri="{FF2B5EF4-FFF2-40B4-BE49-F238E27FC236}">
                    <a16:creationId xmlns:a16="http://schemas.microsoft.com/office/drawing/2014/main" id="{C3B3D4AF-77F0-467A-9E67-3EAABF219B6B}"/>
                  </a:ext>
                </a:extLst>
              </p:cNvPr>
              <p:cNvSpPr>
                <a:spLocks noChangeArrowheads="1"/>
              </p:cNvSpPr>
              <p:nvPr/>
            </p:nvSpPr>
            <p:spPr bwMode="auto">
              <a:xfrm>
                <a:off x="6381751" y="5443539"/>
                <a:ext cx="23813"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11" name="Rectangle 409">
                <a:extLst>
                  <a:ext uri="{FF2B5EF4-FFF2-40B4-BE49-F238E27FC236}">
                    <a16:creationId xmlns:a16="http://schemas.microsoft.com/office/drawing/2014/main" id="{3337C007-3962-4465-81B0-1A3123DDB17B}"/>
                  </a:ext>
                </a:extLst>
              </p:cNvPr>
              <p:cNvSpPr>
                <a:spLocks noChangeArrowheads="1"/>
              </p:cNvSpPr>
              <p:nvPr/>
            </p:nvSpPr>
            <p:spPr bwMode="auto">
              <a:xfrm>
                <a:off x="6273801" y="5513389"/>
                <a:ext cx="25400"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12" name="Rectangle 410">
                <a:extLst>
                  <a:ext uri="{FF2B5EF4-FFF2-40B4-BE49-F238E27FC236}">
                    <a16:creationId xmlns:a16="http://schemas.microsoft.com/office/drawing/2014/main" id="{C1A76C48-9259-4CE1-8B70-064D2EFFE489}"/>
                  </a:ext>
                </a:extLst>
              </p:cNvPr>
              <p:cNvSpPr>
                <a:spLocks noChangeArrowheads="1"/>
              </p:cNvSpPr>
              <p:nvPr/>
            </p:nvSpPr>
            <p:spPr bwMode="auto">
              <a:xfrm>
                <a:off x="6326188" y="5513389"/>
                <a:ext cx="23813"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13" name="Rectangle 411">
                <a:extLst>
                  <a:ext uri="{FF2B5EF4-FFF2-40B4-BE49-F238E27FC236}">
                    <a16:creationId xmlns:a16="http://schemas.microsoft.com/office/drawing/2014/main" id="{4D41D76C-F8DE-49E4-B79E-25BA621A7945}"/>
                  </a:ext>
                </a:extLst>
              </p:cNvPr>
              <p:cNvSpPr>
                <a:spLocks noChangeArrowheads="1"/>
              </p:cNvSpPr>
              <p:nvPr/>
            </p:nvSpPr>
            <p:spPr bwMode="auto">
              <a:xfrm>
                <a:off x="6381751" y="5513389"/>
                <a:ext cx="23813"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14" name="Rectangle 412">
                <a:extLst>
                  <a:ext uri="{FF2B5EF4-FFF2-40B4-BE49-F238E27FC236}">
                    <a16:creationId xmlns:a16="http://schemas.microsoft.com/office/drawing/2014/main" id="{649A84EB-DEFF-47A2-913C-3CADA0CC20A0}"/>
                  </a:ext>
                </a:extLst>
              </p:cNvPr>
              <p:cNvSpPr>
                <a:spLocks noChangeArrowheads="1"/>
              </p:cNvSpPr>
              <p:nvPr/>
            </p:nvSpPr>
            <p:spPr bwMode="auto">
              <a:xfrm>
                <a:off x="6218238" y="5581651"/>
                <a:ext cx="28575" cy="4921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15" name="Rectangle 413">
                <a:extLst>
                  <a:ext uri="{FF2B5EF4-FFF2-40B4-BE49-F238E27FC236}">
                    <a16:creationId xmlns:a16="http://schemas.microsoft.com/office/drawing/2014/main" id="{E8E9C5A1-4484-48E0-BAEB-CAF62147941E}"/>
                  </a:ext>
                </a:extLst>
              </p:cNvPr>
              <p:cNvSpPr>
                <a:spLocks noChangeArrowheads="1"/>
              </p:cNvSpPr>
              <p:nvPr/>
            </p:nvSpPr>
            <p:spPr bwMode="auto">
              <a:xfrm>
                <a:off x="6381751" y="5581651"/>
                <a:ext cx="23813" cy="4921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16" name="Rectangle 414">
                <a:extLst>
                  <a:ext uri="{FF2B5EF4-FFF2-40B4-BE49-F238E27FC236}">
                    <a16:creationId xmlns:a16="http://schemas.microsoft.com/office/drawing/2014/main" id="{E56EDA7D-BD3A-4CF2-8454-956E7F6EF900}"/>
                  </a:ext>
                </a:extLst>
              </p:cNvPr>
              <p:cNvSpPr>
                <a:spLocks noChangeArrowheads="1"/>
              </p:cNvSpPr>
              <p:nvPr/>
            </p:nvSpPr>
            <p:spPr bwMode="auto">
              <a:xfrm>
                <a:off x="6218238" y="5651501"/>
                <a:ext cx="28575" cy="4762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17" name="Rectangle 415">
                <a:extLst>
                  <a:ext uri="{FF2B5EF4-FFF2-40B4-BE49-F238E27FC236}">
                    <a16:creationId xmlns:a16="http://schemas.microsoft.com/office/drawing/2014/main" id="{00AA57EA-23FD-4491-8F56-C72F07971392}"/>
                  </a:ext>
                </a:extLst>
              </p:cNvPr>
              <p:cNvSpPr>
                <a:spLocks noChangeArrowheads="1"/>
              </p:cNvSpPr>
              <p:nvPr/>
            </p:nvSpPr>
            <p:spPr bwMode="auto">
              <a:xfrm>
                <a:off x="6273801" y="5651501"/>
                <a:ext cx="25400" cy="4762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18" name="Rectangle 416">
                <a:extLst>
                  <a:ext uri="{FF2B5EF4-FFF2-40B4-BE49-F238E27FC236}">
                    <a16:creationId xmlns:a16="http://schemas.microsoft.com/office/drawing/2014/main" id="{DFAE702A-EF5E-4423-AE8A-3B229BC24482}"/>
                  </a:ext>
                </a:extLst>
              </p:cNvPr>
              <p:cNvSpPr>
                <a:spLocks noChangeArrowheads="1"/>
              </p:cNvSpPr>
              <p:nvPr/>
            </p:nvSpPr>
            <p:spPr bwMode="auto">
              <a:xfrm>
                <a:off x="6326188" y="5719764"/>
                <a:ext cx="23813" cy="4921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19" name="Rectangle 417">
                <a:extLst>
                  <a:ext uri="{FF2B5EF4-FFF2-40B4-BE49-F238E27FC236}">
                    <a16:creationId xmlns:a16="http://schemas.microsoft.com/office/drawing/2014/main" id="{E477B8CD-8A13-4A23-AF29-701A845A7117}"/>
                  </a:ext>
                </a:extLst>
              </p:cNvPr>
              <p:cNvSpPr>
                <a:spLocks noChangeArrowheads="1"/>
              </p:cNvSpPr>
              <p:nvPr/>
            </p:nvSpPr>
            <p:spPr bwMode="auto">
              <a:xfrm>
                <a:off x="6381751" y="5719764"/>
                <a:ext cx="23813" cy="4921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20" name="Rectangle 418">
                <a:extLst>
                  <a:ext uri="{FF2B5EF4-FFF2-40B4-BE49-F238E27FC236}">
                    <a16:creationId xmlns:a16="http://schemas.microsoft.com/office/drawing/2014/main" id="{D8797206-B819-4774-B838-DDF8CCD384FE}"/>
                  </a:ext>
                </a:extLst>
              </p:cNvPr>
              <p:cNvSpPr>
                <a:spLocks noChangeArrowheads="1"/>
              </p:cNvSpPr>
              <p:nvPr/>
            </p:nvSpPr>
            <p:spPr bwMode="auto">
              <a:xfrm>
                <a:off x="6273801" y="5792789"/>
                <a:ext cx="25400"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21" name="Rectangle 419">
                <a:extLst>
                  <a:ext uri="{FF2B5EF4-FFF2-40B4-BE49-F238E27FC236}">
                    <a16:creationId xmlns:a16="http://schemas.microsoft.com/office/drawing/2014/main" id="{6686B3C5-BB1D-411F-B979-EE6BFE96BFD5}"/>
                  </a:ext>
                </a:extLst>
              </p:cNvPr>
              <p:cNvSpPr>
                <a:spLocks noChangeArrowheads="1"/>
              </p:cNvSpPr>
              <p:nvPr/>
            </p:nvSpPr>
            <p:spPr bwMode="auto">
              <a:xfrm>
                <a:off x="6381751" y="5792789"/>
                <a:ext cx="23813"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22" name="Rectangle 420">
                <a:extLst>
                  <a:ext uri="{FF2B5EF4-FFF2-40B4-BE49-F238E27FC236}">
                    <a16:creationId xmlns:a16="http://schemas.microsoft.com/office/drawing/2014/main" id="{F1023A3F-4705-47BD-927B-E98EADD3D284}"/>
                  </a:ext>
                </a:extLst>
              </p:cNvPr>
              <p:cNvSpPr>
                <a:spLocks noChangeArrowheads="1"/>
              </p:cNvSpPr>
              <p:nvPr/>
            </p:nvSpPr>
            <p:spPr bwMode="auto">
              <a:xfrm>
                <a:off x="6092826" y="5792789"/>
                <a:ext cx="25400"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23" name="Rectangle 421">
                <a:extLst>
                  <a:ext uri="{FF2B5EF4-FFF2-40B4-BE49-F238E27FC236}">
                    <a16:creationId xmlns:a16="http://schemas.microsoft.com/office/drawing/2014/main" id="{85C65BCD-8F94-493B-9135-BB96E64674AB}"/>
                  </a:ext>
                </a:extLst>
              </p:cNvPr>
              <p:cNvSpPr>
                <a:spLocks noChangeArrowheads="1"/>
              </p:cNvSpPr>
              <p:nvPr/>
            </p:nvSpPr>
            <p:spPr bwMode="auto">
              <a:xfrm>
                <a:off x="6145213" y="5792789"/>
                <a:ext cx="23813"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24" name="Rectangle 422">
                <a:extLst>
                  <a:ext uri="{FF2B5EF4-FFF2-40B4-BE49-F238E27FC236}">
                    <a16:creationId xmlns:a16="http://schemas.microsoft.com/office/drawing/2014/main" id="{7985AE73-5DA2-4ABB-AC92-8B1B56D6ADF5}"/>
                  </a:ext>
                </a:extLst>
              </p:cNvPr>
              <p:cNvSpPr>
                <a:spLocks noChangeArrowheads="1"/>
              </p:cNvSpPr>
              <p:nvPr/>
            </p:nvSpPr>
            <p:spPr bwMode="auto">
              <a:xfrm>
                <a:off x="6037263" y="5862639"/>
                <a:ext cx="25400"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25" name="Rectangle 423">
                <a:extLst>
                  <a:ext uri="{FF2B5EF4-FFF2-40B4-BE49-F238E27FC236}">
                    <a16:creationId xmlns:a16="http://schemas.microsoft.com/office/drawing/2014/main" id="{9D5BF474-33F3-4300-93EA-9C62312A96B7}"/>
                  </a:ext>
                </a:extLst>
              </p:cNvPr>
              <p:cNvSpPr>
                <a:spLocks noChangeArrowheads="1"/>
              </p:cNvSpPr>
              <p:nvPr/>
            </p:nvSpPr>
            <p:spPr bwMode="auto">
              <a:xfrm>
                <a:off x="6145213" y="5862639"/>
                <a:ext cx="23813"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26" name="Rectangle 424">
                <a:extLst>
                  <a:ext uri="{FF2B5EF4-FFF2-40B4-BE49-F238E27FC236}">
                    <a16:creationId xmlns:a16="http://schemas.microsoft.com/office/drawing/2014/main" id="{3F85FFB8-2A1C-47E3-BDA4-F52F0CCCFEBB}"/>
                  </a:ext>
                </a:extLst>
              </p:cNvPr>
              <p:cNvSpPr>
                <a:spLocks noChangeArrowheads="1"/>
              </p:cNvSpPr>
              <p:nvPr/>
            </p:nvSpPr>
            <p:spPr bwMode="auto">
              <a:xfrm>
                <a:off x="6218238" y="5862639"/>
                <a:ext cx="28575"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27" name="Rectangle 425">
                <a:extLst>
                  <a:ext uri="{FF2B5EF4-FFF2-40B4-BE49-F238E27FC236}">
                    <a16:creationId xmlns:a16="http://schemas.microsoft.com/office/drawing/2014/main" id="{66E12583-554C-4890-86F0-47B0AE329184}"/>
                  </a:ext>
                </a:extLst>
              </p:cNvPr>
              <p:cNvSpPr>
                <a:spLocks noChangeArrowheads="1"/>
              </p:cNvSpPr>
              <p:nvPr/>
            </p:nvSpPr>
            <p:spPr bwMode="auto">
              <a:xfrm>
                <a:off x="6326188" y="5862639"/>
                <a:ext cx="23813"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grpSp>
        <p:grpSp>
          <p:nvGrpSpPr>
            <p:cNvPr id="128" name="Group 127">
              <a:extLst>
                <a:ext uri="{FF2B5EF4-FFF2-40B4-BE49-F238E27FC236}">
                  <a16:creationId xmlns:a16="http://schemas.microsoft.com/office/drawing/2014/main" id="{9F52E9BF-96F7-4369-8E8E-03AB95F1FB7D}"/>
                </a:ext>
              </a:extLst>
            </p:cNvPr>
            <p:cNvGrpSpPr/>
            <p:nvPr/>
          </p:nvGrpSpPr>
          <p:grpSpPr>
            <a:xfrm>
              <a:off x="881" y="5013978"/>
              <a:ext cx="1465715" cy="2020641"/>
              <a:chOff x="772694" y="4876800"/>
              <a:chExt cx="1437106" cy="1981200"/>
            </a:xfrm>
          </p:grpSpPr>
          <p:sp>
            <p:nvSpPr>
              <p:cNvPr id="129" name="Rectangle 497">
                <a:extLst>
                  <a:ext uri="{FF2B5EF4-FFF2-40B4-BE49-F238E27FC236}">
                    <a16:creationId xmlns:a16="http://schemas.microsoft.com/office/drawing/2014/main" id="{C0A41EFB-34A9-4D14-8076-D89F20D9764F}"/>
                  </a:ext>
                </a:extLst>
              </p:cNvPr>
              <p:cNvSpPr>
                <a:spLocks noChangeArrowheads="1"/>
              </p:cNvSpPr>
              <p:nvPr/>
            </p:nvSpPr>
            <p:spPr bwMode="auto">
              <a:xfrm>
                <a:off x="772694" y="4876800"/>
                <a:ext cx="1437106" cy="445555"/>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30" name="Rectangle 498">
                <a:extLst>
                  <a:ext uri="{FF2B5EF4-FFF2-40B4-BE49-F238E27FC236}">
                    <a16:creationId xmlns:a16="http://schemas.microsoft.com/office/drawing/2014/main" id="{6F5D6805-6625-40BD-9115-F97895FF4A68}"/>
                  </a:ext>
                </a:extLst>
              </p:cNvPr>
              <p:cNvSpPr>
                <a:spLocks noChangeArrowheads="1"/>
              </p:cNvSpPr>
              <p:nvPr/>
            </p:nvSpPr>
            <p:spPr bwMode="auto">
              <a:xfrm>
                <a:off x="772694" y="5322352"/>
                <a:ext cx="1437106" cy="153564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31" name="Freeform 499">
                <a:extLst>
                  <a:ext uri="{FF2B5EF4-FFF2-40B4-BE49-F238E27FC236}">
                    <a16:creationId xmlns:a16="http://schemas.microsoft.com/office/drawing/2014/main" id="{0A4AA893-986D-4C70-94BF-88AC336073C8}"/>
                  </a:ext>
                </a:extLst>
              </p:cNvPr>
              <p:cNvSpPr>
                <a:spLocks/>
              </p:cNvSpPr>
              <p:nvPr/>
            </p:nvSpPr>
            <p:spPr bwMode="auto">
              <a:xfrm>
                <a:off x="1183296" y="4924382"/>
                <a:ext cx="606354" cy="350388"/>
              </a:xfrm>
              <a:custGeom>
                <a:avLst/>
                <a:gdLst>
                  <a:gd name="T0" fmla="*/ 63 w 127"/>
                  <a:gd name="T1" fmla="*/ 0 h 81"/>
                  <a:gd name="T2" fmla="*/ 0 w 127"/>
                  <a:gd name="T3" fmla="*/ 81 h 81"/>
                  <a:gd name="T4" fmla="*/ 127 w 127"/>
                  <a:gd name="T5" fmla="*/ 81 h 81"/>
                  <a:gd name="T6" fmla="*/ 63 w 127"/>
                  <a:gd name="T7" fmla="*/ 0 h 81"/>
                </a:gdLst>
                <a:ahLst/>
                <a:cxnLst>
                  <a:cxn ang="0">
                    <a:pos x="T0" y="T1"/>
                  </a:cxn>
                  <a:cxn ang="0">
                    <a:pos x="T2" y="T3"/>
                  </a:cxn>
                  <a:cxn ang="0">
                    <a:pos x="T4" y="T5"/>
                  </a:cxn>
                  <a:cxn ang="0">
                    <a:pos x="T6" y="T7"/>
                  </a:cxn>
                </a:cxnLst>
                <a:rect l="0" t="0" r="r" b="b"/>
                <a:pathLst>
                  <a:path w="127" h="81">
                    <a:moveTo>
                      <a:pt x="63" y="0"/>
                    </a:moveTo>
                    <a:lnTo>
                      <a:pt x="0" y="81"/>
                    </a:lnTo>
                    <a:lnTo>
                      <a:pt x="127" y="81"/>
                    </a:lnTo>
                    <a:lnTo>
                      <a:pt x="63"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32" name="Rectangle 500">
                <a:extLst>
                  <a:ext uri="{FF2B5EF4-FFF2-40B4-BE49-F238E27FC236}">
                    <a16:creationId xmlns:a16="http://schemas.microsoft.com/office/drawing/2014/main" id="{0BFF8AC9-24A4-45A6-9BFB-1731AFA9D8E8}"/>
                  </a:ext>
                </a:extLst>
              </p:cNvPr>
              <p:cNvSpPr>
                <a:spLocks noChangeArrowheads="1"/>
              </p:cNvSpPr>
              <p:nvPr/>
            </p:nvSpPr>
            <p:spPr bwMode="auto">
              <a:xfrm>
                <a:off x="1904236" y="5149322"/>
                <a:ext cx="167107" cy="12544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33" name="Freeform 501">
                <a:extLst>
                  <a:ext uri="{FF2B5EF4-FFF2-40B4-BE49-F238E27FC236}">
                    <a16:creationId xmlns:a16="http://schemas.microsoft.com/office/drawing/2014/main" id="{16B4505A-E9EC-4F2F-9EEA-E662A9510CD1}"/>
                  </a:ext>
                </a:extLst>
              </p:cNvPr>
              <p:cNvSpPr>
                <a:spLocks/>
              </p:cNvSpPr>
              <p:nvPr/>
            </p:nvSpPr>
            <p:spPr bwMode="auto">
              <a:xfrm>
                <a:off x="1904236" y="5019549"/>
                <a:ext cx="167107" cy="112470"/>
              </a:xfrm>
              <a:custGeom>
                <a:avLst/>
                <a:gdLst>
                  <a:gd name="T0" fmla="*/ 35 w 35"/>
                  <a:gd name="T1" fmla="*/ 26 h 26"/>
                  <a:gd name="T2" fmla="*/ 0 w 35"/>
                  <a:gd name="T3" fmla="*/ 26 h 26"/>
                  <a:gd name="T4" fmla="*/ 18 w 35"/>
                  <a:gd name="T5" fmla="*/ 0 h 26"/>
                  <a:gd name="T6" fmla="*/ 35 w 35"/>
                  <a:gd name="T7" fmla="*/ 26 h 26"/>
                </a:gdLst>
                <a:ahLst/>
                <a:cxnLst>
                  <a:cxn ang="0">
                    <a:pos x="T0" y="T1"/>
                  </a:cxn>
                  <a:cxn ang="0">
                    <a:pos x="T2" y="T3"/>
                  </a:cxn>
                  <a:cxn ang="0">
                    <a:pos x="T4" y="T5"/>
                  </a:cxn>
                  <a:cxn ang="0">
                    <a:pos x="T6" y="T7"/>
                  </a:cxn>
                </a:cxnLst>
                <a:rect l="0" t="0" r="r" b="b"/>
                <a:pathLst>
                  <a:path w="35" h="26">
                    <a:moveTo>
                      <a:pt x="35" y="26"/>
                    </a:moveTo>
                    <a:lnTo>
                      <a:pt x="0" y="26"/>
                    </a:lnTo>
                    <a:lnTo>
                      <a:pt x="18" y="0"/>
                    </a:lnTo>
                    <a:lnTo>
                      <a:pt x="35"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34" name="Rectangle 502">
                <a:extLst>
                  <a:ext uri="{FF2B5EF4-FFF2-40B4-BE49-F238E27FC236}">
                    <a16:creationId xmlns:a16="http://schemas.microsoft.com/office/drawing/2014/main" id="{8A80CAFF-6385-4A07-9704-AE73180F8762}"/>
                  </a:ext>
                </a:extLst>
              </p:cNvPr>
              <p:cNvSpPr>
                <a:spLocks noChangeArrowheads="1"/>
              </p:cNvSpPr>
              <p:nvPr/>
            </p:nvSpPr>
            <p:spPr bwMode="auto">
              <a:xfrm>
                <a:off x="1947205" y="5179603"/>
                <a:ext cx="81167" cy="6488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35" name="Rectangle 503">
                <a:extLst>
                  <a:ext uri="{FF2B5EF4-FFF2-40B4-BE49-F238E27FC236}">
                    <a16:creationId xmlns:a16="http://schemas.microsoft.com/office/drawing/2014/main" id="{E4562828-57B5-4A77-8189-536A6024E5F8}"/>
                  </a:ext>
                </a:extLst>
              </p:cNvPr>
              <p:cNvSpPr>
                <a:spLocks noChangeArrowheads="1"/>
              </p:cNvSpPr>
              <p:nvPr/>
            </p:nvSpPr>
            <p:spPr bwMode="auto">
              <a:xfrm>
                <a:off x="911154" y="5149322"/>
                <a:ext cx="167107" cy="12544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36" name="Freeform 504">
                <a:extLst>
                  <a:ext uri="{FF2B5EF4-FFF2-40B4-BE49-F238E27FC236}">
                    <a16:creationId xmlns:a16="http://schemas.microsoft.com/office/drawing/2014/main" id="{ABFED8BB-9543-4EE1-88B4-523AB35A11B9}"/>
                  </a:ext>
                </a:extLst>
              </p:cNvPr>
              <p:cNvSpPr>
                <a:spLocks/>
              </p:cNvSpPr>
              <p:nvPr/>
            </p:nvSpPr>
            <p:spPr bwMode="auto">
              <a:xfrm>
                <a:off x="911154" y="5019549"/>
                <a:ext cx="167107" cy="112470"/>
              </a:xfrm>
              <a:custGeom>
                <a:avLst/>
                <a:gdLst>
                  <a:gd name="T0" fmla="*/ 35 w 35"/>
                  <a:gd name="T1" fmla="*/ 26 h 26"/>
                  <a:gd name="T2" fmla="*/ 0 w 35"/>
                  <a:gd name="T3" fmla="*/ 26 h 26"/>
                  <a:gd name="T4" fmla="*/ 17 w 35"/>
                  <a:gd name="T5" fmla="*/ 0 h 26"/>
                  <a:gd name="T6" fmla="*/ 35 w 35"/>
                  <a:gd name="T7" fmla="*/ 26 h 26"/>
                </a:gdLst>
                <a:ahLst/>
                <a:cxnLst>
                  <a:cxn ang="0">
                    <a:pos x="T0" y="T1"/>
                  </a:cxn>
                  <a:cxn ang="0">
                    <a:pos x="T2" y="T3"/>
                  </a:cxn>
                  <a:cxn ang="0">
                    <a:pos x="T4" y="T5"/>
                  </a:cxn>
                  <a:cxn ang="0">
                    <a:pos x="T6" y="T7"/>
                  </a:cxn>
                </a:cxnLst>
                <a:rect l="0" t="0" r="r" b="b"/>
                <a:pathLst>
                  <a:path w="35" h="26">
                    <a:moveTo>
                      <a:pt x="35" y="26"/>
                    </a:moveTo>
                    <a:lnTo>
                      <a:pt x="0" y="26"/>
                    </a:lnTo>
                    <a:lnTo>
                      <a:pt x="17" y="0"/>
                    </a:lnTo>
                    <a:lnTo>
                      <a:pt x="35"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37" name="Rectangle 505">
                <a:extLst>
                  <a:ext uri="{FF2B5EF4-FFF2-40B4-BE49-F238E27FC236}">
                    <a16:creationId xmlns:a16="http://schemas.microsoft.com/office/drawing/2014/main" id="{91201C2B-BACB-4B1C-98F7-CC38D5CB219A}"/>
                  </a:ext>
                </a:extLst>
              </p:cNvPr>
              <p:cNvSpPr>
                <a:spLocks noChangeArrowheads="1"/>
              </p:cNvSpPr>
              <p:nvPr/>
            </p:nvSpPr>
            <p:spPr bwMode="auto">
              <a:xfrm>
                <a:off x="954123" y="5179603"/>
                <a:ext cx="71618" cy="6488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38" name="Freeform 506">
                <a:extLst>
                  <a:ext uri="{FF2B5EF4-FFF2-40B4-BE49-F238E27FC236}">
                    <a16:creationId xmlns:a16="http://schemas.microsoft.com/office/drawing/2014/main" id="{32B7EC4C-C7E3-454A-81DD-E6ADB3E57D39}"/>
                  </a:ext>
                </a:extLst>
              </p:cNvPr>
              <p:cNvSpPr>
                <a:spLocks/>
              </p:cNvSpPr>
              <p:nvPr/>
            </p:nvSpPr>
            <p:spPr bwMode="auto">
              <a:xfrm>
                <a:off x="1422017" y="5084437"/>
                <a:ext cx="128911" cy="190334"/>
              </a:xfrm>
              <a:custGeom>
                <a:avLst/>
                <a:gdLst>
                  <a:gd name="T0" fmla="*/ 6 w 12"/>
                  <a:gd name="T1" fmla="*/ 0 h 20"/>
                  <a:gd name="T2" fmla="*/ 0 w 12"/>
                  <a:gd name="T3" fmla="*/ 5 h 20"/>
                  <a:gd name="T4" fmla="*/ 0 w 12"/>
                  <a:gd name="T5" fmla="*/ 20 h 20"/>
                  <a:gd name="T6" fmla="*/ 12 w 12"/>
                  <a:gd name="T7" fmla="*/ 20 h 20"/>
                  <a:gd name="T8" fmla="*/ 12 w 12"/>
                  <a:gd name="T9" fmla="*/ 5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2"/>
                      <a:pt x="0" y="5"/>
                    </a:cubicBezTo>
                    <a:cubicBezTo>
                      <a:pt x="0" y="20"/>
                      <a:pt x="0" y="20"/>
                      <a:pt x="0" y="20"/>
                    </a:cubicBezTo>
                    <a:cubicBezTo>
                      <a:pt x="12" y="20"/>
                      <a:pt x="12" y="20"/>
                      <a:pt x="12" y="20"/>
                    </a:cubicBezTo>
                    <a:cubicBezTo>
                      <a:pt x="12" y="5"/>
                      <a:pt x="12" y="5"/>
                      <a:pt x="12" y="5"/>
                    </a:cubicBezTo>
                    <a:cubicBezTo>
                      <a:pt x="12" y="2"/>
                      <a:pt x="10"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39" name="Freeform 507">
                <a:extLst>
                  <a:ext uri="{FF2B5EF4-FFF2-40B4-BE49-F238E27FC236}">
                    <a16:creationId xmlns:a16="http://schemas.microsoft.com/office/drawing/2014/main" id="{1F1D27BD-723E-468E-821C-312DBB3EC6B9}"/>
                  </a:ext>
                </a:extLst>
              </p:cNvPr>
              <p:cNvSpPr>
                <a:spLocks/>
              </p:cNvSpPr>
              <p:nvPr/>
            </p:nvSpPr>
            <p:spPr bwMode="auto">
              <a:xfrm>
                <a:off x="839536" y="5460777"/>
                <a:ext cx="124135" cy="198985"/>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40" name="Freeform 508">
                <a:extLst>
                  <a:ext uri="{FF2B5EF4-FFF2-40B4-BE49-F238E27FC236}">
                    <a16:creationId xmlns:a16="http://schemas.microsoft.com/office/drawing/2014/main" id="{B75AE408-F303-4AA6-B098-12434D605E32}"/>
                  </a:ext>
                </a:extLst>
              </p:cNvPr>
              <p:cNvSpPr>
                <a:spLocks/>
              </p:cNvSpPr>
              <p:nvPr/>
            </p:nvSpPr>
            <p:spPr bwMode="auto">
              <a:xfrm>
                <a:off x="2009274" y="5460777"/>
                <a:ext cx="124135" cy="198985"/>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41" name="Freeform 509">
                <a:extLst>
                  <a:ext uri="{FF2B5EF4-FFF2-40B4-BE49-F238E27FC236}">
                    <a16:creationId xmlns:a16="http://schemas.microsoft.com/office/drawing/2014/main" id="{10D71525-69D8-4DF4-A5B1-7A334735C1A2}"/>
                  </a:ext>
                </a:extLst>
              </p:cNvPr>
              <p:cNvSpPr>
                <a:spLocks/>
              </p:cNvSpPr>
              <p:nvPr/>
            </p:nvSpPr>
            <p:spPr bwMode="auto">
              <a:xfrm>
                <a:off x="1799199" y="5460777"/>
                <a:ext cx="124135" cy="198985"/>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42" name="Freeform 510">
                <a:extLst>
                  <a:ext uri="{FF2B5EF4-FFF2-40B4-BE49-F238E27FC236}">
                    <a16:creationId xmlns:a16="http://schemas.microsoft.com/office/drawing/2014/main" id="{F8F6AD21-66B4-4D34-BF1D-496E0650EA8A}"/>
                  </a:ext>
                </a:extLst>
              </p:cNvPr>
              <p:cNvSpPr>
                <a:spLocks/>
              </p:cNvSpPr>
              <p:nvPr/>
            </p:nvSpPr>
            <p:spPr bwMode="auto">
              <a:xfrm>
                <a:off x="1059160" y="5460777"/>
                <a:ext cx="114586" cy="198985"/>
              </a:xfrm>
              <a:custGeom>
                <a:avLst/>
                <a:gdLst>
                  <a:gd name="T0" fmla="*/ 6 w 11"/>
                  <a:gd name="T1" fmla="*/ 0 h 21"/>
                  <a:gd name="T2" fmla="*/ 0 w 11"/>
                  <a:gd name="T3" fmla="*/ 6 h 21"/>
                  <a:gd name="T4" fmla="*/ 0 w 11"/>
                  <a:gd name="T5" fmla="*/ 21 h 21"/>
                  <a:gd name="T6" fmla="*/ 11 w 11"/>
                  <a:gd name="T7" fmla="*/ 21 h 21"/>
                  <a:gd name="T8" fmla="*/ 11 w 11"/>
                  <a:gd name="T9" fmla="*/ 6 h 21"/>
                  <a:gd name="T10" fmla="*/ 6 w 11"/>
                  <a:gd name="T11" fmla="*/ 0 h 21"/>
                </a:gdLst>
                <a:ahLst/>
                <a:cxnLst>
                  <a:cxn ang="0">
                    <a:pos x="T0" y="T1"/>
                  </a:cxn>
                  <a:cxn ang="0">
                    <a:pos x="T2" y="T3"/>
                  </a:cxn>
                  <a:cxn ang="0">
                    <a:pos x="T4" y="T5"/>
                  </a:cxn>
                  <a:cxn ang="0">
                    <a:pos x="T6" y="T7"/>
                  </a:cxn>
                  <a:cxn ang="0">
                    <a:pos x="T8" y="T9"/>
                  </a:cxn>
                  <a:cxn ang="0">
                    <a:pos x="T10" y="T11"/>
                  </a:cxn>
                </a:cxnLst>
                <a:rect l="0" t="0" r="r" b="b"/>
                <a:pathLst>
                  <a:path w="11" h="21">
                    <a:moveTo>
                      <a:pt x="6" y="0"/>
                    </a:moveTo>
                    <a:cubicBezTo>
                      <a:pt x="2" y="0"/>
                      <a:pt x="0" y="3"/>
                      <a:pt x="0" y="6"/>
                    </a:cubicBezTo>
                    <a:cubicBezTo>
                      <a:pt x="0" y="21"/>
                      <a:pt x="0" y="21"/>
                      <a:pt x="0" y="21"/>
                    </a:cubicBezTo>
                    <a:cubicBezTo>
                      <a:pt x="11" y="21"/>
                      <a:pt x="11" y="21"/>
                      <a:pt x="11" y="21"/>
                    </a:cubicBezTo>
                    <a:cubicBezTo>
                      <a:pt x="11" y="6"/>
                      <a:pt x="11" y="6"/>
                      <a:pt x="11" y="6"/>
                    </a:cubicBezTo>
                    <a:cubicBezTo>
                      <a:pt x="11"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43" name="Freeform 511">
                <a:extLst>
                  <a:ext uri="{FF2B5EF4-FFF2-40B4-BE49-F238E27FC236}">
                    <a16:creationId xmlns:a16="http://schemas.microsoft.com/office/drawing/2014/main" id="{DA4E6438-A8C8-47F6-A738-C65FD390B763}"/>
                  </a:ext>
                </a:extLst>
              </p:cNvPr>
              <p:cNvSpPr>
                <a:spLocks/>
              </p:cNvSpPr>
              <p:nvPr/>
            </p:nvSpPr>
            <p:spPr bwMode="auto">
              <a:xfrm>
                <a:off x="839536" y="5793862"/>
                <a:ext cx="124135" cy="194661"/>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44" name="Freeform 512">
                <a:extLst>
                  <a:ext uri="{FF2B5EF4-FFF2-40B4-BE49-F238E27FC236}">
                    <a16:creationId xmlns:a16="http://schemas.microsoft.com/office/drawing/2014/main" id="{4ED16994-CDA2-4FC2-8128-DFE30C202197}"/>
                  </a:ext>
                </a:extLst>
              </p:cNvPr>
              <p:cNvSpPr>
                <a:spLocks/>
              </p:cNvSpPr>
              <p:nvPr/>
            </p:nvSpPr>
            <p:spPr bwMode="auto">
              <a:xfrm>
                <a:off x="2009274" y="5793862"/>
                <a:ext cx="124135" cy="194661"/>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45" name="Freeform 513">
                <a:extLst>
                  <a:ext uri="{FF2B5EF4-FFF2-40B4-BE49-F238E27FC236}">
                    <a16:creationId xmlns:a16="http://schemas.microsoft.com/office/drawing/2014/main" id="{5D6497C7-3375-41AB-9148-E9F1303B2113}"/>
                  </a:ext>
                </a:extLst>
              </p:cNvPr>
              <p:cNvSpPr>
                <a:spLocks/>
              </p:cNvSpPr>
              <p:nvPr/>
            </p:nvSpPr>
            <p:spPr bwMode="auto">
              <a:xfrm>
                <a:off x="1799199" y="5793862"/>
                <a:ext cx="124135" cy="194661"/>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46" name="Freeform 514">
                <a:extLst>
                  <a:ext uri="{FF2B5EF4-FFF2-40B4-BE49-F238E27FC236}">
                    <a16:creationId xmlns:a16="http://schemas.microsoft.com/office/drawing/2014/main" id="{DCC9A9AA-76AC-47EF-8F4C-BB410F567EF9}"/>
                  </a:ext>
                </a:extLst>
              </p:cNvPr>
              <p:cNvSpPr>
                <a:spLocks/>
              </p:cNvSpPr>
              <p:nvPr/>
            </p:nvSpPr>
            <p:spPr bwMode="auto">
              <a:xfrm>
                <a:off x="1059160" y="5793862"/>
                <a:ext cx="114586" cy="194661"/>
              </a:xfrm>
              <a:custGeom>
                <a:avLst/>
                <a:gdLst>
                  <a:gd name="T0" fmla="*/ 6 w 11"/>
                  <a:gd name="T1" fmla="*/ 0 h 21"/>
                  <a:gd name="T2" fmla="*/ 0 w 11"/>
                  <a:gd name="T3" fmla="*/ 6 h 21"/>
                  <a:gd name="T4" fmla="*/ 0 w 11"/>
                  <a:gd name="T5" fmla="*/ 21 h 21"/>
                  <a:gd name="T6" fmla="*/ 11 w 11"/>
                  <a:gd name="T7" fmla="*/ 21 h 21"/>
                  <a:gd name="T8" fmla="*/ 11 w 11"/>
                  <a:gd name="T9" fmla="*/ 6 h 21"/>
                  <a:gd name="T10" fmla="*/ 6 w 11"/>
                  <a:gd name="T11" fmla="*/ 0 h 21"/>
                </a:gdLst>
                <a:ahLst/>
                <a:cxnLst>
                  <a:cxn ang="0">
                    <a:pos x="T0" y="T1"/>
                  </a:cxn>
                  <a:cxn ang="0">
                    <a:pos x="T2" y="T3"/>
                  </a:cxn>
                  <a:cxn ang="0">
                    <a:pos x="T4" y="T5"/>
                  </a:cxn>
                  <a:cxn ang="0">
                    <a:pos x="T6" y="T7"/>
                  </a:cxn>
                  <a:cxn ang="0">
                    <a:pos x="T8" y="T9"/>
                  </a:cxn>
                  <a:cxn ang="0">
                    <a:pos x="T10" y="T11"/>
                  </a:cxn>
                </a:cxnLst>
                <a:rect l="0" t="0" r="r" b="b"/>
                <a:pathLst>
                  <a:path w="11" h="21">
                    <a:moveTo>
                      <a:pt x="6" y="0"/>
                    </a:moveTo>
                    <a:cubicBezTo>
                      <a:pt x="2" y="0"/>
                      <a:pt x="0" y="3"/>
                      <a:pt x="0" y="6"/>
                    </a:cubicBezTo>
                    <a:cubicBezTo>
                      <a:pt x="0" y="21"/>
                      <a:pt x="0" y="21"/>
                      <a:pt x="0" y="21"/>
                    </a:cubicBezTo>
                    <a:cubicBezTo>
                      <a:pt x="11" y="21"/>
                      <a:pt x="11" y="21"/>
                      <a:pt x="11" y="21"/>
                    </a:cubicBezTo>
                    <a:cubicBezTo>
                      <a:pt x="11" y="6"/>
                      <a:pt x="11" y="6"/>
                      <a:pt x="11" y="6"/>
                    </a:cubicBezTo>
                    <a:cubicBezTo>
                      <a:pt x="11"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47" name="Freeform 515">
                <a:extLst>
                  <a:ext uri="{FF2B5EF4-FFF2-40B4-BE49-F238E27FC236}">
                    <a16:creationId xmlns:a16="http://schemas.microsoft.com/office/drawing/2014/main" id="{CBEC299F-E3F1-4EEC-9917-B3A9BEDABCD1}"/>
                  </a:ext>
                </a:extLst>
              </p:cNvPr>
              <p:cNvSpPr>
                <a:spLocks/>
              </p:cNvSpPr>
              <p:nvPr/>
            </p:nvSpPr>
            <p:spPr bwMode="auto">
              <a:xfrm>
                <a:off x="839536" y="6131272"/>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2"/>
                      <a:pt x="0" y="6"/>
                    </a:cubicBezTo>
                    <a:cubicBezTo>
                      <a:pt x="0" y="20"/>
                      <a:pt x="0" y="20"/>
                      <a:pt x="0" y="20"/>
                    </a:cubicBezTo>
                    <a:cubicBezTo>
                      <a:pt x="12" y="20"/>
                      <a:pt x="12" y="20"/>
                      <a:pt x="12" y="20"/>
                    </a:cubicBezTo>
                    <a:cubicBezTo>
                      <a:pt x="12" y="6"/>
                      <a:pt x="12" y="6"/>
                      <a:pt x="12" y="6"/>
                    </a:cubicBezTo>
                    <a:cubicBezTo>
                      <a:pt x="12" y="2"/>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48" name="Freeform 516">
                <a:extLst>
                  <a:ext uri="{FF2B5EF4-FFF2-40B4-BE49-F238E27FC236}">
                    <a16:creationId xmlns:a16="http://schemas.microsoft.com/office/drawing/2014/main" id="{9462226B-43F7-47A9-8EA1-1665C3210408}"/>
                  </a:ext>
                </a:extLst>
              </p:cNvPr>
              <p:cNvSpPr>
                <a:spLocks/>
              </p:cNvSpPr>
              <p:nvPr/>
            </p:nvSpPr>
            <p:spPr bwMode="auto">
              <a:xfrm>
                <a:off x="2009274" y="6131272"/>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2"/>
                      <a:pt x="0" y="6"/>
                    </a:cubicBezTo>
                    <a:cubicBezTo>
                      <a:pt x="0" y="20"/>
                      <a:pt x="0" y="20"/>
                      <a:pt x="0" y="20"/>
                    </a:cubicBezTo>
                    <a:cubicBezTo>
                      <a:pt x="12" y="20"/>
                      <a:pt x="12" y="20"/>
                      <a:pt x="12" y="20"/>
                    </a:cubicBezTo>
                    <a:cubicBezTo>
                      <a:pt x="12" y="6"/>
                      <a:pt x="12" y="6"/>
                      <a:pt x="12" y="6"/>
                    </a:cubicBezTo>
                    <a:cubicBezTo>
                      <a:pt x="12" y="2"/>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49" name="Freeform 517">
                <a:extLst>
                  <a:ext uri="{FF2B5EF4-FFF2-40B4-BE49-F238E27FC236}">
                    <a16:creationId xmlns:a16="http://schemas.microsoft.com/office/drawing/2014/main" id="{9280A125-3AD7-4C97-9264-596A5EA71FFB}"/>
                  </a:ext>
                </a:extLst>
              </p:cNvPr>
              <p:cNvSpPr>
                <a:spLocks/>
              </p:cNvSpPr>
              <p:nvPr/>
            </p:nvSpPr>
            <p:spPr bwMode="auto">
              <a:xfrm>
                <a:off x="1799199" y="6131272"/>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2"/>
                      <a:pt x="0" y="6"/>
                    </a:cubicBezTo>
                    <a:cubicBezTo>
                      <a:pt x="0" y="20"/>
                      <a:pt x="0" y="20"/>
                      <a:pt x="0" y="20"/>
                    </a:cubicBezTo>
                    <a:cubicBezTo>
                      <a:pt x="12" y="20"/>
                      <a:pt x="12" y="20"/>
                      <a:pt x="12" y="20"/>
                    </a:cubicBezTo>
                    <a:cubicBezTo>
                      <a:pt x="12" y="6"/>
                      <a:pt x="12" y="6"/>
                      <a:pt x="12" y="6"/>
                    </a:cubicBezTo>
                    <a:cubicBezTo>
                      <a:pt x="12" y="2"/>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50" name="Freeform 518">
                <a:extLst>
                  <a:ext uri="{FF2B5EF4-FFF2-40B4-BE49-F238E27FC236}">
                    <a16:creationId xmlns:a16="http://schemas.microsoft.com/office/drawing/2014/main" id="{68D97D0D-E9A1-4375-B150-38BFAE03887F}"/>
                  </a:ext>
                </a:extLst>
              </p:cNvPr>
              <p:cNvSpPr>
                <a:spLocks/>
              </p:cNvSpPr>
              <p:nvPr/>
            </p:nvSpPr>
            <p:spPr bwMode="auto">
              <a:xfrm>
                <a:off x="1059160" y="6131272"/>
                <a:ext cx="114586" cy="190334"/>
              </a:xfrm>
              <a:custGeom>
                <a:avLst/>
                <a:gdLst>
                  <a:gd name="T0" fmla="*/ 6 w 11"/>
                  <a:gd name="T1" fmla="*/ 0 h 20"/>
                  <a:gd name="T2" fmla="*/ 0 w 11"/>
                  <a:gd name="T3" fmla="*/ 6 h 20"/>
                  <a:gd name="T4" fmla="*/ 0 w 11"/>
                  <a:gd name="T5" fmla="*/ 20 h 20"/>
                  <a:gd name="T6" fmla="*/ 11 w 11"/>
                  <a:gd name="T7" fmla="*/ 20 h 20"/>
                  <a:gd name="T8" fmla="*/ 11 w 11"/>
                  <a:gd name="T9" fmla="*/ 6 h 20"/>
                  <a:gd name="T10" fmla="*/ 6 w 11"/>
                  <a:gd name="T11" fmla="*/ 0 h 20"/>
                </a:gdLst>
                <a:ahLst/>
                <a:cxnLst>
                  <a:cxn ang="0">
                    <a:pos x="T0" y="T1"/>
                  </a:cxn>
                  <a:cxn ang="0">
                    <a:pos x="T2" y="T3"/>
                  </a:cxn>
                  <a:cxn ang="0">
                    <a:pos x="T4" y="T5"/>
                  </a:cxn>
                  <a:cxn ang="0">
                    <a:pos x="T6" y="T7"/>
                  </a:cxn>
                  <a:cxn ang="0">
                    <a:pos x="T8" y="T9"/>
                  </a:cxn>
                  <a:cxn ang="0">
                    <a:pos x="T10" y="T11"/>
                  </a:cxn>
                </a:cxnLst>
                <a:rect l="0" t="0" r="r" b="b"/>
                <a:pathLst>
                  <a:path w="11" h="20">
                    <a:moveTo>
                      <a:pt x="6" y="0"/>
                    </a:moveTo>
                    <a:cubicBezTo>
                      <a:pt x="2" y="0"/>
                      <a:pt x="0" y="2"/>
                      <a:pt x="0" y="6"/>
                    </a:cubicBezTo>
                    <a:cubicBezTo>
                      <a:pt x="0" y="20"/>
                      <a:pt x="0" y="20"/>
                      <a:pt x="0" y="20"/>
                    </a:cubicBezTo>
                    <a:cubicBezTo>
                      <a:pt x="11" y="20"/>
                      <a:pt x="11" y="20"/>
                      <a:pt x="11" y="20"/>
                    </a:cubicBezTo>
                    <a:cubicBezTo>
                      <a:pt x="11" y="6"/>
                      <a:pt x="11" y="6"/>
                      <a:pt x="11" y="6"/>
                    </a:cubicBezTo>
                    <a:cubicBezTo>
                      <a:pt x="11" y="2"/>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51" name="Freeform 519">
                <a:extLst>
                  <a:ext uri="{FF2B5EF4-FFF2-40B4-BE49-F238E27FC236}">
                    <a16:creationId xmlns:a16="http://schemas.microsoft.com/office/drawing/2014/main" id="{BE71EADA-19B6-4BA7-8CA5-72AEB11E218A}"/>
                  </a:ext>
                </a:extLst>
              </p:cNvPr>
              <p:cNvSpPr>
                <a:spLocks/>
              </p:cNvSpPr>
              <p:nvPr/>
            </p:nvSpPr>
            <p:spPr bwMode="auto">
              <a:xfrm>
                <a:off x="839536" y="6460030"/>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3"/>
                      <a:pt x="0" y="6"/>
                    </a:cubicBezTo>
                    <a:cubicBezTo>
                      <a:pt x="0" y="20"/>
                      <a:pt x="0" y="20"/>
                      <a:pt x="0" y="20"/>
                    </a:cubicBezTo>
                    <a:cubicBezTo>
                      <a:pt x="12" y="20"/>
                      <a:pt x="12" y="20"/>
                      <a:pt x="12" y="20"/>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52" name="Freeform 520">
                <a:extLst>
                  <a:ext uri="{FF2B5EF4-FFF2-40B4-BE49-F238E27FC236}">
                    <a16:creationId xmlns:a16="http://schemas.microsoft.com/office/drawing/2014/main" id="{37D79969-66C8-4593-94B5-507EB5B95B88}"/>
                  </a:ext>
                </a:extLst>
              </p:cNvPr>
              <p:cNvSpPr>
                <a:spLocks/>
              </p:cNvSpPr>
              <p:nvPr/>
            </p:nvSpPr>
            <p:spPr bwMode="auto">
              <a:xfrm>
                <a:off x="2009274" y="6460030"/>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3"/>
                      <a:pt x="0" y="6"/>
                    </a:cubicBezTo>
                    <a:cubicBezTo>
                      <a:pt x="0" y="20"/>
                      <a:pt x="0" y="20"/>
                      <a:pt x="0" y="20"/>
                    </a:cubicBezTo>
                    <a:cubicBezTo>
                      <a:pt x="12" y="20"/>
                      <a:pt x="12" y="20"/>
                      <a:pt x="12" y="20"/>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53" name="Freeform 521">
                <a:extLst>
                  <a:ext uri="{FF2B5EF4-FFF2-40B4-BE49-F238E27FC236}">
                    <a16:creationId xmlns:a16="http://schemas.microsoft.com/office/drawing/2014/main" id="{CB264F56-757D-4487-AF17-3BCCE0F8A3B8}"/>
                  </a:ext>
                </a:extLst>
              </p:cNvPr>
              <p:cNvSpPr>
                <a:spLocks/>
              </p:cNvSpPr>
              <p:nvPr/>
            </p:nvSpPr>
            <p:spPr bwMode="auto">
              <a:xfrm>
                <a:off x="1799199" y="6460030"/>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3"/>
                      <a:pt x="0" y="6"/>
                    </a:cubicBezTo>
                    <a:cubicBezTo>
                      <a:pt x="0" y="20"/>
                      <a:pt x="0" y="20"/>
                      <a:pt x="0" y="20"/>
                    </a:cubicBezTo>
                    <a:cubicBezTo>
                      <a:pt x="12" y="20"/>
                      <a:pt x="12" y="20"/>
                      <a:pt x="12" y="20"/>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54" name="Freeform 522">
                <a:extLst>
                  <a:ext uri="{FF2B5EF4-FFF2-40B4-BE49-F238E27FC236}">
                    <a16:creationId xmlns:a16="http://schemas.microsoft.com/office/drawing/2014/main" id="{CC339251-0A68-48B7-AD03-BBE5BCEAB81B}"/>
                  </a:ext>
                </a:extLst>
              </p:cNvPr>
              <p:cNvSpPr>
                <a:spLocks/>
              </p:cNvSpPr>
              <p:nvPr/>
            </p:nvSpPr>
            <p:spPr bwMode="auto">
              <a:xfrm>
                <a:off x="1059160" y="6460030"/>
                <a:ext cx="114586" cy="190334"/>
              </a:xfrm>
              <a:custGeom>
                <a:avLst/>
                <a:gdLst>
                  <a:gd name="T0" fmla="*/ 6 w 11"/>
                  <a:gd name="T1" fmla="*/ 0 h 20"/>
                  <a:gd name="T2" fmla="*/ 0 w 11"/>
                  <a:gd name="T3" fmla="*/ 6 h 20"/>
                  <a:gd name="T4" fmla="*/ 0 w 11"/>
                  <a:gd name="T5" fmla="*/ 20 h 20"/>
                  <a:gd name="T6" fmla="*/ 11 w 11"/>
                  <a:gd name="T7" fmla="*/ 20 h 20"/>
                  <a:gd name="T8" fmla="*/ 11 w 11"/>
                  <a:gd name="T9" fmla="*/ 6 h 20"/>
                  <a:gd name="T10" fmla="*/ 6 w 11"/>
                  <a:gd name="T11" fmla="*/ 0 h 20"/>
                </a:gdLst>
                <a:ahLst/>
                <a:cxnLst>
                  <a:cxn ang="0">
                    <a:pos x="T0" y="T1"/>
                  </a:cxn>
                  <a:cxn ang="0">
                    <a:pos x="T2" y="T3"/>
                  </a:cxn>
                  <a:cxn ang="0">
                    <a:pos x="T4" y="T5"/>
                  </a:cxn>
                  <a:cxn ang="0">
                    <a:pos x="T6" y="T7"/>
                  </a:cxn>
                  <a:cxn ang="0">
                    <a:pos x="T8" y="T9"/>
                  </a:cxn>
                  <a:cxn ang="0">
                    <a:pos x="T10" y="T11"/>
                  </a:cxn>
                </a:cxnLst>
                <a:rect l="0" t="0" r="r" b="b"/>
                <a:pathLst>
                  <a:path w="11" h="20">
                    <a:moveTo>
                      <a:pt x="6" y="0"/>
                    </a:moveTo>
                    <a:cubicBezTo>
                      <a:pt x="2" y="0"/>
                      <a:pt x="0" y="3"/>
                      <a:pt x="0" y="6"/>
                    </a:cubicBezTo>
                    <a:cubicBezTo>
                      <a:pt x="0" y="20"/>
                      <a:pt x="0" y="20"/>
                      <a:pt x="0" y="20"/>
                    </a:cubicBezTo>
                    <a:cubicBezTo>
                      <a:pt x="11" y="20"/>
                      <a:pt x="11" y="20"/>
                      <a:pt x="11" y="20"/>
                    </a:cubicBezTo>
                    <a:cubicBezTo>
                      <a:pt x="11" y="6"/>
                      <a:pt x="11" y="6"/>
                      <a:pt x="11" y="6"/>
                    </a:cubicBezTo>
                    <a:cubicBezTo>
                      <a:pt x="11"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55" name="Rectangle 523">
                <a:extLst>
                  <a:ext uri="{FF2B5EF4-FFF2-40B4-BE49-F238E27FC236}">
                    <a16:creationId xmlns:a16="http://schemas.microsoft.com/office/drawing/2014/main" id="{8A2D2481-849C-4845-B82A-E95782ED2825}"/>
                  </a:ext>
                </a:extLst>
              </p:cNvPr>
              <p:cNvSpPr>
                <a:spLocks noChangeArrowheads="1"/>
              </p:cNvSpPr>
              <p:nvPr/>
            </p:nvSpPr>
            <p:spPr bwMode="auto">
              <a:xfrm>
                <a:off x="772694" y="5365610"/>
                <a:ext cx="1437106" cy="21630"/>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56" name="Freeform 524">
                <a:extLst>
                  <a:ext uri="{FF2B5EF4-FFF2-40B4-BE49-F238E27FC236}">
                    <a16:creationId xmlns:a16="http://schemas.microsoft.com/office/drawing/2014/main" id="{3BD6E486-765C-4AAA-A9AD-77835072C193}"/>
                  </a:ext>
                </a:extLst>
              </p:cNvPr>
              <p:cNvSpPr>
                <a:spLocks/>
              </p:cNvSpPr>
              <p:nvPr/>
            </p:nvSpPr>
            <p:spPr bwMode="auto">
              <a:xfrm>
                <a:off x="1369500" y="5426171"/>
                <a:ext cx="243498" cy="233591"/>
              </a:xfrm>
              <a:custGeom>
                <a:avLst/>
                <a:gdLst>
                  <a:gd name="T0" fmla="*/ 11 w 23"/>
                  <a:gd name="T1" fmla="*/ 0 h 25"/>
                  <a:gd name="T2" fmla="*/ 0 w 23"/>
                  <a:gd name="T3" fmla="*/ 11 h 25"/>
                  <a:gd name="T4" fmla="*/ 0 w 23"/>
                  <a:gd name="T5" fmla="*/ 25 h 25"/>
                  <a:gd name="T6" fmla="*/ 23 w 23"/>
                  <a:gd name="T7" fmla="*/ 25 h 25"/>
                  <a:gd name="T8" fmla="*/ 23 w 23"/>
                  <a:gd name="T9" fmla="*/ 11 h 25"/>
                  <a:gd name="T10" fmla="*/ 11 w 23"/>
                  <a:gd name="T11" fmla="*/ 0 h 25"/>
                </a:gdLst>
                <a:ahLst/>
                <a:cxnLst>
                  <a:cxn ang="0">
                    <a:pos x="T0" y="T1"/>
                  </a:cxn>
                  <a:cxn ang="0">
                    <a:pos x="T2" y="T3"/>
                  </a:cxn>
                  <a:cxn ang="0">
                    <a:pos x="T4" y="T5"/>
                  </a:cxn>
                  <a:cxn ang="0">
                    <a:pos x="T6" y="T7"/>
                  </a:cxn>
                  <a:cxn ang="0">
                    <a:pos x="T8" y="T9"/>
                  </a:cxn>
                  <a:cxn ang="0">
                    <a:pos x="T10" y="T11"/>
                  </a:cxn>
                </a:cxnLst>
                <a:rect l="0" t="0" r="r" b="b"/>
                <a:pathLst>
                  <a:path w="23" h="25">
                    <a:moveTo>
                      <a:pt x="11" y="0"/>
                    </a:moveTo>
                    <a:cubicBezTo>
                      <a:pt x="5" y="0"/>
                      <a:pt x="0" y="5"/>
                      <a:pt x="0" y="11"/>
                    </a:cubicBezTo>
                    <a:cubicBezTo>
                      <a:pt x="0" y="25"/>
                      <a:pt x="0" y="25"/>
                      <a:pt x="0" y="25"/>
                    </a:cubicBezTo>
                    <a:cubicBezTo>
                      <a:pt x="23" y="25"/>
                      <a:pt x="23" y="25"/>
                      <a:pt x="23" y="25"/>
                    </a:cubicBezTo>
                    <a:cubicBezTo>
                      <a:pt x="23" y="11"/>
                      <a:pt x="23" y="11"/>
                      <a:pt x="23" y="11"/>
                    </a:cubicBezTo>
                    <a:cubicBezTo>
                      <a:pt x="23" y="5"/>
                      <a:pt x="18" y="0"/>
                      <a:pt x="11"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57" name="Rectangle 525">
                <a:extLst>
                  <a:ext uri="{FF2B5EF4-FFF2-40B4-BE49-F238E27FC236}">
                    <a16:creationId xmlns:a16="http://schemas.microsoft.com/office/drawing/2014/main" id="{7DEDE94B-4129-4D70-A060-99392F9D4936}"/>
                  </a:ext>
                </a:extLst>
              </p:cNvPr>
              <p:cNvSpPr>
                <a:spLocks noChangeArrowheads="1"/>
              </p:cNvSpPr>
              <p:nvPr/>
            </p:nvSpPr>
            <p:spPr bwMode="auto">
              <a:xfrm>
                <a:off x="1484086" y="5413195"/>
                <a:ext cx="14325" cy="24657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58" name="Rectangle 526">
                <a:extLst>
                  <a:ext uri="{FF2B5EF4-FFF2-40B4-BE49-F238E27FC236}">
                    <a16:creationId xmlns:a16="http://schemas.microsoft.com/office/drawing/2014/main" id="{6A2915FA-5576-4F27-BB92-34FFAE416449}"/>
                  </a:ext>
                </a:extLst>
              </p:cNvPr>
              <p:cNvSpPr>
                <a:spLocks noChangeArrowheads="1"/>
              </p:cNvSpPr>
              <p:nvPr/>
            </p:nvSpPr>
            <p:spPr bwMode="auto">
              <a:xfrm>
                <a:off x="1350402" y="5508362"/>
                <a:ext cx="272144" cy="865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59" name="Rectangle 527">
                <a:extLst>
                  <a:ext uri="{FF2B5EF4-FFF2-40B4-BE49-F238E27FC236}">
                    <a16:creationId xmlns:a16="http://schemas.microsoft.com/office/drawing/2014/main" id="{B14CFB8A-D881-48FE-8DA8-44C6DB832F8C}"/>
                  </a:ext>
                </a:extLst>
              </p:cNvPr>
              <p:cNvSpPr>
                <a:spLocks noChangeArrowheads="1"/>
              </p:cNvSpPr>
              <p:nvPr/>
            </p:nvSpPr>
            <p:spPr bwMode="auto">
              <a:xfrm>
                <a:off x="1350402" y="5586225"/>
                <a:ext cx="272144" cy="865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60" name="Freeform 528">
                <a:extLst>
                  <a:ext uri="{FF2B5EF4-FFF2-40B4-BE49-F238E27FC236}">
                    <a16:creationId xmlns:a16="http://schemas.microsoft.com/office/drawing/2014/main" id="{B38FF331-7958-4374-B142-D770EDA271DA}"/>
                  </a:ext>
                </a:extLst>
              </p:cNvPr>
              <p:cNvSpPr>
                <a:spLocks/>
              </p:cNvSpPr>
              <p:nvPr/>
            </p:nvSpPr>
            <p:spPr bwMode="auto">
              <a:xfrm>
                <a:off x="1226267" y="5707347"/>
                <a:ext cx="520415" cy="56236"/>
              </a:xfrm>
              <a:custGeom>
                <a:avLst/>
                <a:gdLst>
                  <a:gd name="T0" fmla="*/ 109 w 109"/>
                  <a:gd name="T1" fmla="*/ 13 h 13"/>
                  <a:gd name="T2" fmla="*/ 0 w 109"/>
                  <a:gd name="T3" fmla="*/ 13 h 13"/>
                  <a:gd name="T4" fmla="*/ 19 w 109"/>
                  <a:gd name="T5" fmla="*/ 0 h 13"/>
                  <a:gd name="T6" fmla="*/ 89 w 109"/>
                  <a:gd name="T7" fmla="*/ 0 h 13"/>
                  <a:gd name="T8" fmla="*/ 109 w 109"/>
                  <a:gd name="T9" fmla="*/ 13 h 13"/>
                </a:gdLst>
                <a:ahLst/>
                <a:cxnLst>
                  <a:cxn ang="0">
                    <a:pos x="T0" y="T1"/>
                  </a:cxn>
                  <a:cxn ang="0">
                    <a:pos x="T2" y="T3"/>
                  </a:cxn>
                  <a:cxn ang="0">
                    <a:pos x="T4" y="T5"/>
                  </a:cxn>
                  <a:cxn ang="0">
                    <a:pos x="T6" y="T7"/>
                  </a:cxn>
                  <a:cxn ang="0">
                    <a:pos x="T8" y="T9"/>
                  </a:cxn>
                </a:cxnLst>
                <a:rect l="0" t="0" r="r" b="b"/>
                <a:pathLst>
                  <a:path w="109" h="13">
                    <a:moveTo>
                      <a:pt x="109" y="13"/>
                    </a:moveTo>
                    <a:lnTo>
                      <a:pt x="0" y="13"/>
                    </a:lnTo>
                    <a:lnTo>
                      <a:pt x="19" y="0"/>
                    </a:lnTo>
                    <a:lnTo>
                      <a:pt x="89" y="0"/>
                    </a:lnTo>
                    <a:lnTo>
                      <a:pt x="109" y="1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61" name="Rectangle 529">
                <a:extLst>
                  <a:ext uri="{FF2B5EF4-FFF2-40B4-BE49-F238E27FC236}">
                    <a16:creationId xmlns:a16="http://schemas.microsoft.com/office/drawing/2014/main" id="{A0C92966-F0E3-4606-91BA-7BD33F812676}"/>
                  </a:ext>
                </a:extLst>
              </p:cNvPr>
              <p:cNvSpPr>
                <a:spLocks noChangeArrowheads="1"/>
              </p:cNvSpPr>
              <p:nvPr/>
            </p:nvSpPr>
            <p:spPr bwMode="auto">
              <a:xfrm>
                <a:off x="1393371" y="5793862"/>
                <a:ext cx="195753" cy="194661"/>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62" name="Rectangle 530">
                <a:extLst>
                  <a:ext uri="{FF2B5EF4-FFF2-40B4-BE49-F238E27FC236}">
                    <a16:creationId xmlns:a16="http://schemas.microsoft.com/office/drawing/2014/main" id="{828C1258-CDD7-4602-BDC4-1B35E58536E3}"/>
                  </a:ext>
                </a:extLst>
              </p:cNvPr>
              <p:cNvSpPr>
                <a:spLocks noChangeArrowheads="1"/>
              </p:cNvSpPr>
              <p:nvPr/>
            </p:nvSpPr>
            <p:spPr bwMode="auto">
              <a:xfrm>
                <a:off x="1254914" y="5793862"/>
                <a:ext cx="95489" cy="194661"/>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63" name="Rectangle 531">
                <a:extLst>
                  <a:ext uri="{FF2B5EF4-FFF2-40B4-BE49-F238E27FC236}">
                    <a16:creationId xmlns:a16="http://schemas.microsoft.com/office/drawing/2014/main" id="{263330D5-916B-498D-A9AB-5B4B60117958}"/>
                  </a:ext>
                </a:extLst>
              </p:cNvPr>
              <p:cNvSpPr>
                <a:spLocks noChangeArrowheads="1"/>
              </p:cNvSpPr>
              <p:nvPr/>
            </p:nvSpPr>
            <p:spPr bwMode="auto">
              <a:xfrm>
                <a:off x="1235816" y="5884702"/>
                <a:ext cx="133684" cy="1297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64" name="Rectangle 532">
                <a:extLst>
                  <a:ext uri="{FF2B5EF4-FFF2-40B4-BE49-F238E27FC236}">
                    <a16:creationId xmlns:a16="http://schemas.microsoft.com/office/drawing/2014/main" id="{7D8F7576-E99F-4A62-9ABD-BAC315D64460}"/>
                  </a:ext>
                </a:extLst>
              </p:cNvPr>
              <p:cNvSpPr>
                <a:spLocks noChangeArrowheads="1"/>
              </p:cNvSpPr>
              <p:nvPr/>
            </p:nvSpPr>
            <p:spPr bwMode="auto">
              <a:xfrm>
                <a:off x="1632092" y="5793862"/>
                <a:ext cx="95489" cy="194661"/>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65" name="Rectangle 533">
                <a:extLst>
                  <a:ext uri="{FF2B5EF4-FFF2-40B4-BE49-F238E27FC236}">
                    <a16:creationId xmlns:a16="http://schemas.microsoft.com/office/drawing/2014/main" id="{A00783F9-5C14-4CAE-919F-A31CD520381C}"/>
                  </a:ext>
                </a:extLst>
              </p:cNvPr>
              <p:cNvSpPr>
                <a:spLocks noChangeArrowheads="1"/>
              </p:cNvSpPr>
              <p:nvPr/>
            </p:nvSpPr>
            <p:spPr bwMode="auto">
              <a:xfrm>
                <a:off x="1612994" y="5884702"/>
                <a:ext cx="133684" cy="1297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66" name="Freeform 534">
                <a:extLst>
                  <a:ext uri="{FF2B5EF4-FFF2-40B4-BE49-F238E27FC236}">
                    <a16:creationId xmlns:a16="http://schemas.microsoft.com/office/drawing/2014/main" id="{4DDF4E46-ECCE-4D79-A927-36EBE9BED9B4}"/>
                  </a:ext>
                </a:extLst>
              </p:cNvPr>
              <p:cNvSpPr>
                <a:spLocks/>
              </p:cNvSpPr>
              <p:nvPr/>
            </p:nvSpPr>
            <p:spPr bwMode="auto">
              <a:xfrm>
                <a:off x="1226267" y="6044756"/>
                <a:ext cx="520415" cy="60561"/>
              </a:xfrm>
              <a:custGeom>
                <a:avLst/>
                <a:gdLst>
                  <a:gd name="T0" fmla="*/ 109 w 109"/>
                  <a:gd name="T1" fmla="*/ 14 h 14"/>
                  <a:gd name="T2" fmla="*/ 0 w 109"/>
                  <a:gd name="T3" fmla="*/ 14 h 14"/>
                  <a:gd name="T4" fmla="*/ 19 w 109"/>
                  <a:gd name="T5" fmla="*/ 0 h 14"/>
                  <a:gd name="T6" fmla="*/ 89 w 109"/>
                  <a:gd name="T7" fmla="*/ 0 h 14"/>
                  <a:gd name="T8" fmla="*/ 109 w 109"/>
                  <a:gd name="T9" fmla="*/ 14 h 14"/>
                </a:gdLst>
                <a:ahLst/>
                <a:cxnLst>
                  <a:cxn ang="0">
                    <a:pos x="T0" y="T1"/>
                  </a:cxn>
                  <a:cxn ang="0">
                    <a:pos x="T2" y="T3"/>
                  </a:cxn>
                  <a:cxn ang="0">
                    <a:pos x="T4" y="T5"/>
                  </a:cxn>
                  <a:cxn ang="0">
                    <a:pos x="T6" y="T7"/>
                  </a:cxn>
                  <a:cxn ang="0">
                    <a:pos x="T8" y="T9"/>
                  </a:cxn>
                </a:cxnLst>
                <a:rect l="0" t="0" r="r" b="b"/>
                <a:pathLst>
                  <a:path w="109" h="14">
                    <a:moveTo>
                      <a:pt x="109" y="14"/>
                    </a:moveTo>
                    <a:lnTo>
                      <a:pt x="0" y="14"/>
                    </a:lnTo>
                    <a:lnTo>
                      <a:pt x="19" y="0"/>
                    </a:lnTo>
                    <a:lnTo>
                      <a:pt x="89" y="0"/>
                    </a:lnTo>
                    <a:lnTo>
                      <a:pt x="109" y="14"/>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67" name="Rectangle 535">
                <a:extLst>
                  <a:ext uri="{FF2B5EF4-FFF2-40B4-BE49-F238E27FC236}">
                    <a16:creationId xmlns:a16="http://schemas.microsoft.com/office/drawing/2014/main" id="{9BA2B80F-875E-483C-8052-253B06D18E96}"/>
                  </a:ext>
                </a:extLst>
              </p:cNvPr>
              <p:cNvSpPr>
                <a:spLocks noChangeArrowheads="1"/>
              </p:cNvSpPr>
              <p:nvPr/>
            </p:nvSpPr>
            <p:spPr bwMode="auto">
              <a:xfrm>
                <a:off x="1393371" y="6131272"/>
                <a:ext cx="195753" cy="19033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68" name="Rectangle 536">
                <a:extLst>
                  <a:ext uri="{FF2B5EF4-FFF2-40B4-BE49-F238E27FC236}">
                    <a16:creationId xmlns:a16="http://schemas.microsoft.com/office/drawing/2014/main" id="{1121C33E-9C87-4F6E-9D6E-2635D42435FE}"/>
                  </a:ext>
                </a:extLst>
              </p:cNvPr>
              <p:cNvSpPr>
                <a:spLocks noChangeArrowheads="1"/>
              </p:cNvSpPr>
              <p:nvPr/>
            </p:nvSpPr>
            <p:spPr bwMode="auto">
              <a:xfrm>
                <a:off x="1254914" y="6131272"/>
                <a:ext cx="95489" cy="19033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69" name="Rectangle 537">
                <a:extLst>
                  <a:ext uri="{FF2B5EF4-FFF2-40B4-BE49-F238E27FC236}">
                    <a16:creationId xmlns:a16="http://schemas.microsoft.com/office/drawing/2014/main" id="{4191E6E2-4181-4D57-BA4F-3B3FF66FF84B}"/>
                  </a:ext>
                </a:extLst>
              </p:cNvPr>
              <p:cNvSpPr>
                <a:spLocks noChangeArrowheads="1"/>
              </p:cNvSpPr>
              <p:nvPr/>
            </p:nvSpPr>
            <p:spPr bwMode="auto">
              <a:xfrm>
                <a:off x="1235816" y="6217787"/>
                <a:ext cx="133684" cy="865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70" name="Rectangle 538">
                <a:extLst>
                  <a:ext uri="{FF2B5EF4-FFF2-40B4-BE49-F238E27FC236}">
                    <a16:creationId xmlns:a16="http://schemas.microsoft.com/office/drawing/2014/main" id="{8482DB1E-605D-4D4A-A51E-5E492B061BAD}"/>
                  </a:ext>
                </a:extLst>
              </p:cNvPr>
              <p:cNvSpPr>
                <a:spLocks noChangeArrowheads="1"/>
              </p:cNvSpPr>
              <p:nvPr/>
            </p:nvSpPr>
            <p:spPr bwMode="auto">
              <a:xfrm>
                <a:off x="1632092" y="6131272"/>
                <a:ext cx="95489" cy="19033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71" name="Rectangle 539">
                <a:extLst>
                  <a:ext uri="{FF2B5EF4-FFF2-40B4-BE49-F238E27FC236}">
                    <a16:creationId xmlns:a16="http://schemas.microsoft.com/office/drawing/2014/main" id="{BBC7FEAE-5D91-4541-949C-13ED4F1A6B6A}"/>
                  </a:ext>
                </a:extLst>
              </p:cNvPr>
              <p:cNvSpPr>
                <a:spLocks noChangeArrowheads="1"/>
              </p:cNvSpPr>
              <p:nvPr/>
            </p:nvSpPr>
            <p:spPr bwMode="auto">
              <a:xfrm>
                <a:off x="1612994" y="6217787"/>
                <a:ext cx="133684" cy="865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72" name="Freeform 540">
                <a:extLst>
                  <a:ext uri="{FF2B5EF4-FFF2-40B4-BE49-F238E27FC236}">
                    <a16:creationId xmlns:a16="http://schemas.microsoft.com/office/drawing/2014/main" id="{FA91BC66-00CF-41D8-A1FD-7CA61C47D71E}"/>
                  </a:ext>
                </a:extLst>
              </p:cNvPr>
              <p:cNvSpPr>
                <a:spLocks/>
              </p:cNvSpPr>
              <p:nvPr/>
            </p:nvSpPr>
            <p:spPr bwMode="auto">
              <a:xfrm>
                <a:off x="1340853" y="6403793"/>
                <a:ext cx="291242" cy="324434"/>
              </a:xfrm>
              <a:custGeom>
                <a:avLst/>
                <a:gdLst>
                  <a:gd name="T0" fmla="*/ 14 w 28"/>
                  <a:gd name="T1" fmla="*/ 0 h 34"/>
                  <a:gd name="T2" fmla="*/ 0 w 28"/>
                  <a:gd name="T3" fmla="*/ 14 h 34"/>
                  <a:gd name="T4" fmla="*/ 0 w 28"/>
                  <a:gd name="T5" fmla="*/ 34 h 34"/>
                  <a:gd name="T6" fmla="*/ 28 w 28"/>
                  <a:gd name="T7" fmla="*/ 34 h 34"/>
                  <a:gd name="T8" fmla="*/ 28 w 28"/>
                  <a:gd name="T9" fmla="*/ 14 h 34"/>
                  <a:gd name="T10" fmla="*/ 14 w 28"/>
                  <a:gd name="T11" fmla="*/ 0 h 34"/>
                </a:gdLst>
                <a:ahLst/>
                <a:cxnLst>
                  <a:cxn ang="0">
                    <a:pos x="T0" y="T1"/>
                  </a:cxn>
                  <a:cxn ang="0">
                    <a:pos x="T2" y="T3"/>
                  </a:cxn>
                  <a:cxn ang="0">
                    <a:pos x="T4" y="T5"/>
                  </a:cxn>
                  <a:cxn ang="0">
                    <a:pos x="T6" y="T7"/>
                  </a:cxn>
                  <a:cxn ang="0">
                    <a:pos x="T8" y="T9"/>
                  </a:cxn>
                  <a:cxn ang="0">
                    <a:pos x="T10" y="T11"/>
                  </a:cxn>
                </a:cxnLst>
                <a:rect l="0" t="0" r="r" b="b"/>
                <a:pathLst>
                  <a:path w="28" h="34">
                    <a:moveTo>
                      <a:pt x="14" y="0"/>
                    </a:moveTo>
                    <a:cubicBezTo>
                      <a:pt x="6" y="0"/>
                      <a:pt x="0" y="7"/>
                      <a:pt x="0" y="14"/>
                    </a:cubicBezTo>
                    <a:cubicBezTo>
                      <a:pt x="0" y="34"/>
                      <a:pt x="0" y="34"/>
                      <a:pt x="0" y="34"/>
                    </a:cubicBezTo>
                    <a:cubicBezTo>
                      <a:pt x="28" y="34"/>
                      <a:pt x="28" y="34"/>
                      <a:pt x="28" y="34"/>
                    </a:cubicBezTo>
                    <a:cubicBezTo>
                      <a:pt x="28" y="14"/>
                      <a:pt x="28" y="14"/>
                      <a:pt x="28" y="14"/>
                    </a:cubicBezTo>
                    <a:cubicBezTo>
                      <a:pt x="28" y="7"/>
                      <a:pt x="21" y="0"/>
                      <a:pt x="14"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73" name="Rectangle 541">
                <a:extLst>
                  <a:ext uri="{FF2B5EF4-FFF2-40B4-BE49-F238E27FC236}">
                    <a16:creationId xmlns:a16="http://schemas.microsoft.com/office/drawing/2014/main" id="{8EC4B6F2-339F-4228-BE88-CA33DFEE6A5C}"/>
                  </a:ext>
                </a:extLst>
              </p:cNvPr>
              <p:cNvSpPr>
                <a:spLocks noChangeArrowheads="1"/>
              </p:cNvSpPr>
              <p:nvPr/>
            </p:nvSpPr>
            <p:spPr bwMode="auto">
              <a:xfrm>
                <a:off x="1288333" y="6745530"/>
                <a:ext cx="396279" cy="25955"/>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74" name="Rectangle 542">
                <a:extLst>
                  <a:ext uri="{FF2B5EF4-FFF2-40B4-BE49-F238E27FC236}">
                    <a16:creationId xmlns:a16="http://schemas.microsoft.com/office/drawing/2014/main" id="{0B7DC785-7CC6-4769-8DEF-B693B953B1AD}"/>
                  </a:ext>
                </a:extLst>
              </p:cNvPr>
              <p:cNvSpPr>
                <a:spLocks noChangeArrowheads="1"/>
              </p:cNvSpPr>
              <p:nvPr/>
            </p:nvSpPr>
            <p:spPr bwMode="auto">
              <a:xfrm>
                <a:off x="1235816" y="6793112"/>
                <a:ext cx="491768" cy="25955"/>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75" name="Rectangle 543">
                <a:extLst>
                  <a:ext uri="{FF2B5EF4-FFF2-40B4-BE49-F238E27FC236}">
                    <a16:creationId xmlns:a16="http://schemas.microsoft.com/office/drawing/2014/main" id="{0C35D2BA-48D8-447C-83DD-956F1DD9EAD5}"/>
                  </a:ext>
                </a:extLst>
              </p:cNvPr>
              <p:cNvSpPr>
                <a:spLocks noChangeArrowheads="1"/>
              </p:cNvSpPr>
              <p:nvPr/>
            </p:nvSpPr>
            <p:spPr bwMode="auto">
              <a:xfrm>
                <a:off x="1173747" y="6832045"/>
                <a:ext cx="625452" cy="25955"/>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grpSp>
        <p:grpSp>
          <p:nvGrpSpPr>
            <p:cNvPr id="176" name="Group 175">
              <a:extLst>
                <a:ext uri="{FF2B5EF4-FFF2-40B4-BE49-F238E27FC236}">
                  <a16:creationId xmlns:a16="http://schemas.microsoft.com/office/drawing/2014/main" id="{3DAC26E5-311D-46C1-90F9-4C159FFA338C}"/>
                </a:ext>
              </a:extLst>
            </p:cNvPr>
            <p:cNvGrpSpPr/>
            <p:nvPr/>
          </p:nvGrpSpPr>
          <p:grpSpPr>
            <a:xfrm>
              <a:off x="1311163" y="5946582"/>
              <a:ext cx="2253791" cy="1088037"/>
              <a:chOff x="1679576" y="5699126"/>
              <a:chExt cx="636588" cy="280988"/>
            </a:xfrm>
          </p:grpSpPr>
          <p:sp>
            <p:nvSpPr>
              <p:cNvPr id="177" name="Rectangle 545">
                <a:extLst>
                  <a:ext uri="{FF2B5EF4-FFF2-40B4-BE49-F238E27FC236}">
                    <a16:creationId xmlns:a16="http://schemas.microsoft.com/office/drawing/2014/main" id="{218EB86B-8306-4139-BAC7-8A68BD3448A2}"/>
                  </a:ext>
                </a:extLst>
              </p:cNvPr>
              <p:cNvSpPr>
                <a:spLocks noChangeArrowheads="1"/>
              </p:cNvSpPr>
              <p:nvPr/>
            </p:nvSpPr>
            <p:spPr bwMode="auto">
              <a:xfrm>
                <a:off x="1738313" y="5737226"/>
                <a:ext cx="261938" cy="587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8" name="Rectangle 546">
                <a:extLst>
                  <a:ext uri="{FF2B5EF4-FFF2-40B4-BE49-F238E27FC236}">
                    <a16:creationId xmlns:a16="http://schemas.microsoft.com/office/drawing/2014/main" id="{B7CAEA12-3639-4E10-A670-5D639CF8F7E4}"/>
                  </a:ext>
                </a:extLst>
              </p:cNvPr>
              <p:cNvSpPr>
                <a:spLocks noChangeArrowheads="1"/>
              </p:cNvSpPr>
              <p:nvPr/>
            </p:nvSpPr>
            <p:spPr bwMode="auto">
              <a:xfrm>
                <a:off x="2000251" y="5775326"/>
                <a:ext cx="315913" cy="87313"/>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9" name="Rectangle 547">
                <a:extLst>
                  <a:ext uri="{FF2B5EF4-FFF2-40B4-BE49-F238E27FC236}">
                    <a16:creationId xmlns:a16="http://schemas.microsoft.com/office/drawing/2014/main" id="{5D12D2D3-2809-40AB-AAC4-326608E5E7AE}"/>
                  </a:ext>
                </a:extLst>
              </p:cNvPr>
              <p:cNvSpPr>
                <a:spLocks noChangeArrowheads="1"/>
              </p:cNvSpPr>
              <p:nvPr/>
            </p:nvSpPr>
            <p:spPr bwMode="auto">
              <a:xfrm>
                <a:off x="1738313" y="5737226"/>
                <a:ext cx="261938" cy="38100"/>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0" name="Rectangle 548">
                <a:extLst>
                  <a:ext uri="{FF2B5EF4-FFF2-40B4-BE49-F238E27FC236}">
                    <a16:creationId xmlns:a16="http://schemas.microsoft.com/office/drawing/2014/main" id="{9D9E5BE4-053D-4C75-BAA5-949B0A24BEB6}"/>
                  </a:ext>
                </a:extLst>
              </p:cNvPr>
              <p:cNvSpPr>
                <a:spLocks noChangeArrowheads="1"/>
              </p:cNvSpPr>
              <p:nvPr/>
            </p:nvSpPr>
            <p:spPr bwMode="auto">
              <a:xfrm>
                <a:off x="2027238" y="5862639"/>
                <a:ext cx="257175" cy="1174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1" name="Freeform 549">
                <a:extLst>
                  <a:ext uri="{FF2B5EF4-FFF2-40B4-BE49-F238E27FC236}">
                    <a16:creationId xmlns:a16="http://schemas.microsoft.com/office/drawing/2014/main" id="{0B3D1655-515D-4391-9320-FB15AE8A8BB3}"/>
                  </a:ext>
                </a:extLst>
              </p:cNvPr>
              <p:cNvSpPr>
                <a:spLocks/>
              </p:cNvSpPr>
              <p:nvPr/>
            </p:nvSpPr>
            <p:spPr bwMode="auto">
              <a:xfrm>
                <a:off x="1714501" y="5716589"/>
                <a:ext cx="312738" cy="263525"/>
              </a:xfrm>
              <a:custGeom>
                <a:avLst/>
                <a:gdLst>
                  <a:gd name="T0" fmla="*/ 197 w 197"/>
                  <a:gd name="T1" fmla="*/ 74 h 166"/>
                  <a:gd name="T2" fmla="*/ 99 w 197"/>
                  <a:gd name="T3" fmla="*/ 0 h 166"/>
                  <a:gd name="T4" fmla="*/ 0 w 197"/>
                  <a:gd name="T5" fmla="*/ 74 h 166"/>
                  <a:gd name="T6" fmla="*/ 0 w 197"/>
                  <a:gd name="T7" fmla="*/ 166 h 166"/>
                  <a:gd name="T8" fmla="*/ 197 w 197"/>
                  <a:gd name="T9" fmla="*/ 166 h 166"/>
                  <a:gd name="T10" fmla="*/ 197 w 197"/>
                  <a:gd name="T11" fmla="*/ 74 h 166"/>
                </a:gdLst>
                <a:ahLst/>
                <a:cxnLst>
                  <a:cxn ang="0">
                    <a:pos x="T0" y="T1"/>
                  </a:cxn>
                  <a:cxn ang="0">
                    <a:pos x="T2" y="T3"/>
                  </a:cxn>
                  <a:cxn ang="0">
                    <a:pos x="T4" y="T5"/>
                  </a:cxn>
                  <a:cxn ang="0">
                    <a:pos x="T6" y="T7"/>
                  </a:cxn>
                  <a:cxn ang="0">
                    <a:pos x="T8" y="T9"/>
                  </a:cxn>
                  <a:cxn ang="0">
                    <a:pos x="T10" y="T11"/>
                  </a:cxn>
                </a:cxnLst>
                <a:rect l="0" t="0" r="r" b="b"/>
                <a:pathLst>
                  <a:path w="197" h="166">
                    <a:moveTo>
                      <a:pt x="197" y="74"/>
                    </a:moveTo>
                    <a:lnTo>
                      <a:pt x="99" y="0"/>
                    </a:lnTo>
                    <a:lnTo>
                      <a:pt x="0" y="74"/>
                    </a:lnTo>
                    <a:lnTo>
                      <a:pt x="0" y="166"/>
                    </a:lnTo>
                    <a:lnTo>
                      <a:pt x="197" y="166"/>
                    </a:lnTo>
                    <a:lnTo>
                      <a:pt x="197" y="7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2" name="Freeform 550">
                <a:extLst>
                  <a:ext uri="{FF2B5EF4-FFF2-40B4-BE49-F238E27FC236}">
                    <a16:creationId xmlns:a16="http://schemas.microsoft.com/office/drawing/2014/main" id="{61D6E6AE-061E-43A4-873E-09723B44A002}"/>
                  </a:ext>
                </a:extLst>
              </p:cNvPr>
              <p:cNvSpPr>
                <a:spLocks/>
              </p:cNvSpPr>
              <p:nvPr/>
            </p:nvSpPr>
            <p:spPr bwMode="auto">
              <a:xfrm>
                <a:off x="2027238" y="5862639"/>
                <a:ext cx="160338" cy="117475"/>
              </a:xfrm>
              <a:custGeom>
                <a:avLst/>
                <a:gdLst>
                  <a:gd name="T0" fmla="*/ 0 w 101"/>
                  <a:gd name="T1" fmla="*/ 0 h 74"/>
                  <a:gd name="T2" fmla="*/ 0 w 101"/>
                  <a:gd name="T3" fmla="*/ 0 h 74"/>
                  <a:gd name="T4" fmla="*/ 0 w 101"/>
                  <a:gd name="T5" fmla="*/ 74 h 74"/>
                  <a:gd name="T6" fmla="*/ 101 w 101"/>
                  <a:gd name="T7" fmla="*/ 74 h 74"/>
                  <a:gd name="T8" fmla="*/ 0 w 101"/>
                  <a:gd name="T9" fmla="*/ 0 h 74"/>
                </a:gdLst>
                <a:ahLst/>
                <a:cxnLst>
                  <a:cxn ang="0">
                    <a:pos x="T0" y="T1"/>
                  </a:cxn>
                  <a:cxn ang="0">
                    <a:pos x="T2" y="T3"/>
                  </a:cxn>
                  <a:cxn ang="0">
                    <a:pos x="T4" y="T5"/>
                  </a:cxn>
                  <a:cxn ang="0">
                    <a:pos x="T6" y="T7"/>
                  </a:cxn>
                  <a:cxn ang="0">
                    <a:pos x="T8" y="T9"/>
                  </a:cxn>
                </a:cxnLst>
                <a:rect l="0" t="0" r="r" b="b"/>
                <a:pathLst>
                  <a:path w="101" h="74">
                    <a:moveTo>
                      <a:pt x="0" y="0"/>
                    </a:moveTo>
                    <a:lnTo>
                      <a:pt x="0" y="0"/>
                    </a:lnTo>
                    <a:lnTo>
                      <a:pt x="0" y="74"/>
                    </a:lnTo>
                    <a:lnTo>
                      <a:pt x="101" y="74"/>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3" name="Rectangle 551">
                <a:extLst>
                  <a:ext uri="{FF2B5EF4-FFF2-40B4-BE49-F238E27FC236}">
                    <a16:creationId xmlns:a16="http://schemas.microsoft.com/office/drawing/2014/main" id="{2E4F6108-53AA-4BCB-94EE-5154FB4FC746}"/>
                  </a:ext>
                </a:extLst>
              </p:cNvPr>
              <p:cNvSpPr>
                <a:spLocks noChangeArrowheads="1"/>
              </p:cNvSpPr>
              <p:nvPr/>
            </p:nvSpPr>
            <p:spPr bwMode="auto">
              <a:xfrm>
                <a:off x="2070101" y="5730876"/>
                <a:ext cx="33338" cy="650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4" name="Rectangle 552">
                <a:extLst>
                  <a:ext uri="{FF2B5EF4-FFF2-40B4-BE49-F238E27FC236}">
                    <a16:creationId xmlns:a16="http://schemas.microsoft.com/office/drawing/2014/main" id="{50C4C244-1E90-4360-833E-9FAD404D1D67}"/>
                  </a:ext>
                </a:extLst>
              </p:cNvPr>
              <p:cNvSpPr>
                <a:spLocks noChangeArrowheads="1"/>
              </p:cNvSpPr>
              <p:nvPr/>
            </p:nvSpPr>
            <p:spPr bwMode="auto">
              <a:xfrm>
                <a:off x="2187576" y="5880101"/>
                <a:ext cx="6350" cy="650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5" name="Freeform 553">
                <a:extLst>
                  <a:ext uri="{FF2B5EF4-FFF2-40B4-BE49-F238E27FC236}">
                    <a16:creationId xmlns:a16="http://schemas.microsoft.com/office/drawing/2014/main" id="{A9E5D2E8-63A4-49EB-8CE2-DC8446C1ABDF}"/>
                  </a:ext>
                </a:extLst>
              </p:cNvPr>
              <p:cNvSpPr>
                <a:spLocks/>
              </p:cNvSpPr>
              <p:nvPr/>
            </p:nvSpPr>
            <p:spPr bwMode="auto">
              <a:xfrm>
                <a:off x="1679576" y="5699126"/>
                <a:ext cx="390525" cy="149225"/>
              </a:xfrm>
              <a:custGeom>
                <a:avLst/>
                <a:gdLst>
                  <a:gd name="T0" fmla="*/ 121 w 246"/>
                  <a:gd name="T1" fmla="*/ 11 h 94"/>
                  <a:gd name="T2" fmla="*/ 230 w 246"/>
                  <a:gd name="T3" fmla="*/ 94 h 94"/>
                  <a:gd name="T4" fmla="*/ 246 w 246"/>
                  <a:gd name="T5" fmla="*/ 94 h 94"/>
                  <a:gd name="T6" fmla="*/ 121 w 246"/>
                  <a:gd name="T7" fmla="*/ 0 h 94"/>
                  <a:gd name="T8" fmla="*/ 0 w 246"/>
                  <a:gd name="T9" fmla="*/ 90 h 94"/>
                  <a:gd name="T10" fmla="*/ 15 w 246"/>
                  <a:gd name="T11" fmla="*/ 90 h 94"/>
                  <a:gd name="T12" fmla="*/ 121 w 246"/>
                  <a:gd name="T13" fmla="*/ 11 h 94"/>
                </a:gdLst>
                <a:ahLst/>
                <a:cxnLst>
                  <a:cxn ang="0">
                    <a:pos x="T0" y="T1"/>
                  </a:cxn>
                  <a:cxn ang="0">
                    <a:pos x="T2" y="T3"/>
                  </a:cxn>
                  <a:cxn ang="0">
                    <a:pos x="T4" y="T5"/>
                  </a:cxn>
                  <a:cxn ang="0">
                    <a:pos x="T6" y="T7"/>
                  </a:cxn>
                  <a:cxn ang="0">
                    <a:pos x="T8" y="T9"/>
                  </a:cxn>
                  <a:cxn ang="0">
                    <a:pos x="T10" y="T11"/>
                  </a:cxn>
                  <a:cxn ang="0">
                    <a:pos x="T12" y="T13"/>
                  </a:cxn>
                </a:cxnLst>
                <a:rect l="0" t="0" r="r" b="b"/>
                <a:pathLst>
                  <a:path w="246" h="94">
                    <a:moveTo>
                      <a:pt x="121" y="11"/>
                    </a:moveTo>
                    <a:lnTo>
                      <a:pt x="230" y="94"/>
                    </a:lnTo>
                    <a:lnTo>
                      <a:pt x="246" y="94"/>
                    </a:lnTo>
                    <a:lnTo>
                      <a:pt x="121" y="0"/>
                    </a:lnTo>
                    <a:lnTo>
                      <a:pt x="0" y="90"/>
                    </a:lnTo>
                    <a:lnTo>
                      <a:pt x="15" y="90"/>
                    </a:lnTo>
                    <a:lnTo>
                      <a:pt x="121" y="1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6" name="Rectangle 554">
                <a:extLst>
                  <a:ext uri="{FF2B5EF4-FFF2-40B4-BE49-F238E27FC236}">
                    <a16:creationId xmlns:a16="http://schemas.microsoft.com/office/drawing/2014/main" id="{071540A3-32AF-446C-A319-43C9EE8CAFC8}"/>
                  </a:ext>
                </a:extLst>
              </p:cNvPr>
              <p:cNvSpPr>
                <a:spLocks noChangeArrowheads="1"/>
              </p:cNvSpPr>
              <p:nvPr/>
            </p:nvSpPr>
            <p:spPr bwMode="auto">
              <a:xfrm>
                <a:off x="1836738" y="5868989"/>
                <a:ext cx="61913" cy="1111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7" name="Rectangle 555">
                <a:extLst>
                  <a:ext uri="{FF2B5EF4-FFF2-40B4-BE49-F238E27FC236}">
                    <a16:creationId xmlns:a16="http://schemas.microsoft.com/office/drawing/2014/main" id="{4455C42D-422B-4BEF-8121-0C0ABDFB74C0}"/>
                  </a:ext>
                </a:extLst>
              </p:cNvPr>
              <p:cNvSpPr>
                <a:spLocks noChangeArrowheads="1"/>
              </p:cNvSpPr>
              <p:nvPr/>
            </p:nvSpPr>
            <p:spPr bwMode="auto">
              <a:xfrm>
                <a:off x="1735138" y="5886451"/>
                <a:ext cx="76200" cy="5238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8" name="Rectangle 556">
                <a:extLst>
                  <a:ext uri="{FF2B5EF4-FFF2-40B4-BE49-F238E27FC236}">
                    <a16:creationId xmlns:a16="http://schemas.microsoft.com/office/drawing/2014/main" id="{08572A55-62E2-4126-9BE8-8965649854E2}"/>
                  </a:ext>
                </a:extLst>
              </p:cNvPr>
              <p:cNvSpPr>
                <a:spLocks noChangeArrowheads="1"/>
              </p:cNvSpPr>
              <p:nvPr/>
            </p:nvSpPr>
            <p:spPr bwMode="auto">
              <a:xfrm>
                <a:off x="1922463" y="5886451"/>
                <a:ext cx="77788" cy="5238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9" name="Rectangle 557">
                <a:extLst>
                  <a:ext uri="{FF2B5EF4-FFF2-40B4-BE49-F238E27FC236}">
                    <a16:creationId xmlns:a16="http://schemas.microsoft.com/office/drawing/2014/main" id="{FC047E1F-A168-4181-8F9F-2FDEBD6C2BC0}"/>
                  </a:ext>
                </a:extLst>
              </p:cNvPr>
              <p:cNvSpPr>
                <a:spLocks noChangeArrowheads="1"/>
              </p:cNvSpPr>
              <p:nvPr/>
            </p:nvSpPr>
            <p:spPr bwMode="auto">
              <a:xfrm>
                <a:off x="2128838" y="5886451"/>
                <a:ext cx="125413" cy="5238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190" name="Group 189">
              <a:extLst>
                <a:ext uri="{FF2B5EF4-FFF2-40B4-BE49-F238E27FC236}">
                  <a16:creationId xmlns:a16="http://schemas.microsoft.com/office/drawing/2014/main" id="{FCB604BE-4D4D-4616-B33A-4A22E7DF8F86}"/>
                </a:ext>
              </a:extLst>
            </p:cNvPr>
            <p:cNvGrpSpPr/>
            <p:nvPr/>
          </p:nvGrpSpPr>
          <p:grpSpPr>
            <a:xfrm>
              <a:off x="11580707" y="5791148"/>
              <a:ext cx="854886" cy="1243471"/>
              <a:chOff x="8737777" y="3526557"/>
              <a:chExt cx="637237" cy="1062428"/>
            </a:xfrm>
          </p:grpSpPr>
          <p:sp>
            <p:nvSpPr>
              <p:cNvPr id="191" name="Rectangle 463">
                <a:extLst>
                  <a:ext uri="{FF2B5EF4-FFF2-40B4-BE49-F238E27FC236}">
                    <a16:creationId xmlns:a16="http://schemas.microsoft.com/office/drawing/2014/main" id="{54E1B924-5E06-45EF-95DE-F5BD29874FDD}"/>
                  </a:ext>
                </a:extLst>
              </p:cNvPr>
              <p:cNvSpPr>
                <a:spLocks noChangeArrowheads="1"/>
              </p:cNvSpPr>
              <p:nvPr/>
            </p:nvSpPr>
            <p:spPr bwMode="auto">
              <a:xfrm>
                <a:off x="8737777" y="3526557"/>
                <a:ext cx="637237" cy="105175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92" name="Rectangle 464">
                <a:extLst>
                  <a:ext uri="{FF2B5EF4-FFF2-40B4-BE49-F238E27FC236}">
                    <a16:creationId xmlns:a16="http://schemas.microsoft.com/office/drawing/2014/main" id="{52775130-F017-4873-BD7F-BE4EB2557F1B}"/>
                  </a:ext>
                </a:extLst>
              </p:cNvPr>
              <p:cNvSpPr>
                <a:spLocks noChangeArrowheads="1"/>
              </p:cNvSpPr>
              <p:nvPr/>
            </p:nvSpPr>
            <p:spPr bwMode="auto">
              <a:xfrm>
                <a:off x="8829539" y="372409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93" name="Rectangle 465">
                <a:extLst>
                  <a:ext uri="{FF2B5EF4-FFF2-40B4-BE49-F238E27FC236}">
                    <a16:creationId xmlns:a16="http://schemas.microsoft.com/office/drawing/2014/main" id="{1DE99EA3-9C05-4F73-91E6-5B9294514525}"/>
                  </a:ext>
                </a:extLst>
              </p:cNvPr>
              <p:cNvSpPr>
                <a:spLocks noChangeArrowheads="1"/>
              </p:cNvSpPr>
              <p:nvPr/>
            </p:nvSpPr>
            <p:spPr bwMode="auto">
              <a:xfrm>
                <a:off x="8962084" y="372409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94" name="Rectangle 466">
                <a:extLst>
                  <a:ext uri="{FF2B5EF4-FFF2-40B4-BE49-F238E27FC236}">
                    <a16:creationId xmlns:a16="http://schemas.microsoft.com/office/drawing/2014/main" id="{3DE5A02C-5071-4333-9AEF-7C620E2D22C5}"/>
                  </a:ext>
                </a:extLst>
              </p:cNvPr>
              <p:cNvSpPr>
                <a:spLocks noChangeArrowheads="1"/>
              </p:cNvSpPr>
              <p:nvPr/>
            </p:nvSpPr>
            <p:spPr bwMode="auto">
              <a:xfrm>
                <a:off x="9094629" y="372409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95" name="Rectangle 467">
                <a:extLst>
                  <a:ext uri="{FF2B5EF4-FFF2-40B4-BE49-F238E27FC236}">
                    <a16:creationId xmlns:a16="http://schemas.microsoft.com/office/drawing/2014/main" id="{292F2099-41CC-46F1-846A-148FE414F0F7}"/>
                  </a:ext>
                </a:extLst>
              </p:cNvPr>
              <p:cNvSpPr>
                <a:spLocks noChangeArrowheads="1"/>
              </p:cNvSpPr>
              <p:nvPr/>
            </p:nvSpPr>
            <p:spPr bwMode="auto">
              <a:xfrm>
                <a:off x="9227174" y="372409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96" name="Rectangle 468">
                <a:extLst>
                  <a:ext uri="{FF2B5EF4-FFF2-40B4-BE49-F238E27FC236}">
                    <a16:creationId xmlns:a16="http://schemas.microsoft.com/office/drawing/2014/main" id="{50103706-124B-43A6-B154-B7EAFED9CEB6}"/>
                  </a:ext>
                </a:extLst>
              </p:cNvPr>
              <p:cNvSpPr>
                <a:spLocks noChangeArrowheads="1"/>
              </p:cNvSpPr>
              <p:nvPr/>
            </p:nvSpPr>
            <p:spPr bwMode="auto">
              <a:xfrm>
                <a:off x="8829539" y="395900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97" name="Rectangle 469">
                <a:extLst>
                  <a:ext uri="{FF2B5EF4-FFF2-40B4-BE49-F238E27FC236}">
                    <a16:creationId xmlns:a16="http://schemas.microsoft.com/office/drawing/2014/main" id="{CFEB6D79-8810-4A89-8BB9-5CC14684D006}"/>
                  </a:ext>
                </a:extLst>
              </p:cNvPr>
              <p:cNvSpPr>
                <a:spLocks noChangeArrowheads="1"/>
              </p:cNvSpPr>
              <p:nvPr/>
            </p:nvSpPr>
            <p:spPr bwMode="auto">
              <a:xfrm>
                <a:off x="8962084" y="395900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98" name="Rectangle 470">
                <a:extLst>
                  <a:ext uri="{FF2B5EF4-FFF2-40B4-BE49-F238E27FC236}">
                    <a16:creationId xmlns:a16="http://schemas.microsoft.com/office/drawing/2014/main" id="{A49CA060-16AE-4750-A61C-F62E0E386516}"/>
                  </a:ext>
                </a:extLst>
              </p:cNvPr>
              <p:cNvSpPr>
                <a:spLocks noChangeArrowheads="1"/>
              </p:cNvSpPr>
              <p:nvPr/>
            </p:nvSpPr>
            <p:spPr bwMode="auto">
              <a:xfrm>
                <a:off x="9094629" y="395900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199" name="Rectangle 471">
                <a:extLst>
                  <a:ext uri="{FF2B5EF4-FFF2-40B4-BE49-F238E27FC236}">
                    <a16:creationId xmlns:a16="http://schemas.microsoft.com/office/drawing/2014/main" id="{B6DCB3A0-3274-491F-93F9-9F49701B1E6C}"/>
                  </a:ext>
                </a:extLst>
              </p:cNvPr>
              <p:cNvSpPr>
                <a:spLocks noChangeArrowheads="1"/>
              </p:cNvSpPr>
              <p:nvPr/>
            </p:nvSpPr>
            <p:spPr bwMode="auto">
              <a:xfrm>
                <a:off x="9227174" y="395900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00" name="Freeform 472">
                <a:extLst>
                  <a:ext uri="{FF2B5EF4-FFF2-40B4-BE49-F238E27FC236}">
                    <a16:creationId xmlns:a16="http://schemas.microsoft.com/office/drawing/2014/main" id="{80B89128-D2D4-4102-A5FA-0A30EDCB5A66}"/>
                  </a:ext>
                </a:extLst>
              </p:cNvPr>
              <p:cNvSpPr>
                <a:spLocks/>
              </p:cNvSpPr>
              <p:nvPr/>
            </p:nvSpPr>
            <p:spPr bwMode="auto">
              <a:xfrm>
                <a:off x="8982475" y="4322043"/>
                <a:ext cx="147840" cy="266942"/>
              </a:xfrm>
              <a:custGeom>
                <a:avLst/>
                <a:gdLst>
                  <a:gd name="T0" fmla="*/ 7 w 13"/>
                  <a:gd name="T1" fmla="*/ 0 h 23"/>
                  <a:gd name="T2" fmla="*/ 0 w 13"/>
                  <a:gd name="T3" fmla="*/ 6 h 23"/>
                  <a:gd name="T4" fmla="*/ 0 w 13"/>
                  <a:gd name="T5" fmla="*/ 23 h 23"/>
                  <a:gd name="T6" fmla="*/ 13 w 13"/>
                  <a:gd name="T7" fmla="*/ 23 h 23"/>
                  <a:gd name="T8" fmla="*/ 13 w 13"/>
                  <a:gd name="T9" fmla="*/ 6 h 23"/>
                  <a:gd name="T10" fmla="*/ 7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7" y="0"/>
                    </a:moveTo>
                    <a:cubicBezTo>
                      <a:pt x="3" y="0"/>
                      <a:pt x="0" y="3"/>
                      <a:pt x="0" y="6"/>
                    </a:cubicBezTo>
                    <a:cubicBezTo>
                      <a:pt x="0" y="23"/>
                      <a:pt x="0" y="23"/>
                      <a:pt x="0" y="23"/>
                    </a:cubicBezTo>
                    <a:cubicBezTo>
                      <a:pt x="13" y="23"/>
                      <a:pt x="13" y="23"/>
                      <a:pt x="13" y="23"/>
                    </a:cubicBezTo>
                    <a:cubicBezTo>
                      <a:pt x="13" y="6"/>
                      <a:pt x="13" y="6"/>
                      <a:pt x="13" y="6"/>
                    </a:cubicBezTo>
                    <a:cubicBezTo>
                      <a:pt x="13" y="3"/>
                      <a:pt x="10" y="0"/>
                      <a:pt x="7"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grpSp>
        <p:grpSp>
          <p:nvGrpSpPr>
            <p:cNvPr id="201" name="Group 200">
              <a:extLst>
                <a:ext uri="{FF2B5EF4-FFF2-40B4-BE49-F238E27FC236}">
                  <a16:creationId xmlns:a16="http://schemas.microsoft.com/office/drawing/2014/main" id="{1E12CF72-4B97-4839-BB81-9CD9C260E61A}"/>
                </a:ext>
              </a:extLst>
            </p:cNvPr>
            <p:cNvGrpSpPr/>
            <p:nvPr/>
          </p:nvGrpSpPr>
          <p:grpSpPr>
            <a:xfrm>
              <a:off x="6295954" y="5247129"/>
              <a:ext cx="2098358" cy="1787490"/>
              <a:chOff x="5257800" y="2695151"/>
              <a:chExt cx="1305058" cy="1697754"/>
            </a:xfrm>
          </p:grpSpPr>
          <p:sp>
            <p:nvSpPr>
              <p:cNvPr id="202" name="Freeform 429">
                <a:extLst>
                  <a:ext uri="{FF2B5EF4-FFF2-40B4-BE49-F238E27FC236}">
                    <a16:creationId xmlns:a16="http://schemas.microsoft.com/office/drawing/2014/main" id="{3A2F833C-B155-48F7-8F5A-13C536C1878B}"/>
                  </a:ext>
                </a:extLst>
              </p:cNvPr>
              <p:cNvSpPr>
                <a:spLocks noEditPoints="1"/>
              </p:cNvSpPr>
              <p:nvPr/>
            </p:nvSpPr>
            <p:spPr bwMode="auto">
              <a:xfrm>
                <a:off x="5701317" y="3197003"/>
                <a:ext cx="300777" cy="384397"/>
              </a:xfrm>
              <a:custGeom>
                <a:avLst/>
                <a:gdLst>
                  <a:gd name="T0" fmla="*/ 0 w 27"/>
                  <a:gd name="T1" fmla="*/ 0 h 33"/>
                  <a:gd name="T2" fmla="*/ 0 w 27"/>
                  <a:gd name="T3" fmla="*/ 33 h 33"/>
                  <a:gd name="T4" fmla="*/ 27 w 27"/>
                  <a:gd name="T5" fmla="*/ 33 h 33"/>
                  <a:gd name="T6" fmla="*/ 27 w 27"/>
                  <a:gd name="T7" fmla="*/ 0 h 33"/>
                  <a:gd name="T8" fmla="*/ 0 w 27"/>
                  <a:gd name="T9" fmla="*/ 0 h 33"/>
                  <a:gd name="T10" fmla="*/ 14 w 27"/>
                  <a:gd name="T11" fmla="*/ 21 h 33"/>
                  <a:gd name="T12" fmla="*/ 6 w 27"/>
                  <a:gd name="T13" fmla="*/ 14 h 33"/>
                  <a:gd name="T14" fmla="*/ 14 w 27"/>
                  <a:gd name="T15" fmla="*/ 7 h 33"/>
                  <a:gd name="T16" fmla="*/ 21 w 27"/>
                  <a:gd name="T17" fmla="*/ 14 h 33"/>
                  <a:gd name="T18" fmla="*/ 14 w 27"/>
                  <a:gd name="T19"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33">
                    <a:moveTo>
                      <a:pt x="0" y="0"/>
                    </a:moveTo>
                    <a:cubicBezTo>
                      <a:pt x="0" y="33"/>
                      <a:pt x="0" y="33"/>
                      <a:pt x="0" y="33"/>
                    </a:cubicBezTo>
                    <a:cubicBezTo>
                      <a:pt x="27" y="33"/>
                      <a:pt x="27" y="33"/>
                      <a:pt x="27" y="33"/>
                    </a:cubicBezTo>
                    <a:cubicBezTo>
                      <a:pt x="27" y="0"/>
                      <a:pt x="27" y="0"/>
                      <a:pt x="27" y="0"/>
                    </a:cubicBezTo>
                    <a:lnTo>
                      <a:pt x="0" y="0"/>
                    </a:lnTo>
                    <a:close/>
                    <a:moveTo>
                      <a:pt x="14" y="21"/>
                    </a:moveTo>
                    <a:cubicBezTo>
                      <a:pt x="10" y="21"/>
                      <a:pt x="6" y="18"/>
                      <a:pt x="6" y="14"/>
                    </a:cubicBezTo>
                    <a:cubicBezTo>
                      <a:pt x="6" y="10"/>
                      <a:pt x="10" y="7"/>
                      <a:pt x="14" y="7"/>
                    </a:cubicBezTo>
                    <a:cubicBezTo>
                      <a:pt x="18" y="7"/>
                      <a:pt x="21" y="10"/>
                      <a:pt x="21" y="14"/>
                    </a:cubicBezTo>
                    <a:cubicBezTo>
                      <a:pt x="21" y="18"/>
                      <a:pt x="18" y="21"/>
                      <a:pt x="14" y="2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03" name="Freeform 432">
                <a:extLst>
                  <a:ext uri="{FF2B5EF4-FFF2-40B4-BE49-F238E27FC236}">
                    <a16:creationId xmlns:a16="http://schemas.microsoft.com/office/drawing/2014/main" id="{1144744E-EAD9-491E-9D62-BA7CB1470F2C}"/>
                  </a:ext>
                </a:extLst>
              </p:cNvPr>
              <p:cNvSpPr>
                <a:spLocks/>
              </p:cNvSpPr>
              <p:nvPr/>
            </p:nvSpPr>
            <p:spPr bwMode="auto">
              <a:xfrm>
                <a:off x="5701317" y="3020823"/>
                <a:ext cx="300777" cy="149488"/>
              </a:xfrm>
              <a:custGeom>
                <a:avLst/>
                <a:gdLst>
                  <a:gd name="T0" fmla="*/ 59 w 59"/>
                  <a:gd name="T1" fmla="*/ 28 h 28"/>
                  <a:gd name="T2" fmla="*/ 0 w 59"/>
                  <a:gd name="T3" fmla="*/ 28 h 28"/>
                  <a:gd name="T4" fmla="*/ 22 w 59"/>
                  <a:gd name="T5" fmla="*/ 0 h 28"/>
                  <a:gd name="T6" fmla="*/ 38 w 59"/>
                  <a:gd name="T7" fmla="*/ 0 h 28"/>
                  <a:gd name="T8" fmla="*/ 59 w 59"/>
                  <a:gd name="T9" fmla="*/ 28 h 28"/>
                </a:gdLst>
                <a:ahLst/>
                <a:cxnLst>
                  <a:cxn ang="0">
                    <a:pos x="T0" y="T1"/>
                  </a:cxn>
                  <a:cxn ang="0">
                    <a:pos x="T2" y="T3"/>
                  </a:cxn>
                  <a:cxn ang="0">
                    <a:pos x="T4" y="T5"/>
                  </a:cxn>
                  <a:cxn ang="0">
                    <a:pos x="T6" y="T7"/>
                  </a:cxn>
                  <a:cxn ang="0">
                    <a:pos x="T8" y="T9"/>
                  </a:cxn>
                </a:cxnLst>
                <a:rect l="0" t="0" r="r" b="b"/>
                <a:pathLst>
                  <a:path w="59" h="28">
                    <a:moveTo>
                      <a:pt x="59" y="28"/>
                    </a:moveTo>
                    <a:lnTo>
                      <a:pt x="0" y="28"/>
                    </a:lnTo>
                    <a:lnTo>
                      <a:pt x="22" y="0"/>
                    </a:lnTo>
                    <a:lnTo>
                      <a:pt x="38" y="0"/>
                    </a:lnTo>
                    <a:lnTo>
                      <a:pt x="59" y="2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04" name="Freeform 433">
                <a:extLst>
                  <a:ext uri="{FF2B5EF4-FFF2-40B4-BE49-F238E27FC236}">
                    <a16:creationId xmlns:a16="http://schemas.microsoft.com/office/drawing/2014/main" id="{D875B472-EA51-481B-A107-8902B4813544}"/>
                  </a:ext>
                </a:extLst>
              </p:cNvPr>
              <p:cNvSpPr>
                <a:spLocks noEditPoints="1"/>
              </p:cNvSpPr>
              <p:nvPr/>
            </p:nvSpPr>
            <p:spPr bwMode="auto">
              <a:xfrm>
                <a:off x="5813471" y="2855317"/>
                <a:ext cx="91762" cy="154828"/>
              </a:xfrm>
              <a:custGeom>
                <a:avLst/>
                <a:gdLst>
                  <a:gd name="T0" fmla="*/ 4 w 8"/>
                  <a:gd name="T1" fmla="*/ 0 h 13"/>
                  <a:gd name="T2" fmla="*/ 0 w 8"/>
                  <a:gd name="T3" fmla="*/ 4 h 13"/>
                  <a:gd name="T4" fmla="*/ 0 w 8"/>
                  <a:gd name="T5" fmla="*/ 13 h 13"/>
                  <a:gd name="T6" fmla="*/ 8 w 8"/>
                  <a:gd name="T7" fmla="*/ 13 h 13"/>
                  <a:gd name="T8" fmla="*/ 8 w 8"/>
                  <a:gd name="T9" fmla="*/ 4 h 13"/>
                  <a:gd name="T10" fmla="*/ 4 w 8"/>
                  <a:gd name="T11" fmla="*/ 0 h 13"/>
                  <a:gd name="T12" fmla="*/ 5 w 8"/>
                  <a:gd name="T13" fmla="*/ 10 h 13"/>
                  <a:gd name="T14" fmla="*/ 3 w 8"/>
                  <a:gd name="T15" fmla="*/ 10 h 13"/>
                  <a:gd name="T16" fmla="*/ 3 w 8"/>
                  <a:gd name="T17" fmla="*/ 6 h 13"/>
                  <a:gd name="T18" fmla="*/ 5 w 8"/>
                  <a:gd name="T19" fmla="*/ 6 h 13"/>
                  <a:gd name="T20" fmla="*/ 5 w 8"/>
                  <a:gd name="T21"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3">
                    <a:moveTo>
                      <a:pt x="4" y="0"/>
                    </a:moveTo>
                    <a:cubicBezTo>
                      <a:pt x="1" y="0"/>
                      <a:pt x="0" y="2"/>
                      <a:pt x="0" y="4"/>
                    </a:cubicBezTo>
                    <a:cubicBezTo>
                      <a:pt x="0" y="13"/>
                      <a:pt x="0" y="13"/>
                      <a:pt x="0" y="13"/>
                    </a:cubicBezTo>
                    <a:cubicBezTo>
                      <a:pt x="8" y="13"/>
                      <a:pt x="8" y="13"/>
                      <a:pt x="8" y="13"/>
                    </a:cubicBezTo>
                    <a:cubicBezTo>
                      <a:pt x="8" y="4"/>
                      <a:pt x="8" y="4"/>
                      <a:pt x="8" y="4"/>
                    </a:cubicBezTo>
                    <a:cubicBezTo>
                      <a:pt x="8" y="2"/>
                      <a:pt x="6" y="0"/>
                      <a:pt x="4" y="0"/>
                    </a:cubicBezTo>
                    <a:close/>
                    <a:moveTo>
                      <a:pt x="5" y="10"/>
                    </a:moveTo>
                    <a:cubicBezTo>
                      <a:pt x="3" y="10"/>
                      <a:pt x="3" y="10"/>
                      <a:pt x="3" y="10"/>
                    </a:cubicBezTo>
                    <a:cubicBezTo>
                      <a:pt x="3" y="6"/>
                      <a:pt x="3" y="6"/>
                      <a:pt x="3" y="6"/>
                    </a:cubicBezTo>
                    <a:cubicBezTo>
                      <a:pt x="5" y="6"/>
                      <a:pt x="5" y="6"/>
                      <a:pt x="5" y="6"/>
                    </a:cubicBezTo>
                    <a:lnTo>
                      <a:pt x="5" y="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05" name="Rectangle 434">
                <a:extLst>
                  <a:ext uri="{FF2B5EF4-FFF2-40B4-BE49-F238E27FC236}">
                    <a16:creationId xmlns:a16="http://schemas.microsoft.com/office/drawing/2014/main" id="{4FCFC067-0DC6-425C-A8C6-BF0740AC21FA}"/>
                  </a:ext>
                </a:extLst>
              </p:cNvPr>
              <p:cNvSpPr>
                <a:spLocks noChangeArrowheads="1"/>
              </p:cNvSpPr>
              <p:nvPr/>
            </p:nvSpPr>
            <p:spPr bwMode="auto">
              <a:xfrm>
                <a:off x="5849154" y="2695151"/>
                <a:ext cx="10196" cy="176184"/>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06" name="Freeform 435">
                <a:extLst>
                  <a:ext uri="{FF2B5EF4-FFF2-40B4-BE49-F238E27FC236}">
                    <a16:creationId xmlns:a16="http://schemas.microsoft.com/office/drawing/2014/main" id="{5C786F39-3720-4B7C-AA74-1A1377A836AB}"/>
                  </a:ext>
                </a:extLst>
              </p:cNvPr>
              <p:cNvSpPr>
                <a:spLocks/>
              </p:cNvSpPr>
              <p:nvPr/>
            </p:nvSpPr>
            <p:spPr bwMode="auto">
              <a:xfrm>
                <a:off x="5849154" y="2695151"/>
                <a:ext cx="10196" cy="176184"/>
              </a:xfrm>
              <a:custGeom>
                <a:avLst/>
                <a:gdLst>
                  <a:gd name="T0" fmla="*/ 2 w 2"/>
                  <a:gd name="T1" fmla="*/ 33 h 33"/>
                  <a:gd name="T2" fmla="*/ 2 w 2"/>
                  <a:gd name="T3" fmla="*/ 0 h 33"/>
                  <a:gd name="T4" fmla="*/ 0 w 2"/>
                  <a:gd name="T5" fmla="*/ 0 h 33"/>
                  <a:gd name="T6" fmla="*/ 0 w 2"/>
                  <a:gd name="T7" fmla="*/ 33 h 33"/>
                </a:gdLst>
                <a:ahLst/>
                <a:cxnLst>
                  <a:cxn ang="0">
                    <a:pos x="T0" y="T1"/>
                  </a:cxn>
                  <a:cxn ang="0">
                    <a:pos x="T2" y="T3"/>
                  </a:cxn>
                  <a:cxn ang="0">
                    <a:pos x="T4" y="T5"/>
                  </a:cxn>
                  <a:cxn ang="0">
                    <a:pos x="T6" y="T7"/>
                  </a:cxn>
                </a:cxnLst>
                <a:rect l="0" t="0" r="r" b="b"/>
                <a:pathLst>
                  <a:path w="2" h="33">
                    <a:moveTo>
                      <a:pt x="2" y="33"/>
                    </a:moveTo>
                    <a:lnTo>
                      <a:pt x="2" y="0"/>
                    </a:lnTo>
                    <a:lnTo>
                      <a:pt x="0" y="0"/>
                    </a:lnTo>
                    <a:lnTo>
                      <a:pt x="0"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07" name="Freeform 436">
                <a:extLst>
                  <a:ext uri="{FF2B5EF4-FFF2-40B4-BE49-F238E27FC236}">
                    <a16:creationId xmlns:a16="http://schemas.microsoft.com/office/drawing/2014/main" id="{CF400856-B604-40F4-A792-B82D441AD9B3}"/>
                  </a:ext>
                </a:extLst>
              </p:cNvPr>
              <p:cNvSpPr>
                <a:spLocks/>
              </p:cNvSpPr>
              <p:nvPr/>
            </p:nvSpPr>
            <p:spPr bwMode="auto">
              <a:xfrm>
                <a:off x="5859350" y="2695151"/>
                <a:ext cx="198819" cy="90762"/>
              </a:xfrm>
              <a:custGeom>
                <a:avLst/>
                <a:gdLst>
                  <a:gd name="T0" fmla="*/ 39 w 39"/>
                  <a:gd name="T1" fmla="*/ 17 h 17"/>
                  <a:gd name="T2" fmla="*/ 0 w 39"/>
                  <a:gd name="T3" fmla="*/ 17 h 17"/>
                  <a:gd name="T4" fmla="*/ 0 w 39"/>
                  <a:gd name="T5" fmla="*/ 0 h 17"/>
                  <a:gd name="T6" fmla="*/ 39 w 39"/>
                  <a:gd name="T7" fmla="*/ 0 h 17"/>
                  <a:gd name="T8" fmla="*/ 35 w 39"/>
                  <a:gd name="T9" fmla="*/ 9 h 17"/>
                  <a:gd name="T10" fmla="*/ 39 w 39"/>
                  <a:gd name="T11" fmla="*/ 17 h 17"/>
                </a:gdLst>
                <a:ahLst/>
                <a:cxnLst>
                  <a:cxn ang="0">
                    <a:pos x="T0" y="T1"/>
                  </a:cxn>
                  <a:cxn ang="0">
                    <a:pos x="T2" y="T3"/>
                  </a:cxn>
                  <a:cxn ang="0">
                    <a:pos x="T4" y="T5"/>
                  </a:cxn>
                  <a:cxn ang="0">
                    <a:pos x="T6" y="T7"/>
                  </a:cxn>
                  <a:cxn ang="0">
                    <a:pos x="T8" y="T9"/>
                  </a:cxn>
                  <a:cxn ang="0">
                    <a:pos x="T10" y="T11"/>
                  </a:cxn>
                </a:cxnLst>
                <a:rect l="0" t="0" r="r" b="b"/>
                <a:pathLst>
                  <a:path w="39" h="17">
                    <a:moveTo>
                      <a:pt x="39" y="17"/>
                    </a:moveTo>
                    <a:lnTo>
                      <a:pt x="0" y="17"/>
                    </a:lnTo>
                    <a:lnTo>
                      <a:pt x="0" y="0"/>
                    </a:lnTo>
                    <a:lnTo>
                      <a:pt x="39" y="0"/>
                    </a:lnTo>
                    <a:lnTo>
                      <a:pt x="35" y="9"/>
                    </a:lnTo>
                    <a:lnTo>
                      <a:pt x="39" y="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08" name="Freeform 474">
                <a:extLst>
                  <a:ext uri="{FF2B5EF4-FFF2-40B4-BE49-F238E27FC236}">
                    <a16:creationId xmlns:a16="http://schemas.microsoft.com/office/drawing/2014/main" id="{D6D16C7A-3474-4B7A-B23B-77E94872FB66}"/>
                  </a:ext>
                </a:extLst>
              </p:cNvPr>
              <p:cNvSpPr>
                <a:spLocks noEditPoints="1"/>
              </p:cNvSpPr>
              <p:nvPr/>
            </p:nvSpPr>
            <p:spPr bwMode="auto">
              <a:xfrm>
                <a:off x="5257800" y="3581400"/>
                <a:ext cx="1305058" cy="811505"/>
              </a:xfrm>
              <a:custGeom>
                <a:avLst/>
                <a:gdLst>
                  <a:gd name="T0" fmla="*/ 0 w 117"/>
                  <a:gd name="T1" fmla="*/ 70 h 70"/>
                  <a:gd name="T2" fmla="*/ 34 w 117"/>
                  <a:gd name="T3" fmla="*/ 54 h 70"/>
                  <a:gd name="T4" fmla="*/ 47 w 117"/>
                  <a:gd name="T5" fmla="*/ 54 h 70"/>
                  <a:gd name="T6" fmla="*/ 117 w 117"/>
                  <a:gd name="T7" fmla="*/ 70 h 70"/>
                  <a:gd name="T8" fmla="*/ 0 w 117"/>
                  <a:gd name="T9" fmla="*/ 0 h 70"/>
                  <a:gd name="T10" fmla="*/ 5 w 117"/>
                  <a:gd name="T11" fmla="*/ 38 h 70"/>
                  <a:gd name="T12" fmla="*/ 10 w 117"/>
                  <a:gd name="T13" fmla="*/ 28 h 70"/>
                  <a:gd name="T14" fmla="*/ 10 w 117"/>
                  <a:gd name="T15" fmla="*/ 19 h 70"/>
                  <a:gd name="T16" fmla="*/ 5 w 117"/>
                  <a:gd name="T17" fmla="*/ 9 h 70"/>
                  <a:gd name="T18" fmla="*/ 10 w 117"/>
                  <a:gd name="T19" fmla="*/ 19 h 70"/>
                  <a:gd name="T20" fmla="*/ 17 w 117"/>
                  <a:gd name="T21" fmla="*/ 38 h 70"/>
                  <a:gd name="T22" fmla="*/ 22 w 117"/>
                  <a:gd name="T23" fmla="*/ 28 h 70"/>
                  <a:gd name="T24" fmla="*/ 22 w 117"/>
                  <a:gd name="T25" fmla="*/ 19 h 70"/>
                  <a:gd name="T26" fmla="*/ 17 w 117"/>
                  <a:gd name="T27" fmla="*/ 9 h 70"/>
                  <a:gd name="T28" fmla="*/ 22 w 117"/>
                  <a:gd name="T29" fmla="*/ 19 h 70"/>
                  <a:gd name="T30" fmla="*/ 35 w 117"/>
                  <a:gd name="T31" fmla="*/ 38 h 70"/>
                  <a:gd name="T32" fmla="*/ 29 w 117"/>
                  <a:gd name="T33" fmla="*/ 38 h 70"/>
                  <a:gd name="T34" fmla="*/ 29 w 117"/>
                  <a:gd name="T35" fmla="*/ 28 h 70"/>
                  <a:gd name="T36" fmla="*/ 35 w 117"/>
                  <a:gd name="T37" fmla="*/ 28 h 70"/>
                  <a:gd name="T38" fmla="*/ 35 w 117"/>
                  <a:gd name="T39" fmla="*/ 19 h 70"/>
                  <a:gd name="T40" fmla="*/ 29 w 117"/>
                  <a:gd name="T41" fmla="*/ 19 h 70"/>
                  <a:gd name="T42" fmla="*/ 29 w 117"/>
                  <a:gd name="T43" fmla="*/ 9 h 70"/>
                  <a:gd name="T44" fmla="*/ 35 w 117"/>
                  <a:gd name="T45" fmla="*/ 9 h 70"/>
                  <a:gd name="T46" fmla="*/ 35 w 117"/>
                  <a:gd name="T47" fmla="*/ 19 h 70"/>
                  <a:gd name="T48" fmla="*/ 41 w 117"/>
                  <a:gd name="T49" fmla="*/ 38 h 70"/>
                  <a:gd name="T50" fmla="*/ 47 w 117"/>
                  <a:gd name="T51" fmla="*/ 28 h 70"/>
                  <a:gd name="T52" fmla="*/ 47 w 117"/>
                  <a:gd name="T53" fmla="*/ 19 h 70"/>
                  <a:gd name="T54" fmla="*/ 41 w 117"/>
                  <a:gd name="T55" fmla="*/ 9 h 70"/>
                  <a:gd name="T56" fmla="*/ 47 w 117"/>
                  <a:gd name="T57" fmla="*/ 19 h 70"/>
                  <a:gd name="T58" fmla="*/ 53 w 117"/>
                  <a:gd name="T59" fmla="*/ 38 h 70"/>
                  <a:gd name="T60" fmla="*/ 59 w 117"/>
                  <a:gd name="T61" fmla="*/ 28 h 70"/>
                  <a:gd name="T62" fmla="*/ 59 w 117"/>
                  <a:gd name="T63" fmla="*/ 19 h 70"/>
                  <a:gd name="T64" fmla="*/ 53 w 117"/>
                  <a:gd name="T65" fmla="*/ 9 h 70"/>
                  <a:gd name="T66" fmla="*/ 59 w 117"/>
                  <a:gd name="T67" fmla="*/ 19 h 70"/>
                  <a:gd name="T68" fmla="*/ 65 w 117"/>
                  <a:gd name="T69" fmla="*/ 38 h 70"/>
                  <a:gd name="T70" fmla="*/ 71 w 117"/>
                  <a:gd name="T71" fmla="*/ 28 h 70"/>
                  <a:gd name="T72" fmla="*/ 71 w 117"/>
                  <a:gd name="T73" fmla="*/ 19 h 70"/>
                  <a:gd name="T74" fmla="*/ 65 w 117"/>
                  <a:gd name="T75" fmla="*/ 9 h 70"/>
                  <a:gd name="T76" fmla="*/ 71 w 117"/>
                  <a:gd name="T77" fmla="*/ 19 h 70"/>
                  <a:gd name="T78" fmla="*/ 77 w 117"/>
                  <a:gd name="T79" fmla="*/ 38 h 70"/>
                  <a:gd name="T80" fmla="*/ 83 w 117"/>
                  <a:gd name="T81" fmla="*/ 28 h 70"/>
                  <a:gd name="T82" fmla="*/ 83 w 117"/>
                  <a:gd name="T83" fmla="*/ 19 h 70"/>
                  <a:gd name="T84" fmla="*/ 77 w 117"/>
                  <a:gd name="T85" fmla="*/ 9 h 70"/>
                  <a:gd name="T86" fmla="*/ 83 w 117"/>
                  <a:gd name="T87" fmla="*/ 19 h 70"/>
                  <a:gd name="T88" fmla="*/ 89 w 117"/>
                  <a:gd name="T89" fmla="*/ 38 h 70"/>
                  <a:gd name="T90" fmla="*/ 95 w 117"/>
                  <a:gd name="T91" fmla="*/ 28 h 70"/>
                  <a:gd name="T92" fmla="*/ 95 w 117"/>
                  <a:gd name="T93" fmla="*/ 19 h 70"/>
                  <a:gd name="T94" fmla="*/ 89 w 117"/>
                  <a:gd name="T95" fmla="*/ 9 h 70"/>
                  <a:gd name="T96" fmla="*/ 95 w 117"/>
                  <a:gd name="T97" fmla="*/ 19 h 70"/>
                  <a:gd name="T98" fmla="*/ 101 w 117"/>
                  <a:gd name="T99" fmla="*/ 38 h 70"/>
                  <a:gd name="T100" fmla="*/ 107 w 117"/>
                  <a:gd name="T101" fmla="*/ 28 h 70"/>
                  <a:gd name="T102" fmla="*/ 107 w 117"/>
                  <a:gd name="T103" fmla="*/ 19 h 70"/>
                  <a:gd name="T104" fmla="*/ 101 w 117"/>
                  <a:gd name="T105" fmla="*/ 9 h 70"/>
                  <a:gd name="T106" fmla="*/ 107 w 117"/>
                  <a:gd name="T107" fmla="*/ 1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7" h="70">
                    <a:moveTo>
                      <a:pt x="0" y="0"/>
                    </a:moveTo>
                    <a:cubicBezTo>
                      <a:pt x="0" y="70"/>
                      <a:pt x="0" y="70"/>
                      <a:pt x="0" y="70"/>
                    </a:cubicBezTo>
                    <a:cubicBezTo>
                      <a:pt x="34" y="70"/>
                      <a:pt x="34" y="70"/>
                      <a:pt x="34" y="70"/>
                    </a:cubicBezTo>
                    <a:cubicBezTo>
                      <a:pt x="34" y="54"/>
                      <a:pt x="34" y="54"/>
                      <a:pt x="34" y="54"/>
                    </a:cubicBezTo>
                    <a:cubicBezTo>
                      <a:pt x="34" y="51"/>
                      <a:pt x="37" y="48"/>
                      <a:pt x="41" y="48"/>
                    </a:cubicBezTo>
                    <a:cubicBezTo>
                      <a:pt x="44" y="48"/>
                      <a:pt x="47" y="51"/>
                      <a:pt x="47" y="54"/>
                    </a:cubicBezTo>
                    <a:cubicBezTo>
                      <a:pt x="47" y="70"/>
                      <a:pt x="47" y="70"/>
                      <a:pt x="47" y="70"/>
                    </a:cubicBezTo>
                    <a:cubicBezTo>
                      <a:pt x="117" y="70"/>
                      <a:pt x="117" y="70"/>
                      <a:pt x="117" y="70"/>
                    </a:cubicBezTo>
                    <a:cubicBezTo>
                      <a:pt x="117" y="0"/>
                      <a:pt x="117" y="0"/>
                      <a:pt x="117" y="0"/>
                    </a:cubicBezTo>
                    <a:lnTo>
                      <a:pt x="0" y="0"/>
                    </a:lnTo>
                    <a:close/>
                    <a:moveTo>
                      <a:pt x="10" y="38"/>
                    </a:moveTo>
                    <a:cubicBezTo>
                      <a:pt x="5" y="38"/>
                      <a:pt x="5" y="38"/>
                      <a:pt x="5" y="38"/>
                    </a:cubicBezTo>
                    <a:cubicBezTo>
                      <a:pt x="5" y="28"/>
                      <a:pt x="5" y="28"/>
                      <a:pt x="5" y="28"/>
                    </a:cubicBezTo>
                    <a:cubicBezTo>
                      <a:pt x="10" y="28"/>
                      <a:pt x="10" y="28"/>
                      <a:pt x="10" y="28"/>
                    </a:cubicBezTo>
                    <a:lnTo>
                      <a:pt x="10" y="38"/>
                    </a:lnTo>
                    <a:close/>
                    <a:moveTo>
                      <a:pt x="10" y="19"/>
                    </a:moveTo>
                    <a:cubicBezTo>
                      <a:pt x="5" y="19"/>
                      <a:pt x="5" y="19"/>
                      <a:pt x="5" y="19"/>
                    </a:cubicBezTo>
                    <a:cubicBezTo>
                      <a:pt x="5" y="9"/>
                      <a:pt x="5" y="9"/>
                      <a:pt x="5" y="9"/>
                    </a:cubicBezTo>
                    <a:cubicBezTo>
                      <a:pt x="10" y="9"/>
                      <a:pt x="10" y="9"/>
                      <a:pt x="10" y="9"/>
                    </a:cubicBezTo>
                    <a:lnTo>
                      <a:pt x="10" y="19"/>
                    </a:lnTo>
                    <a:close/>
                    <a:moveTo>
                      <a:pt x="22" y="38"/>
                    </a:moveTo>
                    <a:cubicBezTo>
                      <a:pt x="17" y="38"/>
                      <a:pt x="17" y="38"/>
                      <a:pt x="17" y="38"/>
                    </a:cubicBezTo>
                    <a:cubicBezTo>
                      <a:pt x="17" y="28"/>
                      <a:pt x="17" y="28"/>
                      <a:pt x="17" y="28"/>
                    </a:cubicBezTo>
                    <a:cubicBezTo>
                      <a:pt x="22" y="28"/>
                      <a:pt x="22" y="28"/>
                      <a:pt x="22" y="28"/>
                    </a:cubicBezTo>
                    <a:lnTo>
                      <a:pt x="22" y="38"/>
                    </a:lnTo>
                    <a:close/>
                    <a:moveTo>
                      <a:pt x="22" y="19"/>
                    </a:moveTo>
                    <a:cubicBezTo>
                      <a:pt x="17" y="19"/>
                      <a:pt x="17" y="19"/>
                      <a:pt x="17" y="19"/>
                    </a:cubicBezTo>
                    <a:cubicBezTo>
                      <a:pt x="17" y="9"/>
                      <a:pt x="17" y="9"/>
                      <a:pt x="17" y="9"/>
                    </a:cubicBezTo>
                    <a:cubicBezTo>
                      <a:pt x="22" y="9"/>
                      <a:pt x="22" y="9"/>
                      <a:pt x="22" y="9"/>
                    </a:cubicBezTo>
                    <a:lnTo>
                      <a:pt x="22" y="19"/>
                    </a:lnTo>
                    <a:close/>
                    <a:moveTo>
                      <a:pt x="35" y="38"/>
                    </a:moveTo>
                    <a:cubicBezTo>
                      <a:pt x="35" y="38"/>
                      <a:pt x="35" y="38"/>
                      <a:pt x="35" y="38"/>
                    </a:cubicBezTo>
                    <a:cubicBezTo>
                      <a:pt x="29" y="38"/>
                      <a:pt x="29" y="38"/>
                      <a:pt x="29" y="38"/>
                    </a:cubicBezTo>
                    <a:cubicBezTo>
                      <a:pt x="29" y="38"/>
                      <a:pt x="29" y="38"/>
                      <a:pt x="29" y="38"/>
                    </a:cubicBezTo>
                    <a:cubicBezTo>
                      <a:pt x="29" y="28"/>
                      <a:pt x="29" y="28"/>
                      <a:pt x="29" y="28"/>
                    </a:cubicBezTo>
                    <a:cubicBezTo>
                      <a:pt x="29" y="28"/>
                      <a:pt x="29" y="28"/>
                      <a:pt x="29" y="28"/>
                    </a:cubicBezTo>
                    <a:cubicBezTo>
                      <a:pt x="35" y="28"/>
                      <a:pt x="35" y="28"/>
                      <a:pt x="35" y="28"/>
                    </a:cubicBezTo>
                    <a:cubicBezTo>
                      <a:pt x="35" y="28"/>
                      <a:pt x="35" y="28"/>
                      <a:pt x="35" y="28"/>
                    </a:cubicBezTo>
                    <a:lnTo>
                      <a:pt x="35" y="38"/>
                    </a:lnTo>
                    <a:close/>
                    <a:moveTo>
                      <a:pt x="35" y="19"/>
                    </a:moveTo>
                    <a:cubicBezTo>
                      <a:pt x="29" y="19"/>
                      <a:pt x="29" y="19"/>
                      <a:pt x="29" y="19"/>
                    </a:cubicBezTo>
                    <a:cubicBezTo>
                      <a:pt x="29" y="19"/>
                      <a:pt x="29" y="19"/>
                      <a:pt x="29" y="19"/>
                    </a:cubicBezTo>
                    <a:cubicBezTo>
                      <a:pt x="29" y="19"/>
                      <a:pt x="29" y="19"/>
                      <a:pt x="29" y="19"/>
                    </a:cubicBezTo>
                    <a:cubicBezTo>
                      <a:pt x="29" y="9"/>
                      <a:pt x="29" y="9"/>
                      <a:pt x="29" y="9"/>
                    </a:cubicBezTo>
                    <a:cubicBezTo>
                      <a:pt x="35" y="9"/>
                      <a:pt x="35" y="9"/>
                      <a:pt x="35" y="9"/>
                    </a:cubicBezTo>
                    <a:cubicBezTo>
                      <a:pt x="35" y="9"/>
                      <a:pt x="35" y="9"/>
                      <a:pt x="35" y="9"/>
                    </a:cubicBezTo>
                    <a:cubicBezTo>
                      <a:pt x="35" y="9"/>
                      <a:pt x="35" y="9"/>
                      <a:pt x="35" y="9"/>
                    </a:cubicBezTo>
                    <a:lnTo>
                      <a:pt x="35" y="19"/>
                    </a:lnTo>
                    <a:close/>
                    <a:moveTo>
                      <a:pt x="47" y="38"/>
                    </a:moveTo>
                    <a:cubicBezTo>
                      <a:pt x="41" y="38"/>
                      <a:pt x="41" y="38"/>
                      <a:pt x="41" y="38"/>
                    </a:cubicBezTo>
                    <a:cubicBezTo>
                      <a:pt x="41" y="28"/>
                      <a:pt x="41" y="28"/>
                      <a:pt x="41" y="28"/>
                    </a:cubicBezTo>
                    <a:cubicBezTo>
                      <a:pt x="47" y="28"/>
                      <a:pt x="47" y="28"/>
                      <a:pt x="47" y="28"/>
                    </a:cubicBezTo>
                    <a:lnTo>
                      <a:pt x="47" y="38"/>
                    </a:lnTo>
                    <a:close/>
                    <a:moveTo>
                      <a:pt x="47" y="19"/>
                    </a:moveTo>
                    <a:cubicBezTo>
                      <a:pt x="41" y="19"/>
                      <a:pt x="41" y="19"/>
                      <a:pt x="41" y="19"/>
                    </a:cubicBezTo>
                    <a:cubicBezTo>
                      <a:pt x="41" y="9"/>
                      <a:pt x="41" y="9"/>
                      <a:pt x="41" y="9"/>
                    </a:cubicBezTo>
                    <a:cubicBezTo>
                      <a:pt x="47" y="9"/>
                      <a:pt x="47" y="9"/>
                      <a:pt x="47" y="9"/>
                    </a:cubicBezTo>
                    <a:lnTo>
                      <a:pt x="47" y="19"/>
                    </a:lnTo>
                    <a:close/>
                    <a:moveTo>
                      <a:pt x="59" y="38"/>
                    </a:moveTo>
                    <a:cubicBezTo>
                      <a:pt x="53" y="38"/>
                      <a:pt x="53" y="38"/>
                      <a:pt x="53" y="38"/>
                    </a:cubicBezTo>
                    <a:cubicBezTo>
                      <a:pt x="53" y="28"/>
                      <a:pt x="53" y="28"/>
                      <a:pt x="53" y="28"/>
                    </a:cubicBezTo>
                    <a:cubicBezTo>
                      <a:pt x="59" y="28"/>
                      <a:pt x="59" y="28"/>
                      <a:pt x="59" y="28"/>
                    </a:cubicBezTo>
                    <a:lnTo>
                      <a:pt x="59" y="38"/>
                    </a:lnTo>
                    <a:close/>
                    <a:moveTo>
                      <a:pt x="59" y="19"/>
                    </a:moveTo>
                    <a:cubicBezTo>
                      <a:pt x="53" y="19"/>
                      <a:pt x="53" y="19"/>
                      <a:pt x="53" y="19"/>
                    </a:cubicBezTo>
                    <a:cubicBezTo>
                      <a:pt x="53" y="9"/>
                      <a:pt x="53" y="9"/>
                      <a:pt x="53" y="9"/>
                    </a:cubicBezTo>
                    <a:cubicBezTo>
                      <a:pt x="59" y="9"/>
                      <a:pt x="59" y="9"/>
                      <a:pt x="59" y="9"/>
                    </a:cubicBezTo>
                    <a:lnTo>
                      <a:pt x="59" y="19"/>
                    </a:lnTo>
                    <a:close/>
                    <a:moveTo>
                      <a:pt x="71" y="38"/>
                    </a:moveTo>
                    <a:cubicBezTo>
                      <a:pt x="65" y="38"/>
                      <a:pt x="65" y="38"/>
                      <a:pt x="65" y="38"/>
                    </a:cubicBezTo>
                    <a:cubicBezTo>
                      <a:pt x="65" y="28"/>
                      <a:pt x="65" y="28"/>
                      <a:pt x="65" y="28"/>
                    </a:cubicBezTo>
                    <a:cubicBezTo>
                      <a:pt x="71" y="28"/>
                      <a:pt x="71" y="28"/>
                      <a:pt x="71" y="28"/>
                    </a:cubicBezTo>
                    <a:lnTo>
                      <a:pt x="71" y="38"/>
                    </a:lnTo>
                    <a:close/>
                    <a:moveTo>
                      <a:pt x="71" y="19"/>
                    </a:moveTo>
                    <a:cubicBezTo>
                      <a:pt x="65" y="19"/>
                      <a:pt x="65" y="19"/>
                      <a:pt x="65" y="19"/>
                    </a:cubicBezTo>
                    <a:cubicBezTo>
                      <a:pt x="65" y="9"/>
                      <a:pt x="65" y="9"/>
                      <a:pt x="65" y="9"/>
                    </a:cubicBezTo>
                    <a:cubicBezTo>
                      <a:pt x="71" y="9"/>
                      <a:pt x="71" y="9"/>
                      <a:pt x="71" y="9"/>
                    </a:cubicBezTo>
                    <a:lnTo>
                      <a:pt x="71" y="19"/>
                    </a:lnTo>
                    <a:close/>
                    <a:moveTo>
                      <a:pt x="83" y="38"/>
                    </a:moveTo>
                    <a:cubicBezTo>
                      <a:pt x="77" y="38"/>
                      <a:pt x="77" y="38"/>
                      <a:pt x="77" y="38"/>
                    </a:cubicBezTo>
                    <a:cubicBezTo>
                      <a:pt x="77" y="28"/>
                      <a:pt x="77" y="28"/>
                      <a:pt x="77" y="28"/>
                    </a:cubicBezTo>
                    <a:cubicBezTo>
                      <a:pt x="83" y="28"/>
                      <a:pt x="83" y="28"/>
                      <a:pt x="83" y="28"/>
                    </a:cubicBezTo>
                    <a:lnTo>
                      <a:pt x="83" y="38"/>
                    </a:lnTo>
                    <a:close/>
                    <a:moveTo>
                      <a:pt x="83" y="19"/>
                    </a:moveTo>
                    <a:cubicBezTo>
                      <a:pt x="77" y="19"/>
                      <a:pt x="77" y="19"/>
                      <a:pt x="77" y="19"/>
                    </a:cubicBezTo>
                    <a:cubicBezTo>
                      <a:pt x="77" y="9"/>
                      <a:pt x="77" y="9"/>
                      <a:pt x="77" y="9"/>
                    </a:cubicBezTo>
                    <a:cubicBezTo>
                      <a:pt x="83" y="9"/>
                      <a:pt x="83" y="9"/>
                      <a:pt x="83" y="9"/>
                    </a:cubicBezTo>
                    <a:lnTo>
                      <a:pt x="83" y="19"/>
                    </a:lnTo>
                    <a:close/>
                    <a:moveTo>
                      <a:pt x="95" y="38"/>
                    </a:moveTo>
                    <a:cubicBezTo>
                      <a:pt x="89" y="38"/>
                      <a:pt x="89" y="38"/>
                      <a:pt x="89" y="38"/>
                    </a:cubicBezTo>
                    <a:cubicBezTo>
                      <a:pt x="89" y="28"/>
                      <a:pt x="89" y="28"/>
                      <a:pt x="89" y="28"/>
                    </a:cubicBezTo>
                    <a:cubicBezTo>
                      <a:pt x="95" y="28"/>
                      <a:pt x="95" y="28"/>
                      <a:pt x="95" y="28"/>
                    </a:cubicBezTo>
                    <a:lnTo>
                      <a:pt x="95" y="38"/>
                    </a:lnTo>
                    <a:close/>
                    <a:moveTo>
                      <a:pt x="95" y="19"/>
                    </a:moveTo>
                    <a:cubicBezTo>
                      <a:pt x="89" y="19"/>
                      <a:pt x="89" y="19"/>
                      <a:pt x="89" y="19"/>
                    </a:cubicBezTo>
                    <a:cubicBezTo>
                      <a:pt x="89" y="9"/>
                      <a:pt x="89" y="9"/>
                      <a:pt x="89" y="9"/>
                    </a:cubicBezTo>
                    <a:cubicBezTo>
                      <a:pt x="95" y="9"/>
                      <a:pt x="95" y="9"/>
                      <a:pt x="95" y="9"/>
                    </a:cubicBezTo>
                    <a:lnTo>
                      <a:pt x="95" y="19"/>
                    </a:lnTo>
                    <a:close/>
                    <a:moveTo>
                      <a:pt x="107" y="38"/>
                    </a:moveTo>
                    <a:cubicBezTo>
                      <a:pt x="101" y="38"/>
                      <a:pt x="101" y="38"/>
                      <a:pt x="101" y="38"/>
                    </a:cubicBezTo>
                    <a:cubicBezTo>
                      <a:pt x="101" y="28"/>
                      <a:pt x="101" y="28"/>
                      <a:pt x="101" y="28"/>
                    </a:cubicBezTo>
                    <a:cubicBezTo>
                      <a:pt x="107" y="28"/>
                      <a:pt x="107" y="28"/>
                      <a:pt x="107" y="28"/>
                    </a:cubicBezTo>
                    <a:lnTo>
                      <a:pt x="107" y="38"/>
                    </a:lnTo>
                    <a:close/>
                    <a:moveTo>
                      <a:pt x="107" y="19"/>
                    </a:moveTo>
                    <a:cubicBezTo>
                      <a:pt x="101" y="19"/>
                      <a:pt x="101" y="19"/>
                      <a:pt x="101" y="19"/>
                    </a:cubicBezTo>
                    <a:cubicBezTo>
                      <a:pt x="101" y="9"/>
                      <a:pt x="101" y="9"/>
                      <a:pt x="101" y="9"/>
                    </a:cubicBezTo>
                    <a:cubicBezTo>
                      <a:pt x="107" y="9"/>
                      <a:pt x="107" y="9"/>
                      <a:pt x="107" y="9"/>
                    </a:cubicBezTo>
                    <a:lnTo>
                      <a:pt x="107" y="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09" name="Freeform 478">
                <a:extLst>
                  <a:ext uri="{FF2B5EF4-FFF2-40B4-BE49-F238E27FC236}">
                    <a16:creationId xmlns:a16="http://schemas.microsoft.com/office/drawing/2014/main" id="{D963BA18-41E5-42E6-9564-DFBF3E4A3E76}"/>
                  </a:ext>
                </a:extLst>
              </p:cNvPr>
              <p:cNvSpPr>
                <a:spLocks/>
              </p:cNvSpPr>
              <p:nvPr/>
            </p:nvSpPr>
            <p:spPr bwMode="auto">
              <a:xfrm>
                <a:off x="6114244" y="4093930"/>
                <a:ext cx="137644" cy="160165"/>
              </a:xfrm>
              <a:custGeom>
                <a:avLst/>
                <a:gdLst>
                  <a:gd name="T0" fmla="*/ 27 w 27"/>
                  <a:gd name="T1" fmla="*/ 30 h 30"/>
                  <a:gd name="T2" fmla="*/ 0 w 27"/>
                  <a:gd name="T3" fmla="*/ 0 h 30"/>
                  <a:gd name="T4" fmla="*/ 27 w 27"/>
                  <a:gd name="T5" fmla="*/ 21 h 30"/>
                  <a:gd name="T6" fmla="*/ 27 w 27"/>
                  <a:gd name="T7" fmla="*/ 30 h 30"/>
                </a:gdLst>
                <a:ahLst/>
                <a:cxnLst>
                  <a:cxn ang="0">
                    <a:pos x="T0" y="T1"/>
                  </a:cxn>
                  <a:cxn ang="0">
                    <a:pos x="T2" y="T3"/>
                  </a:cxn>
                  <a:cxn ang="0">
                    <a:pos x="T4" y="T5"/>
                  </a:cxn>
                  <a:cxn ang="0">
                    <a:pos x="T6" y="T7"/>
                  </a:cxn>
                </a:cxnLst>
                <a:rect l="0" t="0" r="r" b="b"/>
                <a:pathLst>
                  <a:path w="27" h="30">
                    <a:moveTo>
                      <a:pt x="27" y="30"/>
                    </a:moveTo>
                    <a:lnTo>
                      <a:pt x="0" y="0"/>
                    </a:lnTo>
                    <a:lnTo>
                      <a:pt x="27" y="21"/>
                    </a:lnTo>
                    <a:lnTo>
                      <a:pt x="27" y="3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10" name="Freeform 481">
                <a:extLst>
                  <a:ext uri="{FF2B5EF4-FFF2-40B4-BE49-F238E27FC236}">
                    <a16:creationId xmlns:a16="http://schemas.microsoft.com/office/drawing/2014/main" id="{F8643678-19C0-4036-9408-95C11A407D13}"/>
                  </a:ext>
                </a:extLst>
              </p:cNvPr>
              <p:cNvSpPr>
                <a:spLocks/>
              </p:cNvSpPr>
              <p:nvPr/>
            </p:nvSpPr>
            <p:spPr bwMode="auto">
              <a:xfrm>
                <a:off x="6251889" y="4093930"/>
                <a:ext cx="132545" cy="160165"/>
              </a:xfrm>
              <a:custGeom>
                <a:avLst/>
                <a:gdLst>
                  <a:gd name="T0" fmla="*/ 0 w 26"/>
                  <a:gd name="T1" fmla="*/ 30 h 30"/>
                  <a:gd name="T2" fmla="*/ 26 w 26"/>
                  <a:gd name="T3" fmla="*/ 0 h 30"/>
                  <a:gd name="T4" fmla="*/ 0 w 26"/>
                  <a:gd name="T5" fmla="*/ 21 h 30"/>
                  <a:gd name="T6" fmla="*/ 0 w 26"/>
                  <a:gd name="T7" fmla="*/ 30 h 30"/>
                </a:gdLst>
                <a:ahLst/>
                <a:cxnLst>
                  <a:cxn ang="0">
                    <a:pos x="T0" y="T1"/>
                  </a:cxn>
                  <a:cxn ang="0">
                    <a:pos x="T2" y="T3"/>
                  </a:cxn>
                  <a:cxn ang="0">
                    <a:pos x="T4" y="T5"/>
                  </a:cxn>
                  <a:cxn ang="0">
                    <a:pos x="T6" y="T7"/>
                  </a:cxn>
                </a:cxnLst>
                <a:rect l="0" t="0" r="r" b="b"/>
                <a:pathLst>
                  <a:path w="26" h="30">
                    <a:moveTo>
                      <a:pt x="0" y="30"/>
                    </a:moveTo>
                    <a:lnTo>
                      <a:pt x="26" y="0"/>
                    </a:lnTo>
                    <a:lnTo>
                      <a:pt x="0" y="21"/>
                    </a:lnTo>
                    <a:lnTo>
                      <a:pt x="0" y="3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grpSp>
        <p:grpSp>
          <p:nvGrpSpPr>
            <p:cNvPr id="211" name="Group 210">
              <a:extLst>
                <a:ext uri="{FF2B5EF4-FFF2-40B4-BE49-F238E27FC236}">
                  <a16:creationId xmlns:a16="http://schemas.microsoft.com/office/drawing/2014/main" id="{0130FDB3-9047-443D-94E9-4552212D5DA2}"/>
                </a:ext>
              </a:extLst>
            </p:cNvPr>
            <p:cNvGrpSpPr/>
            <p:nvPr/>
          </p:nvGrpSpPr>
          <p:grpSpPr>
            <a:xfrm>
              <a:off x="8394311" y="4547677"/>
              <a:ext cx="621736" cy="2486942"/>
              <a:chOff x="6639328" y="2940738"/>
              <a:chExt cx="412930" cy="1537592"/>
            </a:xfrm>
          </p:grpSpPr>
          <p:sp>
            <p:nvSpPr>
              <p:cNvPr id="212" name="Rectangle 428">
                <a:extLst>
                  <a:ext uri="{FF2B5EF4-FFF2-40B4-BE49-F238E27FC236}">
                    <a16:creationId xmlns:a16="http://schemas.microsoft.com/office/drawing/2014/main" id="{2E8E80FC-64B0-4CE7-B6D1-92294C16000F}"/>
                  </a:ext>
                </a:extLst>
              </p:cNvPr>
              <p:cNvSpPr>
                <a:spLocks noChangeArrowheads="1"/>
              </p:cNvSpPr>
              <p:nvPr/>
            </p:nvSpPr>
            <p:spPr bwMode="auto">
              <a:xfrm>
                <a:off x="6639328" y="3287765"/>
                <a:ext cx="412930" cy="119056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13" name="Oval 438">
                <a:extLst>
                  <a:ext uri="{FF2B5EF4-FFF2-40B4-BE49-F238E27FC236}">
                    <a16:creationId xmlns:a16="http://schemas.microsoft.com/office/drawing/2014/main" id="{A2CEEABA-788F-4B6E-A0D9-852B4BD233CA}"/>
                  </a:ext>
                </a:extLst>
              </p:cNvPr>
              <p:cNvSpPr>
                <a:spLocks noChangeArrowheads="1"/>
              </p:cNvSpPr>
              <p:nvPr/>
            </p:nvSpPr>
            <p:spPr bwMode="auto">
              <a:xfrm>
                <a:off x="6787165" y="3068871"/>
                <a:ext cx="122349" cy="12813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14" name="Freeform 439">
                <a:extLst>
                  <a:ext uri="{FF2B5EF4-FFF2-40B4-BE49-F238E27FC236}">
                    <a16:creationId xmlns:a16="http://schemas.microsoft.com/office/drawing/2014/main" id="{0386CC4F-C72F-4075-9162-73D67D9A8961}"/>
                  </a:ext>
                </a:extLst>
              </p:cNvPr>
              <p:cNvSpPr>
                <a:spLocks/>
              </p:cNvSpPr>
              <p:nvPr/>
            </p:nvSpPr>
            <p:spPr bwMode="auto">
              <a:xfrm>
                <a:off x="6720894" y="3495979"/>
                <a:ext cx="254894" cy="245587"/>
              </a:xfrm>
              <a:custGeom>
                <a:avLst/>
                <a:gdLst>
                  <a:gd name="T0" fmla="*/ 12 w 23"/>
                  <a:gd name="T1" fmla="*/ 0 h 21"/>
                  <a:gd name="T2" fmla="*/ 0 w 23"/>
                  <a:gd name="T3" fmla="*/ 12 h 21"/>
                  <a:gd name="T4" fmla="*/ 0 w 23"/>
                  <a:gd name="T5" fmla="*/ 21 h 21"/>
                  <a:gd name="T6" fmla="*/ 23 w 23"/>
                  <a:gd name="T7" fmla="*/ 21 h 21"/>
                  <a:gd name="T8" fmla="*/ 23 w 23"/>
                  <a:gd name="T9" fmla="*/ 12 h 21"/>
                  <a:gd name="T10" fmla="*/ 12 w 23"/>
                  <a:gd name="T11" fmla="*/ 0 h 21"/>
                </a:gdLst>
                <a:ahLst/>
                <a:cxnLst>
                  <a:cxn ang="0">
                    <a:pos x="T0" y="T1"/>
                  </a:cxn>
                  <a:cxn ang="0">
                    <a:pos x="T2" y="T3"/>
                  </a:cxn>
                  <a:cxn ang="0">
                    <a:pos x="T4" y="T5"/>
                  </a:cxn>
                  <a:cxn ang="0">
                    <a:pos x="T6" y="T7"/>
                  </a:cxn>
                  <a:cxn ang="0">
                    <a:pos x="T8" y="T9"/>
                  </a:cxn>
                  <a:cxn ang="0">
                    <a:pos x="T10" y="T11"/>
                  </a:cxn>
                </a:cxnLst>
                <a:rect l="0" t="0" r="r" b="b"/>
                <a:pathLst>
                  <a:path w="23" h="21">
                    <a:moveTo>
                      <a:pt x="12" y="0"/>
                    </a:moveTo>
                    <a:cubicBezTo>
                      <a:pt x="5" y="0"/>
                      <a:pt x="0" y="5"/>
                      <a:pt x="0" y="12"/>
                    </a:cubicBezTo>
                    <a:cubicBezTo>
                      <a:pt x="0" y="21"/>
                      <a:pt x="0" y="21"/>
                      <a:pt x="0" y="21"/>
                    </a:cubicBezTo>
                    <a:cubicBezTo>
                      <a:pt x="23" y="21"/>
                      <a:pt x="23" y="21"/>
                      <a:pt x="23" y="21"/>
                    </a:cubicBezTo>
                    <a:cubicBezTo>
                      <a:pt x="23" y="12"/>
                      <a:pt x="23" y="12"/>
                      <a:pt x="23" y="12"/>
                    </a:cubicBezTo>
                    <a:cubicBezTo>
                      <a:pt x="23" y="5"/>
                      <a:pt x="18" y="0"/>
                      <a:pt x="12"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15" name="Freeform 486">
                <a:extLst>
                  <a:ext uri="{FF2B5EF4-FFF2-40B4-BE49-F238E27FC236}">
                    <a16:creationId xmlns:a16="http://schemas.microsoft.com/office/drawing/2014/main" id="{2E85F938-FF60-40AA-B37C-4BA162C48E58}"/>
                  </a:ext>
                </a:extLst>
              </p:cNvPr>
              <p:cNvSpPr>
                <a:spLocks/>
              </p:cNvSpPr>
              <p:nvPr/>
            </p:nvSpPr>
            <p:spPr bwMode="auto">
              <a:xfrm>
                <a:off x="6639328" y="2940738"/>
                <a:ext cx="412930" cy="325672"/>
              </a:xfrm>
              <a:custGeom>
                <a:avLst/>
                <a:gdLst>
                  <a:gd name="T0" fmla="*/ 42 w 81"/>
                  <a:gd name="T1" fmla="*/ 0 h 61"/>
                  <a:gd name="T2" fmla="*/ 0 w 81"/>
                  <a:gd name="T3" fmla="*/ 61 h 61"/>
                  <a:gd name="T4" fmla="*/ 81 w 81"/>
                  <a:gd name="T5" fmla="*/ 61 h 61"/>
                  <a:gd name="T6" fmla="*/ 42 w 81"/>
                  <a:gd name="T7" fmla="*/ 0 h 61"/>
                </a:gdLst>
                <a:ahLst/>
                <a:cxnLst>
                  <a:cxn ang="0">
                    <a:pos x="T0" y="T1"/>
                  </a:cxn>
                  <a:cxn ang="0">
                    <a:pos x="T2" y="T3"/>
                  </a:cxn>
                  <a:cxn ang="0">
                    <a:pos x="T4" y="T5"/>
                  </a:cxn>
                  <a:cxn ang="0">
                    <a:pos x="T6" y="T7"/>
                  </a:cxn>
                </a:cxnLst>
                <a:rect l="0" t="0" r="r" b="b"/>
                <a:pathLst>
                  <a:path w="81" h="61">
                    <a:moveTo>
                      <a:pt x="42" y="0"/>
                    </a:moveTo>
                    <a:lnTo>
                      <a:pt x="0" y="61"/>
                    </a:lnTo>
                    <a:lnTo>
                      <a:pt x="81" y="61"/>
                    </a:lnTo>
                    <a:lnTo>
                      <a:pt x="42"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16" name="Rectangle 487">
                <a:extLst>
                  <a:ext uri="{FF2B5EF4-FFF2-40B4-BE49-F238E27FC236}">
                    <a16:creationId xmlns:a16="http://schemas.microsoft.com/office/drawing/2014/main" id="{5B6447AD-4007-4817-879B-7DAA1ABC9352}"/>
                  </a:ext>
                </a:extLst>
              </p:cNvPr>
              <p:cNvSpPr>
                <a:spLocks noChangeArrowheads="1"/>
              </p:cNvSpPr>
              <p:nvPr/>
            </p:nvSpPr>
            <p:spPr bwMode="auto">
              <a:xfrm>
                <a:off x="6776969" y="3474623"/>
                <a:ext cx="10196" cy="35236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17" name="Rectangle 488">
                <a:extLst>
                  <a:ext uri="{FF2B5EF4-FFF2-40B4-BE49-F238E27FC236}">
                    <a16:creationId xmlns:a16="http://schemas.microsoft.com/office/drawing/2014/main" id="{17B3E043-CE93-4A36-882D-592A03564C53}"/>
                  </a:ext>
                </a:extLst>
              </p:cNvPr>
              <p:cNvSpPr>
                <a:spLocks noChangeArrowheads="1"/>
              </p:cNvSpPr>
              <p:nvPr/>
            </p:nvSpPr>
            <p:spPr bwMode="auto">
              <a:xfrm>
                <a:off x="6909514" y="3474623"/>
                <a:ext cx="20392" cy="35236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18" name="Rectangle 489">
                <a:extLst>
                  <a:ext uri="{FF2B5EF4-FFF2-40B4-BE49-F238E27FC236}">
                    <a16:creationId xmlns:a16="http://schemas.microsoft.com/office/drawing/2014/main" id="{41C45F1B-EB2C-4CF0-BA42-6AE6BBFCFD6E}"/>
                  </a:ext>
                </a:extLst>
              </p:cNvPr>
              <p:cNvSpPr>
                <a:spLocks noChangeArrowheads="1"/>
              </p:cNvSpPr>
              <p:nvPr/>
            </p:nvSpPr>
            <p:spPr bwMode="auto">
              <a:xfrm>
                <a:off x="6675012" y="3650807"/>
                <a:ext cx="336460" cy="1067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grpSp>
        <p:grpSp>
          <p:nvGrpSpPr>
            <p:cNvPr id="219" name="Group 218">
              <a:extLst>
                <a:ext uri="{FF2B5EF4-FFF2-40B4-BE49-F238E27FC236}">
                  <a16:creationId xmlns:a16="http://schemas.microsoft.com/office/drawing/2014/main" id="{85A79443-C6C8-498E-8624-57BA1B66E807}"/>
                </a:ext>
              </a:extLst>
            </p:cNvPr>
            <p:cNvGrpSpPr/>
            <p:nvPr/>
          </p:nvGrpSpPr>
          <p:grpSpPr>
            <a:xfrm>
              <a:off x="9016047" y="5831242"/>
              <a:ext cx="1787490" cy="1203377"/>
              <a:chOff x="3505200" y="2286000"/>
              <a:chExt cx="637237" cy="1179888"/>
            </a:xfrm>
          </p:grpSpPr>
          <p:sp>
            <p:nvSpPr>
              <p:cNvPr id="220" name="Rectangle 437">
                <a:extLst>
                  <a:ext uri="{FF2B5EF4-FFF2-40B4-BE49-F238E27FC236}">
                    <a16:creationId xmlns:a16="http://schemas.microsoft.com/office/drawing/2014/main" id="{4710C98F-1093-4B76-AE0A-F7C8506A516A}"/>
                  </a:ext>
                </a:extLst>
              </p:cNvPr>
              <p:cNvSpPr>
                <a:spLocks noChangeArrowheads="1"/>
              </p:cNvSpPr>
              <p:nvPr/>
            </p:nvSpPr>
            <p:spPr bwMode="auto">
              <a:xfrm>
                <a:off x="3505200" y="2286000"/>
                <a:ext cx="637237" cy="117988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21" name="Freeform 443">
                <a:extLst>
                  <a:ext uri="{FF2B5EF4-FFF2-40B4-BE49-F238E27FC236}">
                    <a16:creationId xmlns:a16="http://schemas.microsoft.com/office/drawing/2014/main" id="{AD9E005A-E75B-40D5-ACCF-60EA05089918}"/>
                  </a:ext>
                </a:extLst>
              </p:cNvPr>
              <p:cNvSpPr>
                <a:spLocks/>
              </p:cNvSpPr>
              <p:nvPr/>
            </p:nvSpPr>
            <p:spPr bwMode="auto">
              <a:xfrm>
                <a:off x="3551079" y="3081486"/>
                <a:ext cx="142741" cy="266942"/>
              </a:xfrm>
              <a:custGeom>
                <a:avLst/>
                <a:gdLst>
                  <a:gd name="T0" fmla="*/ 7 w 13"/>
                  <a:gd name="T1" fmla="*/ 0 h 23"/>
                  <a:gd name="T2" fmla="*/ 0 w 13"/>
                  <a:gd name="T3" fmla="*/ 6 h 23"/>
                  <a:gd name="T4" fmla="*/ 0 w 13"/>
                  <a:gd name="T5" fmla="*/ 23 h 23"/>
                  <a:gd name="T6" fmla="*/ 13 w 13"/>
                  <a:gd name="T7" fmla="*/ 23 h 23"/>
                  <a:gd name="T8" fmla="*/ 13 w 13"/>
                  <a:gd name="T9" fmla="*/ 6 h 23"/>
                  <a:gd name="T10" fmla="*/ 7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7" y="0"/>
                    </a:moveTo>
                    <a:cubicBezTo>
                      <a:pt x="3" y="0"/>
                      <a:pt x="0" y="3"/>
                      <a:pt x="0" y="6"/>
                    </a:cubicBezTo>
                    <a:cubicBezTo>
                      <a:pt x="0" y="23"/>
                      <a:pt x="0" y="23"/>
                      <a:pt x="0" y="23"/>
                    </a:cubicBezTo>
                    <a:cubicBezTo>
                      <a:pt x="13" y="23"/>
                      <a:pt x="13" y="23"/>
                      <a:pt x="13" y="23"/>
                    </a:cubicBezTo>
                    <a:cubicBezTo>
                      <a:pt x="13" y="6"/>
                      <a:pt x="13" y="6"/>
                      <a:pt x="13" y="6"/>
                    </a:cubicBezTo>
                    <a:cubicBezTo>
                      <a:pt x="13" y="3"/>
                      <a:pt x="10" y="0"/>
                      <a:pt x="7"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22" name="Freeform 444">
                <a:extLst>
                  <a:ext uri="{FF2B5EF4-FFF2-40B4-BE49-F238E27FC236}">
                    <a16:creationId xmlns:a16="http://schemas.microsoft.com/office/drawing/2014/main" id="{8E7E85DC-D0FC-4BF2-BFDB-67F7C4F41677}"/>
                  </a:ext>
                </a:extLst>
              </p:cNvPr>
              <p:cNvSpPr>
                <a:spLocks/>
              </p:cNvSpPr>
              <p:nvPr/>
            </p:nvSpPr>
            <p:spPr bwMode="auto">
              <a:xfrm>
                <a:off x="3938518" y="3081486"/>
                <a:ext cx="147840" cy="266942"/>
              </a:xfrm>
              <a:custGeom>
                <a:avLst/>
                <a:gdLst>
                  <a:gd name="T0" fmla="*/ 7 w 13"/>
                  <a:gd name="T1" fmla="*/ 0 h 23"/>
                  <a:gd name="T2" fmla="*/ 0 w 13"/>
                  <a:gd name="T3" fmla="*/ 6 h 23"/>
                  <a:gd name="T4" fmla="*/ 0 w 13"/>
                  <a:gd name="T5" fmla="*/ 23 h 23"/>
                  <a:gd name="T6" fmla="*/ 13 w 13"/>
                  <a:gd name="T7" fmla="*/ 23 h 23"/>
                  <a:gd name="T8" fmla="*/ 13 w 13"/>
                  <a:gd name="T9" fmla="*/ 6 h 23"/>
                  <a:gd name="T10" fmla="*/ 7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7" y="0"/>
                    </a:moveTo>
                    <a:cubicBezTo>
                      <a:pt x="3" y="0"/>
                      <a:pt x="0" y="3"/>
                      <a:pt x="0" y="6"/>
                    </a:cubicBezTo>
                    <a:cubicBezTo>
                      <a:pt x="0" y="23"/>
                      <a:pt x="0" y="23"/>
                      <a:pt x="0" y="23"/>
                    </a:cubicBezTo>
                    <a:cubicBezTo>
                      <a:pt x="13" y="23"/>
                      <a:pt x="13" y="23"/>
                      <a:pt x="13" y="23"/>
                    </a:cubicBezTo>
                    <a:cubicBezTo>
                      <a:pt x="13" y="6"/>
                      <a:pt x="13" y="6"/>
                      <a:pt x="13" y="6"/>
                    </a:cubicBezTo>
                    <a:cubicBezTo>
                      <a:pt x="13" y="3"/>
                      <a:pt x="10" y="0"/>
                      <a:pt x="7"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23" name="Freeform 445">
                <a:extLst>
                  <a:ext uri="{FF2B5EF4-FFF2-40B4-BE49-F238E27FC236}">
                    <a16:creationId xmlns:a16="http://schemas.microsoft.com/office/drawing/2014/main" id="{920A2A6C-B10F-40F5-B5A7-1D4BA15D0A31}"/>
                  </a:ext>
                </a:extLst>
              </p:cNvPr>
              <p:cNvSpPr>
                <a:spLocks/>
              </p:cNvSpPr>
              <p:nvPr/>
            </p:nvSpPr>
            <p:spPr bwMode="auto">
              <a:xfrm>
                <a:off x="3749898" y="3081486"/>
                <a:ext cx="147840" cy="266942"/>
              </a:xfrm>
              <a:custGeom>
                <a:avLst/>
                <a:gdLst>
                  <a:gd name="T0" fmla="*/ 6 w 13"/>
                  <a:gd name="T1" fmla="*/ 0 h 23"/>
                  <a:gd name="T2" fmla="*/ 0 w 13"/>
                  <a:gd name="T3" fmla="*/ 6 h 23"/>
                  <a:gd name="T4" fmla="*/ 0 w 13"/>
                  <a:gd name="T5" fmla="*/ 23 h 23"/>
                  <a:gd name="T6" fmla="*/ 13 w 13"/>
                  <a:gd name="T7" fmla="*/ 23 h 23"/>
                  <a:gd name="T8" fmla="*/ 13 w 13"/>
                  <a:gd name="T9" fmla="*/ 6 h 23"/>
                  <a:gd name="T10" fmla="*/ 6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6" y="0"/>
                    </a:moveTo>
                    <a:cubicBezTo>
                      <a:pt x="3" y="0"/>
                      <a:pt x="0" y="3"/>
                      <a:pt x="0" y="6"/>
                    </a:cubicBezTo>
                    <a:cubicBezTo>
                      <a:pt x="0" y="23"/>
                      <a:pt x="0" y="23"/>
                      <a:pt x="0" y="23"/>
                    </a:cubicBezTo>
                    <a:cubicBezTo>
                      <a:pt x="13" y="23"/>
                      <a:pt x="13" y="23"/>
                      <a:pt x="13" y="23"/>
                    </a:cubicBezTo>
                    <a:cubicBezTo>
                      <a:pt x="13" y="6"/>
                      <a:pt x="13" y="6"/>
                      <a:pt x="13" y="6"/>
                    </a:cubicBezTo>
                    <a:cubicBezTo>
                      <a:pt x="13" y="3"/>
                      <a:pt x="10" y="0"/>
                      <a:pt x="6"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24" name="Rectangle 446">
                <a:extLst>
                  <a:ext uri="{FF2B5EF4-FFF2-40B4-BE49-F238E27FC236}">
                    <a16:creationId xmlns:a16="http://schemas.microsoft.com/office/drawing/2014/main" id="{CC23506A-54D6-4B9B-937F-E41A7706873E}"/>
                  </a:ext>
                </a:extLst>
              </p:cNvPr>
              <p:cNvSpPr>
                <a:spLocks noChangeArrowheads="1"/>
              </p:cNvSpPr>
              <p:nvPr/>
            </p:nvSpPr>
            <p:spPr bwMode="auto">
              <a:xfrm>
                <a:off x="3505200" y="3449869"/>
                <a:ext cx="637237" cy="1601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25" name="Rectangle 447">
                <a:extLst>
                  <a:ext uri="{FF2B5EF4-FFF2-40B4-BE49-F238E27FC236}">
                    <a16:creationId xmlns:a16="http://schemas.microsoft.com/office/drawing/2014/main" id="{1D5C3A13-DE32-4E26-921E-2A26354191F9}"/>
                  </a:ext>
                </a:extLst>
              </p:cNvPr>
              <p:cNvSpPr>
                <a:spLocks noChangeArrowheads="1"/>
              </p:cNvSpPr>
              <p:nvPr/>
            </p:nvSpPr>
            <p:spPr bwMode="auto">
              <a:xfrm>
                <a:off x="3505200" y="3407158"/>
                <a:ext cx="637237" cy="1067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26" name="Rectangle 448">
                <a:extLst>
                  <a:ext uri="{FF2B5EF4-FFF2-40B4-BE49-F238E27FC236}">
                    <a16:creationId xmlns:a16="http://schemas.microsoft.com/office/drawing/2014/main" id="{E042C257-BAEC-4862-B25A-A2570F0F58FE}"/>
                  </a:ext>
                </a:extLst>
              </p:cNvPr>
              <p:cNvSpPr>
                <a:spLocks noChangeArrowheads="1"/>
              </p:cNvSpPr>
              <p:nvPr/>
            </p:nvSpPr>
            <p:spPr bwMode="auto">
              <a:xfrm>
                <a:off x="3505200" y="3348429"/>
                <a:ext cx="637237" cy="213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27" name="Rectangle 449">
                <a:extLst>
                  <a:ext uri="{FF2B5EF4-FFF2-40B4-BE49-F238E27FC236}">
                    <a16:creationId xmlns:a16="http://schemas.microsoft.com/office/drawing/2014/main" id="{254AEB14-27C1-44FD-B46E-37DFD37018D5}"/>
                  </a:ext>
                </a:extLst>
              </p:cNvPr>
              <p:cNvSpPr>
                <a:spLocks noChangeArrowheads="1"/>
              </p:cNvSpPr>
              <p:nvPr/>
            </p:nvSpPr>
            <p:spPr bwMode="auto">
              <a:xfrm>
                <a:off x="3596962" y="2483535"/>
                <a:ext cx="50979"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28" name="Rectangle 450">
                <a:extLst>
                  <a:ext uri="{FF2B5EF4-FFF2-40B4-BE49-F238E27FC236}">
                    <a16:creationId xmlns:a16="http://schemas.microsoft.com/office/drawing/2014/main" id="{0478D99E-3FAD-4B72-BE44-39692AFCB0C3}"/>
                  </a:ext>
                </a:extLst>
              </p:cNvPr>
              <p:cNvSpPr>
                <a:spLocks noChangeArrowheads="1"/>
              </p:cNvSpPr>
              <p:nvPr/>
            </p:nvSpPr>
            <p:spPr bwMode="auto">
              <a:xfrm>
                <a:off x="3729507" y="248353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29" name="Rectangle 451">
                <a:extLst>
                  <a:ext uri="{FF2B5EF4-FFF2-40B4-BE49-F238E27FC236}">
                    <a16:creationId xmlns:a16="http://schemas.microsoft.com/office/drawing/2014/main" id="{281A26A2-18E7-425E-846E-B196A3CC0536}"/>
                  </a:ext>
                </a:extLst>
              </p:cNvPr>
              <p:cNvSpPr>
                <a:spLocks noChangeArrowheads="1"/>
              </p:cNvSpPr>
              <p:nvPr/>
            </p:nvSpPr>
            <p:spPr bwMode="auto">
              <a:xfrm>
                <a:off x="3862052" y="248353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30" name="Rectangle 452">
                <a:extLst>
                  <a:ext uri="{FF2B5EF4-FFF2-40B4-BE49-F238E27FC236}">
                    <a16:creationId xmlns:a16="http://schemas.microsoft.com/office/drawing/2014/main" id="{7A6B0536-8B88-4103-8B31-2DE84D8A0019}"/>
                  </a:ext>
                </a:extLst>
              </p:cNvPr>
              <p:cNvSpPr>
                <a:spLocks noChangeArrowheads="1"/>
              </p:cNvSpPr>
              <p:nvPr/>
            </p:nvSpPr>
            <p:spPr bwMode="auto">
              <a:xfrm>
                <a:off x="3994597" y="248353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31" name="Rectangle 453">
                <a:extLst>
                  <a:ext uri="{FF2B5EF4-FFF2-40B4-BE49-F238E27FC236}">
                    <a16:creationId xmlns:a16="http://schemas.microsoft.com/office/drawing/2014/main" id="{47C26F50-6A86-472A-8743-81F968D493DD}"/>
                  </a:ext>
                </a:extLst>
              </p:cNvPr>
              <p:cNvSpPr>
                <a:spLocks noChangeArrowheads="1"/>
              </p:cNvSpPr>
              <p:nvPr/>
            </p:nvSpPr>
            <p:spPr bwMode="auto">
              <a:xfrm>
                <a:off x="3596962" y="2718445"/>
                <a:ext cx="50979"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32" name="Rectangle 454">
                <a:extLst>
                  <a:ext uri="{FF2B5EF4-FFF2-40B4-BE49-F238E27FC236}">
                    <a16:creationId xmlns:a16="http://schemas.microsoft.com/office/drawing/2014/main" id="{666144AD-A564-4FF6-8049-71F8DEAA066B}"/>
                  </a:ext>
                </a:extLst>
              </p:cNvPr>
              <p:cNvSpPr>
                <a:spLocks noChangeArrowheads="1"/>
              </p:cNvSpPr>
              <p:nvPr/>
            </p:nvSpPr>
            <p:spPr bwMode="auto">
              <a:xfrm>
                <a:off x="3729507" y="271844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33" name="Rectangle 455">
                <a:extLst>
                  <a:ext uri="{FF2B5EF4-FFF2-40B4-BE49-F238E27FC236}">
                    <a16:creationId xmlns:a16="http://schemas.microsoft.com/office/drawing/2014/main" id="{377A1899-28B7-486B-8A21-0E911113219A}"/>
                  </a:ext>
                </a:extLst>
              </p:cNvPr>
              <p:cNvSpPr>
                <a:spLocks noChangeArrowheads="1"/>
              </p:cNvSpPr>
              <p:nvPr/>
            </p:nvSpPr>
            <p:spPr bwMode="auto">
              <a:xfrm>
                <a:off x="3862052" y="271844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34" name="Rectangle 456">
                <a:extLst>
                  <a:ext uri="{FF2B5EF4-FFF2-40B4-BE49-F238E27FC236}">
                    <a16:creationId xmlns:a16="http://schemas.microsoft.com/office/drawing/2014/main" id="{28250AA3-777B-4EBC-8090-F41CD3EA1267}"/>
                  </a:ext>
                </a:extLst>
              </p:cNvPr>
              <p:cNvSpPr>
                <a:spLocks noChangeArrowheads="1"/>
              </p:cNvSpPr>
              <p:nvPr/>
            </p:nvSpPr>
            <p:spPr bwMode="auto">
              <a:xfrm>
                <a:off x="3994597" y="271844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grpSp>
        <p:grpSp>
          <p:nvGrpSpPr>
            <p:cNvPr id="235" name="Group 234">
              <a:extLst>
                <a:ext uri="{FF2B5EF4-FFF2-40B4-BE49-F238E27FC236}">
                  <a16:creationId xmlns:a16="http://schemas.microsoft.com/office/drawing/2014/main" id="{249870B0-A748-4AE1-8546-BC15E66AEE5C}"/>
                </a:ext>
              </a:extLst>
            </p:cNvPr>
            <p:cNvGrpSpPr/>
            <p:nvPr/>
          </p:nvGrpSpPr>
          <p:grpSpPr>
            <a:xfrm>
              <a:off x="10803537" y="4236809"/>
              <a:ext cx="777169" cy="2797810"/>
              <a:chOff x="6063962" y="2362200"/>
              <a:chExt cx="639762" cy="2582117"/>
            </a:xfrm>
          </p:grpSpPr>
          <p:sp>
            <p:nvSpPr>
              <p:cNvPr id="236" name="Freeform 383">
                <a:extLst>
                  <a:ext uri="{FF2B5EF4-FFF2-40B4-BE49-F238E27FC236}">
                    <a16:creationId xmlns:a16="http://schemas.microsoft.com/office/drawing/2014/main" id="{CB7AE6CE-E9E2-44F3-A29C-14745BBAE602}"/>
                  </a:ext>
                </a:extLst>
              </p:cNvPr>
              <p:cNvSpPr>
                <a:spLocks/>
              </p:cNvSpPr>
              <p:nvPr/>
            </p:nvSpPr>
            <p:spPr bwMode="auto">
              <a:xfrm>
                <a:off x="6063962" y="2631638"/>
                <a:ext cx="639762" cy="2312679"/>
              </a:xfrm>
              <a:custGeom>
                <a:avLst/>
                <a:gdLst>
                  <a:gd name="T0" fmla="*/ 0 w 158"/>
                  <a:gd name="T1" fmla="*/ 0 h 412"/>
                  <a:gd name="T2" fmla="*/ 158 w 158"/>
                  <a:gd name="T3" fmla="*/ 0 h 412"/>
                  <a:gd name="T4" fmla="*/ 158 w 158"/>
                  <a:gd name="T5" fmla="*/ 412 h 412"/>
                  <a:gd name="T6" fmla="*/ 0 w 158"/>
                  <a:gd name="T7" fmla="*/ 412 h 412"/>
                  <a:gd name="T8" fmla="*/ 0 w 158"/>
                  <a:gd name="T9" fmla="*/ 268 h 412"/>
                  <a:gd name="T10" fmla="*/ 0 w 158"/>
                  <a:gd name="T11" fmla="*/ 0 h 412"/>
                </a:gdLst>
                <a:ahLst/>
                <a:cxnLst>
                  <a:cxn ang="0">
                    <a:pos x="T0" y="T1"/>
                  </a:cxn>
                  <a:cxn ang="0">
                    <a:pos x="T2" y="T3"/>
                  </a:cxn>
                  <a:cxn ang="0">
                    <a:pos x="T4" y="T5"/>
                  </a:cxn>
                  <a:cxn ang="0">
                    <a:pos x="T6" y="T7"/>
                  </a:cxn>
                  <a:cxn ang="0">
                    <a:pos x="T8" y="T9"/>
                  </a:cxn>
                  <a:cxn ang="0">
                    <a:pos x="T10" y="T11"/>
                  </a:cxn>
                </a:cxnLst>
                <a:rect l="0" t="0" r="r" b="b"/>
                <a:pathLst>
                  <a:path w="158" h="412">
                    <a:moveTo>
                      <a:pt x="0" y="0"/>
                    </a:moveTo>
                    <a:lnTo>
                      <a:pt x="158" y="0"/>
                    </a:lnTo>
                    <a:lnTo>
                      <a:pt x="158" y="412"/>
                    </a:lnTo>
                    <a:lnTo>
                      <a:pt x="0" y="412"/>
                    </a:lnTo>
                    <a:lnTo>
                      <a:pt x="0" y="268"/>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37" name="Rectangle 236">
                <a:extLst>
                  <a:ext uri="{FF2B5EF4-FFF2-40B4-BE49-F238E27FC236}">
                    <a16:creationId xmlns:a16="http://schemas.microsoft.com/office/drawing/2014/main" id="{807C02B8-AE0D-4DE0-B37B-F44C7D350708}"/>
                  </a:ext>
                </a:extLst>
              </p:cNvPr>
              <p:cNvSpPr>
                <a:spLocks noChangeArrowheads="1"/>
              </p:cNvSpPr>
              <p:nvPr/>
            </p:nvSpPr>
            <p:spPr bwMode="auto">
              <a:xfrm>
                <a:off x="6286662" y="2800037"/>
                <a:ext cx="64786" cy="162787"/>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38" name="Rectangle 237">
                <a:extLst>
                  <a:ext uri="{FF2B5EF4-FFF2-40B4-BE49-F238E27FC236}">
                    <a16:creationId xmlns:a16="http://schemas.microsoft.com/office/drawing/2014/main" id="{B0208929-82D9-43DE-AB42-EA1FBD35ECD7}"/>
                  </a:ext>
                </a:extLst>
              </p:cNvPr>
              <p:cNvSpPr>
                <a:spLocks noChangeArrowheads="1"/>
              </p:cNvSpPr>
              <p:nvPr/>
            </p:nvSpPr>
            <p:spPr bwMode="auto">
              <a:xfrm>
                <a:off x="6420282" y="2800037"/>
                <a:ext cx="60738" cy="162787"/>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39" name="Rectangle 238">
                <a:extLst>
                  <a:ext uri="{FF2B5EF4-FFF2-40B4-BE49-F238E27FC236}">
                    <a16:creationId xmlns:a16="http://schemas.microsoft.com/office/drawing/2014/main" id="{DCA0BBE2-D707-427A-9E3D-0E252CFAC0CE}"/>
                  </a:ext>
                </a:extLst>
              </p:cNvPr>
              <p:cNvSpPr>
                <a:spLocks noChangeArrowheads="1"/>
              </p:cNvSpPr>
              <p:nvPr/>
            </p:nvSpPr>
            <p:spPr bwMode="auto">
              <a:xfrm>
                <a:off x="6420282" y="3047022"/>
                <a:ext cx="60738" cy="15717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40" name="Rectangle 239">
                <a:extLst>
                  <a:ext uri="{FF2B5EF4-FFF2-40B4-BE49-F238E27FC236}">
                    <a16:creationId xmlns:a16="http://schemas.microsoft.com/office/drawing/2014/main" id="{5D7B8D98-8E19-47BC-9BF4-E70D56E22215}"/>
                  </a:ext>
                </a:extLst>
              </p:cNvPr>
              <p:cNvSpPr>
                <a:spLocks noChangeArrowheads="1"/>
              </p:cNvSpPr>
              <p:nvPr/>
            </p:nvSpPr>
            <p:spPr bwMode="auto">
              <a:xfrm>
                <a:off x="6144942" y="3294007"/>
                <a:ext cx="72884" cy="15717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41" name="Rectangle 240">
                <a:extLst>
                  <a:ext uri="{FF2B5EF4-FFF2-40B4-BE49-F238E27FC236}">
                    <a16:creationId xmlns:a16="http://schemas.microsoft.com/office/drawing/2014/main" id="{DDCB712C-3956-4825-9C4F-0E7BCEFD48D5}"/>
                  </a:ext>
                </a:extLst>
              </p:cNvPr>
              <p:cNvSpPr>
                <a:spLocks noChangeArrowheads="1"/>
              </p:cNvSpPr>
              <p:nvPr/>
            </p:nvSpPr>
            <p:spPr bwMode="auto">
              <a:xfrm>
                <a:off x="6286662" y="3535381"/>
                <a:ext cx="64786" cy="174014"/>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42" name="Rectangle 241">
                <a:extLst>
                  <a:ext uri="{FF2B5EF4-FFF2-40B4-BE49-F238E27FC236}">
                    <a16:creationId xmlns:a16="http://schemas.microsoft.com/office/drawing/2014/main" id="{5314CA79-DA3C-43FE-8BBC-3A5EE4CF423B}"/>
                  </a:ext>
                </a:extLst>
              </p:cNvPr>
              <p:cNvSpPr>
                <a:spLocks noChangeArrowheads="1"/>
              </p:cNvSpPr>
              <p:nvPr/>
            </p:nvSpPr>
            <p:spPr bwMode="auto">
              <a:xfrm>
                <a:off x="6420282" y="3535381"/>
                <a:ext cx="60738" cy="174014"/>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43" name="Rectangle 242">
                <a:extLst>
                  <a:ext uri="{FF2B5EF4-FFF2-40B4-BE49-F238E27FC236}">
                    <a16:creationId xmlns:a16="http://schemas.microsoft.com/office/drawing/2014/main" id="{044DA74B-7D55-427C-9F8F-E27F083CA476}"/>
                  </a:ext>
                </a:extLst>
              </p:cNvPr>
              <p:cNvSpPr>
                <a:spLocks noChangeArrowheads="1"/>
              </p:cNvSpPr>
              <p:nvPr/>
            </p:nvSpPr>
            <p:spPr bwMode="auto">
              <a:xfrm>
                <a:off x="6420282" y="3782366"/>
                <a:ext cx="60738" cy="16839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44" name="Rectangle 243">
                <a:extLst>
                  <a:ext uri="{FF2B5EF4-FFF2-40B4-BE49-F238E27FC236}">
                    <a16:creationId xmlns:a16="http://schemas.microsoft.com/office/drawing/2014/main" id="{25F8AEE4-06E2-4F94-B633-136FEE754CA2}"/>
                  </a:ext>
                </a:extLst>
              </p:cNvPr>
              <p:cNvSpPr>
                <a:spLocks noChangeArrowheads="1"/>
              </p:cNvSpPr>
              <p:nvPr/>
            </p:nvSpPr>
            <p:spPr bwMode="auto">
              <a:xfrm>
                <a:off x="6562003" y="3782366"/>
                <a:ext cx="60738" cy="16839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45" name="Rectangle 244">
                <a:extLst>
                  <a:ext uri="{FF2B5EF4-FFF2-40B4-BE49-F238E27FC236}">
                    <a16:creationId xmlns:a16="http://schemas.microsoft.com/office/drawing/2014/main" id="{2735D177-D762-4ED0-9F23-4049ABD71C47}"/>
                  </a:ext>
                </a:extLst>
              </p:cNvPr>
              <p:cNvSpPr>
                <a:spLocks noChangeArrowheads="1"/>
              </p:cNvSpPr>
              <p:nvPr/>
            </p:nvSpPr>
            <p:spPr bwMode="auto">
              <a:xfrm>
                <a:off x="6144942" y="4023736"/>
                <a:ext cx="72884" cy="174014"/>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46" name="Rectangle 245">
                <a:extLst>
                  <a:ext uri="{FF2B5EF4-FFF2-40B4-BE49-F238E27FC236}">
                    <a16:creationId xmlns:a16="http://schemas.microsoft.com/office/drawing/2014/main" id="{9C13DAF0-C552-4B86-9946-5B70BE52C738}"/>
                  </a:ext>
                </a:extLst>
              </p:cNvPr>
              <p:cNvSpPr>
                <a:spLocks noChangeArrowheads="1"/>
              </p:cNvSpPr>
              <p:nvPr/>
            </p:nvSpPr>
            <p:spPr bwMode="auto">
              <a:xfrm>
                <a:off x="6286662" y="4023736"/>
                <a:ext cx="64786" cy="174014"/>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47" name="Rectangle 246">
                <a:extLst>
                  <a:ext uri="{FF2B5EF4-FFF2-40B4-BE49-F238E27FC236}">
                    <a16:creationId xmlns:a16="http://schemas.microsoft.com/office/drawing/2014/main" id="{8AF29BF2-64A7-42CF-A67E-9250A9BD6894}"/>
                  </a:ext>
                </a:extLst>
              </p:cNvPr>
              <p:cNvSpPr>
                <a:spLocks noChangeArrowheads="1"/>
              </p:cNvSpPr>
              <p:nvPr/>
            </p:nvSpPr>
            <p:spPr bwMode="auto">
              <a:xfrm>
                <a:off x="6144942" y="4281948"/>
                <a:ext cx="72884" cy="162787"/>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48" name="Rectangle 247">
                <a:extLst>
                  <a:ext uri="{FF2B5EF4-FFF2-40B4-BE49-F238E27FC236}">
                    <a16:creationId xmlns:a16="http://schemas.microsoft.com/office/drawing/2014/main" id="{73E1452B-82AD-4738-9C00-89C02F724B67}"/>
                  </a:ext>
                </a:extLst>
              </p:cNvPr>
              <p:cNvSpPr>
                <a:spLocks noChangeArrowheads="1"/>
              </p:cNvSpPr>
              <p:nvPr/>
            </p:nvSpPr>
            <p:spPr bwMode="auto">
              <a:xfrm>
                <a:off x="6420282" y="4281948"/>
                <a:ext cx="60738" cy="162787"/>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49" name="Rectangle 248">
                <a:extLst>
                  <a:ext uri="{FF2B5EF4-FFF2-40B4-BE49-F238E27FC236}">
                    <a16:creationId xmlns:a16="http://schemas.microsoft.com/office/drawing/2014/main" id="{0CC53DDB-48C3-4B22-B3B6-8701BF434A0D}"/>
                  </a:ext>
                </a:extLst>
              </p:cNvPr>
              <p:cNvSpPr>
                <a:spLocks noChangeArrowheads="1"/>
              </p:cNvSpPr>
              <p:nvPr/>
            </p:nvSpPr>
            <p:spPr bwMode="auto">
              <a:xfrm>
                <a:off x="6286662" y="4528933"/>
                <a:ext cx="64786" cy="15717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50" name="Rectangle 249">
                <a:extLst>
                  <a:ext uri="{FF2B5EF4-FFF2-40B4-BE49-F238E27FC236}">
                    <a16:creationId xmlns:a16="http://schemas.microsoft.com/office/drawing/2014/main" id="{8EB0BA2E-8FD3-4761-BBF1-A89CBB676850}"/>
                  </a:ext>
                </a:extLst>
              </p:cNvPr>
              <p:cNvSpPr>
                <a:spLocks noChangeArrowheads="1"/>
              </p:cNvSpPr>
              <p:nvPr/>
            </p:nvSpPr>
            <p:spPr bwMode="auto">
              <a:xfrm>
                <a:off x="6562003" y="4528933"/>
                <a:ext cx="60738" cy="15717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51" name="Rectangle 250">
                <a:extLst>
                  <a:ext uri="{FF2B5EF4-FFF2-40B4-BE49-F238E27FC236}">
                    <a16:creationId xmlns:a16="http://schemas.microsoft.com/office/drawing/2014/main" id="{56DB5CC5-AFA2-4468-A499-FD0C94FF8BC1}"/>
                  </a:ext>
                </a:extLst>
              </p:cNvPr>
              <p:cNvSpPr>
                <a:spLocks noChangeArrowheads="1"/>
              </p:cNvSpPr>
              <p:nvPr/>
            </p:nvSpPr>
            <p:spPr bwMode="auto">
              <a:xfrm>
                <a:off x="6420282" y="2468854"/>
                <a:ext cx="202456" cy="162787"/>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52" name="Rectangle 251">
                <a:extLst>
                  <a:ext uri="{FF2B5EF4-FFF2-40B4-BE49-F238E27FC236}">
                    <a16:creationId xmlns:a16="http://schemas.microsoft.com/office/drawing/2014/main" id="{4EE80796-F6B2-4762-82E5-D0C7208865BA}"/>
                  </a:ext>
                </a:extLst>
              </p:cNvPr>
              <p:cNvSpPr>
                <a:spLocks noChangeArrowheads="1"/>
              </p:cNvSpPr>
              <p:nvPr/>
            </p:nvSpPr>
            <p:spPr bwMode="auto">
              <a:xfrm>
                <a:off x="6217826" y="2362200"/>
                <a:ext cx="32393" cy="2694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53" name="Rectangle 252">
                <a:extLst>
                  <a:ext uri="{FF2B5EF4-FFF2-40B4-BE49-F238E27FC236}">
                    <a16:creationId xmlns:a16="http://schemas.microsoft.com/office/drawing/2014/main" id="{7EBC46D4-5DD2-4CF6-9F18-14FEA185F692}"/>
                  </a:ext>
                </a:extLst>
              </p:cNvPr>
              <p:cNvSpPr>
                <a:spLocks noChangeArrowheads="1"/>
              </p:cNvSpPr>
              <p:nvPr/>
            </p:nvSpPr>
            <p:spPr bwMode="auto">
              <a:xfrm>
                <a:off x="6144942" y="2800037"/>
                <a:ext cx="72884" cy="162787"/>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54" name="Rectangle 253">
                <a:extLst>
                  <a:ext uri="{FF2B5EF4-FFF2-40B4-BE49-F238E27FC236}">
                    <a16:creationId xmlns:a16="http://schemas.microsoft.com/office/drawing/2014/main" id="{CA520931-6B4C-41D5-8032-87C91365EB72}"/>
                  </a:ext>
                </a:extLst>
              </p:cNvPr>
              <p:cNvSpPr>
                <a:spLocks noChangeArrowheads="1"/>
              </p:cNvSpPr>
              <p:nvPr/>
            </p:nvSpPr>
            <p:spPr bwMode="auto">
              <a:xfrm>
                <a:off x="6562003" y="2800037"/>
                <a:ext cx="60738" cy="162787"/>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55" name="Rectangle 254">
                <a:extLst>
                  <a:ext uri="{FF2B5EF4-FFF2-40B4-BE49-F238E27FC236}">
                    <a16:creationId xmlns:a16="http://schemas.microsoft.com/office/drawing/2014/main" id="{A637254C-40B2-4143-96C7-542B7EB08CE5}"/>
                  </a:ext>
                </a:extLst>
              </p:cNvPr>
              <p:cNvSpPr>
                <a:spLocks noChangeArrowheads="1"/>
              </p:cNvSpPr>
              <p:nvPr/>
            </p:nvSpPr>
            <p:spPr bwMode="auto">
              <a:xfrm>
                <a:off x="6144942" y="3047022"/>
                <a:ext cx="72884"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56" name="Rectangle 407">
                <a:extLst>
                  <a:ext uri="{FF2B5EF4-FFF2-40B4-BE49-F238E27FC236}">
                    <a16:creationId xmlns:a16="http://schemas.microsoft.com/office/drawing/2014/main" id="{E9236B73-D16B-43DD-A3A1-B9BAD2C663FE}"/>
                  </a:ext>
                </a:extLst>
              </p:cNvPr>
              <p:cNvSpPr>
                <a:spLocks noChangeArrowheads="1"/>
              </p:cNvSpPr>
              <p:nvPr/>
            </p:nvSpPr>
            <p:spPr bwMode="auto">
              <a:xfrm>
                <a:off x="6286662" y="3047026"/>
                <a:ext cx="64786"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57" name="Rectangle 408">
                <a:extLst>
                  <a:ext uri="{FF2B5EF4-FFF2-40B4-BE49-F238E27FC236}">
                    <a16:creationId xmlns:a16="http://schemas.microsoft.com/office/drawing/2014/main" id="{B3CC7D1F-8053-4DAD-B53E-93E7ED91891A}"/>
                  </a:ext>
                </a:extLst>
              </p:cNvPr>
              <p:cNvSpPr>
                <a:spLocks noChangeArrowheads="1"/>
              </p:cNvSpPr>
              <p:nvPr/>
            </p:nvSpPr>
            <p:spPr bwMode="auto">
              <a:xfrm>
                <a:off x="6562003" y="3047026"/>
                <a:ext cx="60738"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58" name="Rectangle 409">
                <a:extLst>
                  <a:ext uri="{FF2B5EF4-FFF2-40B4-BE49-F238E27FC236}">
                    <a16:creationId xmlns:a16="http://schemas.microsoft.com/office/drawing/2014/main" id="{B8BC0A91-E911-43A7-AD2F-FAFD40B49FA1}"/>
                  </a:ext>
                </a:extLst>
              </p:cNvPr>
              <p:cNvSpPr>
                <a:spLocks noChangeArrowheads="1"/>
              </p:cNvSpPr>
              <p:nvPr/>
            </p:nvSpPr>
            <p:spPr bwMode="auto">
              <a:xfrm>
                <a:off x="6286662" y="3294011"/>
                <a:ext cx="64786"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59" name="Rectangle 410">
                <a:extLst>
                  <a:ext uri="{FF2B5EF4-FFF2-40B4-BE49-F238E27FC236}">
                    <a16:creationId xmlns:a16="http://schemas.microsoft.com/office/drawing/2014/main" id="{5CC29D79-A945-4A7D-ADAF-CD7195175F43}"/>
                  </a:ext>
                </a:extLst>
              </p:cNvPr>
              <p:cNvSpPr>
                <a:spLocks noChangeArrowheads="1"/>
              </p:cNvSpPr>
              <p:nvPr/>
            </p:nvSpPr>
            <p:spPr bwMode="auto">
              <a:xfrm>
                <a:off x="6420282" y="3294011"/>
                <a:ext cx="60738"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60" name="Rectangle 411">
                <a:extLst>
                  <a:ext uri="{FF2B5EF4-FFF2-40B4-BE49-F238E27FC236}">
                    <a16:creationId xmlns:a16="http://schemas.microsoft.com/office/drawing/2014/main" id="{0CD8FAD5-FD6F-474E-B38C-F55066396A5E}"/>
                  </a:ext>
                </a:extLst>
              </p:cNvPr>
              <p:cNvSpPr>
                <a:spLocks noChangeArrowheads="1"/>
              </p:cNvSpPr>
              <p:nvPr/>
            </p:nvSpPr>
            <p:spPr bwMode="auto">
              <a:xfrm>
                <a:off x="6562003" y="3294011"/>
                <a:ext cx="60738"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61" name="Rectangle 412">
                <a:extLst>
                  <a:ext uri="{FF2B5EF4-FFF2-40B4-BE49-F238E27FC236}">
                    <a16:creationId xmlns:a16="http://schemas.microsoft.com/office/drawing/2014/main" id="{E68E9D3B-EF2D-43EF-8683-7607D9C9A4E2}"/>
                  </a:ext>
                </a:extLst>
              </p:cNvPr>
              <p:cNvSpPr>
                <a:spLocks noChangeArrowheads="1"/>
              </p:cNvSpPr>
              <p:nvPr/>
            </p:nvSpPr>
            <p:spPr bwMode="auto">
              <a:xfrm>
                <a:off x="6144942" y="3535381"/>
                <a:ext cx="72884" cy="17401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62" name="Rectangle 413">
                <a:extLst>
                  <a:ext uri="{FF2B5EF4-FFF2-40B4-BE49-F238E27FC236}">
                    <a16:creationId xmlns:a16="http://schemas.microsoft.com/office/drawing/2014/main" id="{4DFA4CAB-98C8-4E95-B25A-539F2C702DD9}"/>
                  </a:ext>
                </a:extLst>
              </p:cNvPr>
              <p:cNvSpPr>
                <a:spLocks noChangeArrowheads="1"/>
              </p:cNvSpPr>
              <p:nvPr/>
            </p:nvSpPr>
            <p:spPr bwMode="auto">
              <a:xfrm>
                <a:off x="6562003" y="3535381"/>
                <a:ext cx="60738" cy="17401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63" name="Rectangle 414">
                <a:extLst>
                  <a:ext uri="{FF2B5EF4-FFF2-40B4-BE49-F238E27FC236}">
                    <a16:creationId xmlns:a16="http://schemas.microsoft.com/office/drawing/2014/main" id="{F55C8983-9EBD-44EA-93DB-806992072CC7}"/>
                  </a:ext>
                </a:extLst>
              </p:cNvPr>
              <p:cNvSpPr>
                <a:spLocks noChangeArrowheads="1"/>
              </p:cNvSpPr>
              <p:nvPr/>
            </p:nvSpPr>
            <p:spPr bwMode="auto">
              <a:xfrm>
                <a:off x="6144942" y="3782366"/>
                <a:ext cx="72884" cy="168399"/>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64" name="Rectangle 415">
                <a:extLst>
                  <a:ext uri="{FF2B5EF4-FFF2-40B4-BE49-F238E27FC236}">
                    <a16:creationId xmlns:a16="http://schemas.microsoft.com/office/drawing/2014/main" id="{4FBDD212-798C-43D4-811D-B8530BD7523C}"/>
                  </a:ext>
                </a:extLst>
              </p:cNvPr>
              <p:cNvSpPr>
                <a:spLocks noChangeArrowheads="1"/>
              </p:cNvSpPr>
              <p:nvPr/>
            </p:nvSpPr>
            <p:spPr bwMode="auto">
              <a:xfrm>
                <a:off x="6286662" y="3782366"/>
                <a:ext cx="64786" cy="168399"/>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66" name="Rectangle 416">
                <a:extLst>
                  <a:ext uri="{FF2B5EF4-FFF2-40B4-BE49-F238E27FC236}">
                    <a16:creationId xmlns:a16="http://schemas.microsoft.com/office/drawing/2014/main" id="{70CAE253-C455-42A5-ACEA-1C7B067C2DDE}"/>
                  </a:ext>
                </a:extLst>
              </p:cNvPr>
              <p:cNvSpPr>
                <a:spLocks noChangeArrowheads="1"/>
              </p:cNvSpPr>
              <p:nvPr/>
            </p:nvSpPr>
            <p:spPr bwMode="auto">
              <a:xfrm>
                <a:off x="6420282" y="4023740"/>
                <a:ext cx="60738" cy="17401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67" name="Rectangle 417">
                <a:extLst>
                  <a:ext uri="{FF2B5EF4-FFF2-40B4-BE49-F238E27FC236}">
                    <a16:creationId xmlns:a16="http://schemas.microsoft.com/office/drawing/2014/main" id="{DB483B60-4759-4740-8335-C50483796F71}"/>
                  </a:ext>
                </a:extLst>
              </p:cNvPr>
              <p:cNvSpPr>
                <a:spLocks noChangeArrowheads="1"/>
              </p:cNvSpPr>
              <p:nvPr/>
            </p:nvSpPr>
            <p:spPr bwMode="auto">
              <a:xfrm>
                <a:off x="6562003" y="4023740"/>
                <a:ext cx="60738" cy="17401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68" name="Rectangle 418">
                <a:extLst>
                  <a:ext uri="{FF2B5EF4-FFF2-40B4-BE49-F238E27FC236}">
                    <a16:creationId xmlns:a16="http://schemas.microsoft.com/office/drawing/2014/main" id="{20344880-5F04-4067-94FC-7BB2394D1FD9}"/>
                  </a:ext>
                </a:extLst>
              </p:cNvPr>
              <p:cNvSpPr>
                <a:spLocks noChangeArrowheads="1"/>
              </p:cNvSpPr>
              <p:nvPr/>
            </p:nvSpPr>
            <p:spPr bwMode="auto">
              <a:xfrm>
                <a:off x="6286662" y="4281951"/>
                <a:ext cx="64786" cy="162787"/>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69" name="Rectangle 419">
                <a:extLst>
                  <a:ext uri="{FF2B5EF4-FFF2-40B4-BE49-F238E27FC236}">
                    <a16:creationId xmlns:a16="http://schemas.microsoft.com/office/drawing/2014/main" id="{9F871D23-A64B-4D1F-83D1-F4CADC695A9B}"/>
                  </a:ext>
                </a:extLst>
              </p:cNvPr>
              <p:cNvSpPr>
                <a:spLocks noChangeArrowheads="1"/>
              </p:cNvSpPr>
              <p:nvPr/>
            </p:nvSpPr>
            <p:spPr bwMode="auto">
              <a:xfrm>
                <a:off x="6562003" y="4281951"/>
                <a:ext cx="60738" cy="162787"/>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70" name="Rectangle 424">
                <a:extLst>
                  <a:ext uri="{FF2B5EF4-FFF2-40B4-BE49-F238E27FC236}">
                    <a16:creationId xmlns:a16="http://schemas.microsoft.com/office/drawing/2014/main" id="{C87094CB-5C24-44FA-9D95-C0441736CD97}"/>
                  </a:ext>
                </a:extLst>
              </p:cNvPr>
              <p:cNvSpPr>
                <a:spLocks noChangeArrowheads="1"/>
              </p:cNvSpPr>
              <p:nvPr/>
            </p:nvSpPr>
            <p:spPr bwMode="auto">
              <a:xfrm>
                <a:off x="6144942" y="4528936"/>
                <a:ext cx="72884"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sp>
            <p:nvSpPr>
              <p:cNvPr id="272" name="Rectangle 425">
                <a:extLst>
                  <a:ext uri="{FF2B5EF4-FFF2-40B4-BE49-F238E27FC236}">
                    <a16:creationId xmlns:a16="http://schemas.microsoft.com/office/drawing/2014/main" id="{9C4EAEE0-4107-4109-8B27-C3FDEEF53D19}"/>
                  </a:ext>
                </a:extLst>
              </p:cNvPr>
              <p:cNvSpPr>
                <a:spLocks noChangeArrowheads="1"/>
              </p:cNvSpPr>
              <p:nvPr/>
            </p:nvSpPr>
            <p:spPr bwMode="auto">
              <a:xfrm>
                <a:off x="6420282" y="4528936"/>
                <a:ext cx="60738"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73">
                  <a:solidFill>
                    <a:srgbClr val="505050"/>
                  </a:solidFill>
                  <a:latin typeface="Segoe UI"/>
                </a:endParaRPr>
              </a:p>
            </p:txBody>
          </p:sp>
        </p:grpSp>
      </p:grpSp>
      <p:cxnSp>
        <p:nvCxnSpPr>
          <p:cNvPr id="275" name="Straight Connector 274">
            <a:extLst>
              <a:ext uri="{FF2B5EF4-FFF2-40B4-BE49-F238E27FC236}">
                <a16:creationId xmlns:a16="http://schemas.microsoft.com/office/drawing/2014/main" id="{E7E4C217-A0EF-4DC9-888B-6EA386364330}"/>
              </a:ext>
            </a:extLst>
          </p:cNvPr>
          <p:cNvCxnSpPr>
            <a:cxnSpLocks/>
          </p:cNvCxnSpPr>
          <p:nvPr/>
        </p:nvCxnSpPr>
        <p:spPr>
          <a:xfrm flipV="1">
            <a:off x="6218238" y="3302154"/>
            <a:ext cx="0" cy="1122526"/>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AD897202-EF60-492D-80C0-88AF3992966E}"/>
              </a:ext>
            </a:extLst>
          </p:cNvPr>
          <p:cNvCxnSpPr>
            <a:cxnSpLocks/>
          </p:cNvCxnSpPr>
          <p:nvPr/>
        </p:nvCxnSpPr>
        <p:spPr>
          <a:xfrm flipV="1">
            <a:off x="6700082" y="-1"/>
            <a:ext cx="0" cy="1927381"/>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B08CDA6C-CE9A-41A2-86E7-1580091F8625}"/>
              </a:ext>
            </a:extLst>
          </p:cNvPr>
          <p:cNvCxnSpPr/>
          <p:nvPr/>
        </p:nvCxnSpPr>
        <p:spPr>
          <a:xfrm flipV="1">
            <a:off x="9886477" y="-1"/>
            <a:ext cx="0" cy="3108678"/>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6E4165F-5BFC-4755-A5C3-B1D9EC2811EB}"/>
              </a:ext>
            </a:extLst>
          </p:cNvPr>
          <p:cNvCxnSpPr/>
          <p:nvPr/>
        </p:nvCxnSpPr>
        <p:spPr>
          <a:xfrm flipV="1">
            <a:off x="700334" y="2797809"/>
            <a:ext cx="0" cy="178749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5C28BE51-9264-47A7-B5AA-8F2A27248907}"/>
              </a:ext>
            </a:extLst>
          </p:cNvPr>
          <p:cNvCxnSpPr/>
          <p:nvPr/>
        </p:nvCxnSpPr>
        <p:spPr>
          <a:xfrm>
            <a:off x="700334" y="2797810"/>
            <a:ext cx="2253791"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9BCFC498-54B5-4072-968C-4C78D11B4F60}"/>
              </a:ext>
            </a:extLst>
          </p:cNvPr>
          <p:cNvCxnSpPr/>
          <p:nvPr/>
        </p:nvCxnSpPr>
        <p:spPr>
          <a:xfrm flipV="1">
            <a:off x="2954125" y="-1"/>
            <a:ext cx="0" cy="279781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0D59535-BDCC-47BD-B948-BC08324D3A9F}"/>
              </a:ext>
            </a:extLst>
          </p:cNvPr>
          <p:cNvCxnSpPr/>
          <p:nvPr/>
        </p:nvCxnSpPr>
        <p:spPr>
          <a:xfrm flipV="1">
            <a:off x="2347933" y="-1"/>
            <a:ext cx="0" cy="458530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7FC60A1E-24BA-4077-8067-67FC1E158E36}"/>
              </a:ext>
            </a:extLst>
          </p:cNvPr>
          <p:cNvCxnSpPr>
            <a:cxnSpLocks/>
          </p:cNvCxnSpPr>
          <p:nvPr/>
        </p:nvCxnSpPr>
        <p:spPr>
          <a:xfrm>
            <a:off x="2332390" y="3730413"/>
            <a:ext cx="2113901"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8E43D201-B084-4349-9C68-F342607631D4}"/>
              </a:ext>
            </a:extLst>
          </p:cNvPr>
          <p:cNvCxnSpPr/>
          <p:nvPr/>
        </p:nvCxnSpPr>
        <p:spPr>
          <a:xfrm>
            <a:off x="882" y="948146"/>
            <a:ext cx="2331508"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BFF4EFD2-9685-4906-9EFA-11C820A4E286}"/>
              </a:ext>
            </a:extLst>
          </p:cNvPr>
          <p:cNvCxnSpPr>
            <a:cxnSpLocks/>
          </p:cNvCxnSpPr>
          <p:nvPr/>
        </p:nvCxnSpPr>
        <p:spPr>
          <a:xfrm flipV="1">
            <a:off x="4446291" y="2828896"/>
            <a:ext cx="0" cy="901518"/>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9B642DD8-CC3F-490C-88FB-30BE7694D5A6}"/>
              </a:ext>
            </a:extLst>
          </p:cNvPr>
          <p:cNvCxnSpPr>
            <a:cxnSpLocks/>
          </p:cNvCxnSpPr>
          <p:nvPr/>
        </p:nvCxnSpPr>
        <p:spPr>
          <a:xfrm>
            <a:off x="8269964" y="3124221"/>
            <a:ext cx="1632056"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6F408890-E1BB-43E3-BAB7-5BB37BD05502}"/>
              </a:ext>
            </a:extLst>
          </p:cNvPr>
          <p:cNvCxnSpPr/>
          <p:nvPr/>
        </p:nvCxnSpPr>
        <p:spPr>
          <a:xfrm>
            <a:off x="9870933" y="2564659"/>
            <a:ext cx="2564659"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8C91AF4E-064F-4B8D-84CB-9935AC1C1559}"/>
              </a:ext>
            </a:extLst>
          </p:cNvPr>
          <p:cNvCxnSpPr/>
          <p:nvPr/>
        </p:nvCxnSpPr>
        <p:spPr>
          <a:xfrm flipV="1">
            <a:off x="11969291" y="0"/>
            <a:ext cx="0" cy="2564659"/>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CAE22849-BBEB-481D-942A-3BF9418CB864}"/>
              </a:ext>
            </a:extLst>
          </p:cNvPr>
          <p:cNvCxnSpPr/>
          <p:nvPr/>
        </p:nvCxnSpPr>
        <p:spPr>
          <a:xfrm>
            <a:off x="882" y="4585299"/>
            <a:ext cx="2359486"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76E4E413-E1AE-4B76-9000-595C098E71E6}"/>
              </a:ext>
            </a:extLst>
          </p:cNvPr>
          <p:cNvCxnSpPr>
            <a:cxnSpLocks/>
          </p:cNvCxnSpPr>
          <p:nvPr/>
        </p:nvCxnSpPr>
        <p:spPr>
          <a:xfrm>
            <a:off x="4772702" y="2502485"/>
            <a:ext cx="934898"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C9DABED5-AD3A-4E53-A8E3-D297D4657728}"/>
              </a:ext>
            </a:extLst>
          </p:cNvPr>
          <p:cNvCxnSpPr>
            <a:cxnSpLocks/>
          </p:cNvCxnSpPr>
          <p:nvPr/>
        </p:nvCxnSpPr>
        <p:spPr>
          <a:xfrm flipV="1">
            <a:off x="11363099" y="2564659"/>
            <a:ext cx="0" cy="56733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E7D3AE66-74E9-43C6-930F-6562834DCE0E}"/>
              </a:ext>
            </a:extLst>
          </p:cNvPr>
          <p:cNvCxnSpPr>
            <a:cxnSpLocks/>
          </p:cNvCxnSpPr>
          <p:nvPr/>
        </p:nvCxnSpPr>
        <p:spPr>
          <a:xfrm>
            <a:off x="7014551" y="2505841"/>
            <a:ext cx="93501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D4AA3858-DAF7-4D92-A34D-7BEFC96AE4C8}"/>
              </a:ext>
            </a:extLst>
          </p:cNvPr>
          <p:cNvCxnSpPr>
            <a:cxnSpLocks/>
          </p:cNvCxnSpPr>
          <p:nvPr/>
        </p:nvCxnSpPr>
        <p:spPr>
          <a:xfrm>
            <a:off x="6202680" y="4414322"/>
            <a:ext cx="170991"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486" name="Group 485"/>
          <p:cNvGrpSpPr/>
          <p:nvPr/>
        </p:nvGrpSpPr>
        <p:grpSpPr>
          <a:xfrm>
            <a:off x="2021522" y="1398905"/>
            <a:ext cx="652822" cy="652822"/>
            <a:chOff x="1981200" y="1371600"/>
            <a:chExt cx="640080" cy="640080"/>
          </a:xfrm>
        </p:grpSpPr>
        <p:sp>
          <p:nvSpPr>
            <p:cNvPr id="484" name="Oval 483"/>
            <p:cNvSpPr/>
            <p:nvPr/>
          </p:nvSpPr>
          <p:spPr>
            <a:xfrm>
              <a:off x="1981200" y="13716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485" name="Picture 48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4204" y="1504604"/>
              <a:ext cx="374072" cy="374072"/>
            </a:xfrm>
            <a:prstGeom prst="rect">
              <a:avLst/>
            </a:prstGeom>
            <a:ln>
              <a:noFill/>
            </a:ln>
          </p:spPr>
        </p:pic>
      </p:grpSp>
      <p:grpSp>
        <p:nvGrpSpPr>
          <p:cNvPr id="491" name="Group 490"/>
          <p:cNvGrpSpPr/>
          <p:nvPr/>
        </p:nvGrpSpPr>
        <p:grpSpPr>
          <a:xfrm>
            <a:off x="3187276" y="3419545"/>
            <a:ext cx="652822" cy="652822"/>
            <a:chOff x="3124200" y="3352800"/>
            <a:chExt cx="640080" cy="640080"/>
          </a:xfrm>
        </p:grpSpPr>
        <p:sp>
          <p:nvSpPr>
            <p:cNvPr id="488" name="Oval 487"/>
            <p:cNvSpPr/>
            <p:nvPr/>
          </p:nvSpPr>
          <p:spPr>
            <a:xfrm>
              <a:off x="3124200" y="33528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490" name="Picture 48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4208" y="3502808"/>
              <a:ext cx="340065" cy="340065"/>
            </a:xfrm>
            <a:prstGeom prst="rect">
              <a:avLst/>
            </a:prstGeom>
            <a:ln>
              <a:noFill/>
            </a:ln>
          </p:spPr>
        </p:pic>
      </p:grpSp>
      <p:grpSp>
        <p:nvGrpSpPr>
          <p:cNvPr id="510" name="Group 509"/>
          <p:cNvGrpSpPr/>
          <p:nvPr/>
        </p:nvGrpSpPr>
        <p:grpSpPr>
          <a:xfrm>
            <a:off x="4119880" y="2176074"/>
            <a:ext cx="652822" cy="652822"/>
            <a:chOff x="4038600" y="2133600"/>
            <a:chExt cx="640080" cy="640080"/>
          </a:xfrm>
        </p:grpSpPr>
        <p:sp>
          <p:nvSpPr>
            <p:cNvPr id="496" name="Oval 495"/>
            <p:cNvSpPr/>
            <p:nvPr/>
          </p:nvSpPr>
          <p:spPr>
            <a:xfrm>
              <a:off x="4038600" y="21336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03" name="Picture 50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71604" y="2331745"/>
              <a:ext cx="374072" cy="243791"/>
            </a:xfrm>
            <a:prstGeom prst="rect">
              <a:avLst/>
            </a:prstGeom>
          </p:spPr>
        </p:pic>
      </p:grpSp>
      <p:grpSp>
        <p:nvGrpSpPr>
          <p:cNvPr id="511" name="Group 510"/>
          <p:cNvGrpSpPr/>
          <p:nvPr/>
        </p:nvGrpSpPr>
        <p:grpSpPr>
          <a:xfrm>
            <a:off x="6373671" y="4087911"/>
            <a:ext cx="652822" cy="652822"/>
            <a:chOff x="6248400" y="4008120"/>
            <a:chExt cx="640080" cy="640080"/>
          </a:xfrm>
        </p:grpSpPr>
        <p:sp>
          <p:nvSpPr>
            <p:cNvPr id="494" name="Oval 493"/>
            <p:cNvSpPr/>
            <p:nvPr/>
          </p:nvSpPr>
          <p:spPr>
            <a:xfrm>
              <a:off x="6248400" y="400812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grpSp>
          <p:nvGrpSpPr>
            <p:cNvPr id="509" name="Group 508"/>
            <p:cNvGrpSpPr/>
            <p:nvPr/>
          </p:nvGrpSpPr>
          <p:grpSpPr>
            <a:xfrm>
              <a:off x="6381403" y="4141123"/>
              <a:ext cx="374072" cy="374072"/>
              <a:chOff x="3857186" y="2158274"/>
              <a:chExt cx="2467833" cy="2017563"/>
            </a:xfrm>
          </p:grpSpPr>
          <p:pic>
            <p:nvPicPr>
              <p:cNvPr id="504" name="Picture 50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57186" y="2158274"/>
                <a:ext cx="2467833" cy="2017563"/>
              </a:xfrm>
              <a:prstGeom prst="rect">
                <a:avLst/>
              </a:prstGeom>
            </p:spPr>
          </p:pic>
          <p:sp>
            <p:nvSpPr>
              <p:cNvPr id="508" name="Oval 507"/>
              <p:cNvSpPr/>
              <p:nvPr/>
            </p:nvSpPr>
            <p:spPr>
              <a:xfrm>
                <a:off x="4419598" y="2729335"/>
                <a:ext cx="1447799" cy="1246903"/>
              </a:xfrm>
              <a:prstGeom prst="ellipse">
                <a:avLst/>
              </a:prstGeom>
              <a:noFill/>
              <a:ln w="28575">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grpSp>
      </p:grpSp>
      <p:grpSp>
        <p:nvGrpSpPr>
          <p:cNvPr id="514" name="Group 513"/>
          <p:cNvGrpSpPr/>
          <p:nvPr/>
        </p:nvGrpSpPr>
        <p:grpSpPr>
          <a:xfrm>
            <a:off x="389466" y="3574979"/>
            <a:ext cx="652822" cy="652822"/>
            <a:chOff x="381000" y="3505200"/>
            <a:chExt cx="640080" cy="640080"/>
          </a:xfrm>
        </p:grpSpPr>
        <p:sp>
          <p:nvSpPr>
            <p:cNvPr id="492" name="Oval 491"/>
            <p:cNvSpPr/>
            <p:nvPr/>
          </p:nvSpPr>
          <p:spPr>
            <a:xfrm>
              <a:off x="381000" y="35052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13" name="Picture 5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6465" y="3670665"/>
              <a:ext cx="309151" cy="309151"/>
            </a:xfrm>
            <a:prstGeom prst="rect">
              <a:avLst/>
            </a:prstGeom>
          </p:spPr>
        </p:pic>
      </p:grpSp>
      <p:grpSp>
        <p:nvGrpSpPr>
          <p:cNvPr id="516" name="Group 515"/>
          <p:cNvGrpSpPr/>
          <p:nvPr/>
        </p:nvGrpSpPr>
        <p:grpSpPr>
          <a:xfrm>
            <a:off x="6373671" y="310867"/>
            <a:ext cx="652822" cy="652822"/>
            <a:chOff x="6248400" y="304800"/>
            <a:chExt cx="640080" cy="640080"/>
          </a:xfrm>
        </p:grpSpPr>
        <p:sp>
          <p:nvSpPr>
            <p:cNvPr id="493" name="Oval 492"/>
            <p:cNvSpPr/>
            <p:nvPr/>
          </p:nvSpPr>
          <p:spPr>
            <a:xfrm>
              <a:off x="6248400" y="3048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15" name="Picture 5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2197" y="437803"/>
              <a:ext cx="392489" cy="374072"/>
            </a:xfrm>
            <a:prstGeom prst="rect">
              <a:avLst/>
            </a:prstGeom>
          </p:spPr>
        </p:pic>
      </p:grpSp>
      <p:grpSp>
        <p:nvGrpSpPr>
          <p:cNvPr id="522" name="Group 521"/>
          <p:cNvGrpSpPr/>
          <p:nvPr/>
        </p:nvGrpSpPr>
        <p:grpSpPr>
          <a:xfrm>
            <a:off x="9560066" y="1600969"/>
            <a:ext cx="652822" cy="652822"/>
            <a:chOff x="9372600" y="914400"/>
            <a:chExt cx="640080" cy="640080"/>
          </a:xfrm>
        </p:grpSpPr>
        <p:sp>
          <p:nvSpPr>
            <p:cNvPr id="495" name="Oval 494"/>
            <p:cNvSpPr/>
            <p:nvPr/>
          </p:nvSpPr>
          <p:spPr>
            <a:xfrm>
              <a:off x="9372600" y="9144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18" name="Picture 51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532003" y="1079865"/>
              <a:ext cx="321274" cy="309151"/>
            </a:xfrm>
            <a:prstGeom prst="rect">
              <a:avLst/>
            </a:prstGeom>
          </p:spPr>
        </p:pic>
      </p:grpSp>
      <p:grpSp>
        <p:nvGrpSpPr>
          <p:cNvPr id="521" name="Group 520"/>
          <p:cNvGrpSpPr/>
          <p:nvPr/>
        </p:nvGrpSpPr>
        <p:grpSpPr>
          <a:xfrm>
            <a:off x="11036688" y="3131993"/>
            <a:ext cx="652822" cy="652822"/>
            <a:chOff x="10820400" y="3070860"/>
            <a:chExt cx="640080" cy="640080"/>
          </a:xfrm>
        </p:grpSpPr>
        <p:sp>
          <p:nvSpPr>
            <p:cNvPr id="500" name="Oval 499"/>
            <p:cNvSpPr/>
            <p:nvPr/>
          </p:nvSpPr>
          <p:spPr>
            <a:xfrm>
              <a:off x="10820400" y="307086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20" name="Picture 51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985865" y="3236325"/>
              <a:ext cx="309151" cy="309151"/>
            </a:xfrm>
            <a:prstGeom prst="rect">
              <a:avLst/>
            </a:prstGeom>
          </p:spPr>
        </p:pic>
      </p:grpSp>
      <p:grpSp>
        <p:nvGrpSpPr>
          <p:cNvPr id="528" name="Group 527"/>
          <p:cNvGrpSpPr/>
          <p:nvPr/>
        </p:nvGrpSpPr>
        <p:grpSpPr>
          <a:xfrm>
            <a:off x="933485" y="621735"/>
            <a:ext cx="652822" cy="652822"/>
            <a:chOff x="914400" y="609600"/>
            <a:chExt cx="640080" cy="640080"/>
          </a:xfrm>
        </p:grpSpPr>
        <p:sp>
          <p:nvSpPr>
            <p:cNvPr id="525" name="Oval 524"/>
            <p:cNvSpPr/>
            <p:nvPr/>
          </p:nvSpPr>
          <p:spPr>
            <a:xfrm>
              <a:off x="914400" y="6096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27" name="Picture 52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55906" y="759608"/>
              <a:ext cx="357069" cy="340065"/>
            </a:xfrm>
            <a:prstGeom prst="rect">
              <a:avLst/>
            </a:prstGeom>
          </p:spPr>
        </p:pic>
      </p:grpSp>
      <p:grpSp>
        <p:nvGrpSpPr>
          <p:cNvPr id="534" name="Group 533"/>
          <p:cNvGrpSpPr/>
          <p:nvPr/>
        </p:nvGrpSpPr>
        <p:grpSpPr>
          <a:xfrm>
            <a:off x="11658423" y="310867"/>
            <a:ext cx="652822" cy="652822"/>
            <a:chOff x="11430000" y="304800"/>
            <a:chExt cx="640080" cy="640080"/>
          </a:xfrm>
        </p:grpSpPr>
        <p:sp>
          <p:nvSpPr>
            <p:cNvPr id="532" name="Oval 531"/>
            <p:cNvSpPr/>
            <p:nvPr/>
          </p:nvSpPr>
          <p:spPr>
            <a:xfrm>
              <a:off x="11430000" y="3048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30" name="Picture 52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1595465" y="462794"/>
              <a:ext cx="309151" cy="309151"/>
            </a:xfrm>
            <a:prstGeom prst="rect">
              <a:avLst/>
            </a:prstGeom>
          </p:spPr>
        </p:pic>
      </p:grpSp>
      <p:grpSp>
        <p:nvGrpSpPr>
          <p:cNvPr id="295" name="Group 294">
            <a:extLst>
              <a:ext uri="{FF2B5EF4-FFF2-40B4-BE49-F238E27FC236}">
                <a16:creationId xmlns:a16="http://schemas.microsoft.com/office/drawing/2014/main" id="{2AE8C10D-D3B8-45E1-8060-D819E8CBC1E5}"/>
              </a:ext>
            </a:extLst>
          </p:cNvPr>
          <p:cNvGrpSpPr/>
          <p:nvPr/>
        </p:nvGrpSpPr>
        <p:grpSpPr>
          <a:xfrm>
            <a:off x="5421924" y="1709527"/>
            <a:ext cx="1592627" cy="1592627"/>
            <a:chOff x="5421924" y="2143244"/>
            <a:chExt cx="1592627" cy="1592627"/>
          </a:xfrm>
        </p:grpSpPr>
        <p:sp>
          <p:nvSpPr>
            <p:cNvPr id="296" name="Oval 295">
              <a:extLst>
                <a:ext uri="{FF2B5EF4-FFF2-40B4-BE49-F238E27FC236}">
                  <a16:creationId xmlns:a16="http://schemas.microsoft.com/office/drawing/2014/main" id="{DF7F39FD-3719-4814-98E6-C43509EB2DB5}"/>
                </a:ext>
              </a:extLst>
            </p:cNvPr>
            <p:cNvSpPr/>
            <p:nvPr/>
          </p:nvSpPr>
          <p:spPr bwMode="auto">
            <a:xfrm>
              <a:off x="5421924" y="2143244"/>
              <a:ext cx="1592627" cy="1592627"/>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97" name="Picture 296">
              <a:extLst>
                <a:ext uri="{FF2B5EF4-FFF2-40B4-BE49-F238E27FC236}">
                  <a16:creationId xmlns:a16="http://schemas.microsoft.com/office/drawing/2014/main" id="{EC85A985-C402-442D-9824-EC54C6F275A6}"/>
                </a:ext>
              </a:extLst>
            </p:cNvPr>
            <p:cNvPicPr>
              <a:picLocks noChangeAspect="1"/>
            </p:cNvPicPr>
            <p:nvPr/>
          </p:nvPicPr>
          <p:blipFill>
            <a:blip r:embed="rId13" cstate="screen">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tretch>
              <a:fillRect/>
            </a:stretch>
          </p:blipFill>
          <p:spPr>
            <a:xfrm>
              <a:off x="5856317" y="2577637"/>
              <a:ext cx="723841" cy="723841"/>
            </a:xfrm>
            <a:prstGeom prst="rect">
              <a:avLst/>
            </a:prstGeom>
          </p:spPr>
        </p:pic>
      </p:grpSp>
      <p:cxnSp>
        <p:nvCxnSpPr>
          <p:cNvPr id="298" name="Straight Connector 297">
            <a:extLst>
              <a:ext uri="{FF2B5EF4-FFF2-40B4-BE49-F238E27FC236}">
                <a16:creationId xmlns:a16="http://schemas.microsoft.com/office/drawing/2014/main" id="{8051972E-845F-4C18-BDD1-705C85B92F27}"/>
              </a:ext>
            </a:extLst>
          </p:cNvPr>
          <p:cNvCxnSpPr>
            <a:cxnSpLocks/>
          </p:cNvCxnSpPr>
          <p:nvPr/>
        </p:nvCxnSpPr>
        <p:spPr>
          <a:xfrm flipV="1">
            <a:off x="7943553" y="2502485"/>
            <a:ext cx="0" cy="295325"/>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523" name="Group 522"/>
          <p:cNvGrpSpPr/>
          <p:nvPr/>
        </p:nvGrpSpPr>
        <p:grpSpPr>
          <a:xfrm>
            <a:off x="7617142" y="2797810"/>
            <a:ext cx="652822" cy="652822"/>
            <a:chOff x="7467600" y="2743200"/>
            <a:chExt cx="640080" cy="640080"/>
          </a:xfrm>
        </p:grpSpPr>
        <p:sp>
          <p:nvSpPr>
            <p:cNvPr id="502" name="Oval 501"/>
            <p:cNvSpPr/>
            <p:nvPr/>
          </p:nvSpPr>
          <p:spPr>
            <a:xfrm>
              <a:off x="7467600" y="27432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517" name="Picture 516"/>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601870" y="2882181"/>
              <a:ext cx="395448" cy="374072"/>
            </a:xfrm>
            <a:prstGeom prst="rect">
              <a:avLst/>
            </a:prstGeom>
          </p:spPr>
        </p:pic>
      </p:grpSp>
    </p:spTree>
    <p:extLst>
      <p:ext uri="{BB962C8B-B14F-4D97-AF65-F5344CB8AC3E}">
        <p14:creationId xmlns:p14="http://schemas.microsoft.com/office/powerpoint/2010/main" val="4050554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1" fill="hold" nodeType="withEffect">
                                  <p:stCondLst>
                                    <p:cond delay="0"/>
                                  </p:stCondLst>
                                  <p:childTnLst>
                                    <p:animEffect transition="out" filter="wipe(up)">
                                      <p:cBhvr>
                                        <p:cTn id="6" dur="300"/>
                                        <p:tgtEl>
                                          <p:spTgt spid="480"/>
                                        </p:tgtEl>
                                      </p:cBhvr>
                                    </p:animEffect>
                                    <p:set>
                                      <p:cBhvr>
                                        <p:cTn id="7" dur="1" fill="hold">
                                          <p:stCondLst>
                                            <p:cond delay="299"/>
                                          </p:stCondLst>
                                        </p:cTn>
                                        <p:tgtEl>
                                          <p:spTgt spid="480"/>
                                        </p:tgtEl>
                                        <p:attrNameLst>
                                          <p:attrName>style.visibility</p:attrName>
                                        </p:attrNameLst>
                                      </p:cBhvr>
                                      <p:to>
                                        <p:strVal val="hidden"/>
                                      </p:to>
                                    </p:set>
                                  </p:childTnLst>
                                </p:cTn>
                              </p:par>
                              <p:par>
                                <p:cTn id="8" presetID="22" presetClass="exit" presetSubtype="1" fill="hold" nodeType="withEffect">
                                  <p:stCondLst>
                                    <p:cond delay="0"/>
                                  </p:stCondLst>
                                  <p:childTnLst>
                                    <p:animEffect transition="out" filter="wipe(up)">
                                      <p:cBhvr>
                                        <p:cTn id="9" dur="300"/>
                                        <p:tgtEl>
                                          <p:spTgt spid="476"/>
                                        </p:tgtEl>
                                      </p:cBhvr>
                                    </p:animEffect>
                                    <p:set>
                                      <p:cBhvr>
                                        <p:cTn id="10" dur="1" fill="hold">
                                          <p:stCondLst>
                                            <p:cond delay="299"/>
                                          </p:stCondLst>
                                        </p:cTn>
                                        <p:tgtEl>
                                          <p:spTgt spid="476"/>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300"/>
                                        <p:tgtEl>
                                          <p:spTgt spid="463"/>
                                        </p:tgtEl>
                                      </p:cBhvr>
                                    </p:animEffect>
                                    <p:set>
                                      <p:cBhvr>
                                        <p:cTn id="13" dur="1" fill="hold">
                                          <p:stCondLst>
                                            <p:cond delay="299"/>
                                          </p:stCondLst>
                                        </p:cTn>
                                        <p:tgtEl>
                                          <p:spTgt spid="463"/>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300"/>
                                        <p:tgtEl>
                                          <p:spTgt spid="465"/>
                                        </p:tgtEl>
                                      </p:cBhvr>
                                    </p:animEffect>
                                    <p:set>
                                      <p:cBhvr>
                                        <p:cTn id="16" dur="1" fill="hold">
                                          <p:stCondLst>
                                            <p:cond delay="299"/>
                                          </p:stCondLst>
                                        </p:cTn>
                                        <p:tgtEl>
                                          <p:spTgt spid="465"/>
                                        </p:tgtEl>
                                        <p:attrNameLst>
                                          <p:attrName>style.visibility</p:attrName>
                                        </p:attrNameLst>
                                      </p:cBhvr>
                                      <p:to>
                                        <p:strVal val="hidden"/>
                                      </p:to>
                                    </p:set>
                                  </p:childTnLst>
                                </p:cTn>
                              </p:par>
                              <p:par>
                                <p:cTn id="17" presetID="22" presetClass="exit" presetSubtype="1" fill="hold" nodeType="withEffect">
                                  <p:stCondLst>
                                    <p:cond delay="0"/>
                                  </p:stCondLst>
                                  <p:childTnLst>
                                    <p:animEffect transition="out" filter="wipe(up)">
                                      <p:cBhvr>
                                        <p:cTn id="18" dur="300"/>
                                        <p:tgtEl>
                                          <p:spTgt spid="435"/>
                                        </p:tgtEl>
                                      </p:cBhvr>
                                    </p:animEffect>
                                    <p:set>
                                      <p:cBhvr>
                                        <p:cTn id="19" dur="1" fill="hold">
                                          <p:stCondLst>
                                            <p:cond delay="299"/>
                                          </p:stCondLst>
                                        </p:cTn>
                                        <p:tgtEl>
                                          <p:spTgt spid="435"/>
                                        </p:tgtEl>
                                        <p:attrNameLst>
                                          <p:attrName>style.visibility</p:attrName>
                                        </p:attrNameLst>
                                      </p:cBhvr>
                                      <p:to>
                                        <p:strVal val="hidden"/>
                                      </p:to>
                                    </p:set>
                                  </p:childTnLst>
                                </p:cTn>
                              </p:par>
                              <p:par>
                                <p:cTn id="20" presetID="22" presetClass="exit" presetSubtype="2" fill="hold" nodeType="withEffect">
                                  <p:stCondLst>
                                    <p:cond delay="0"/>
                                  </p:stCondLst>
                                  <p:childTnLst>
                                    <p:animEffect transition="out" filter="wipe(right)">
                                      <p:cBhvr>
                                        <p:cTn id="21" dur="300"/>
                                        <p:tgtEl>
                                          <p:spTgt spid="439"/>
                                        </p:tgtEl>
                                      </p:cBhvr>
                                    </p:animEffect>
                                    <p:set>
                                      <p:cBhvr>
                                        <p:cTn id="22" dur="1" fill="hold">
                                          <p:stCondLst>
                                            <p:cond delay="299"/>
                                          </p:stCondLst>
                                        </p:cTn>
                                        <p:tgtEl>
                                          <p:spTgt spid="439"/>
                                        </p:tgtEl>
                                        <p:attrNameLst>
                                          <p:attrName>style.visibility</p:attrName>
                                        </p:attrNameLst>
                                      </p:cBhvr>
                                      <p:to>
                                        <p:strVal val="hidden"/>
                                      </p:to>
                                    </p:set>
                                  </p:childTnLst>
                                </p:cTn>
                              </p:par>
                              <p:par>
                                <p:cTn id="23" presetID="22" presetClass="exit" presetSubtype="4" fill="hold" nodeType="withEffect">
                                  <p:stCondLst>
                                    <p:cond delay="0"/>
                                  </p:stCondLst>
                                  <p:childTnLst>
                                    <p:animEffect transition="out" filter="wipe(down)">
                                      <p:cBhvr>
                                        <p:cTn id="24" dur="300"/>
                                        <p:tgtEl>
                                          <p:spTgt spid="441"/>
                                        </p:tgtEl>
                                      </p:cBhvr>
                                    </p:animEffect>
                                    <p:set>
                                      <p:cBhvr>
                                        <p:cTn id="25" dur="1" fill="hold">
                                          <p:stCondLst>
                                            <p:cond delay="299"/>
                                          </p:stCondLst>
                                        </p:cTn>
                                        <p:tgtEl>
                                          <p:spTgt spid="441"/>
                                        </p:tgtEl>
                                        <p:attrNameLst>
                                          <p:attrName>style.visibility</p:attrName>
                                        </p:attrNameLst>
                                      </p:cBhvr>
                                      <p:to>
                                        <p:strVal val="hidden"/>
                                      </p:to>
                                    </p:set>
                                  </p:childTnLst>
                                </p:cTn>
                              </p:par>
                              <p:par>
                                <p:cTn id="26" presetID="22" presetClass="exit" presetSubtype="4" fill="hold" nodeType="withEffect">
                                  <p:stCondLst>
                                    <p:cond delay="0"/>
                                  </p:stCondLst>
                                  <p:childTnLst>
                                    <p:animEffect transition="out" filter="wipe(down)">
                                      <p:cBhvr>
                                        <p:cTn id="27" dur="300"/>
                                        <p:tgtEl>
                                          <p:spTgt spid="446"/>
                                        </p:tgtEl>
                                      </p:cBhvr>
                                    </p:animEffect>
                                    <p:set>
                                      <p:cBhvr>
                                        <p:cTn id="28" dur="1" fill="hold">
                                          <p:stCondLst>
                                            <p:cond delay="299"/>
                                          </p:stCondLst>
                                        </p:cTn>
                                        <p:tgtEl>
                                          <p:spTgt spid="446"/>
                                        </p:tgtEl>
                                        <p:attrNameLst>
                                          <p:attrName>style.visibility</p:attrName>
                                        </p:attrNameLst>
                                      </p:cBhvr>
                                      <p:to>
                                        <p:strVal val="hidden"/>
                                      </p:to>
                                    </p:set>
                                  </p:childTnLst>
                                </p:cTn>
                              </p:par>
                              <p:par>
                                <p:cTn id="29" presetID="22" presetClass="exit" presetSubtype="2" fill="hold" nodeType="withEffect">
                                  <p:stCondLst>
                                    <p:cond delay="0"/>
                                  </p:stCondLst>
                                  <p:childTnLst>
                                    <p:animEffect transition="out" filter="wipe(right)">
                                      <p:cBhvr>
                                        <p:cTn id="30" dur="300"/>
                                        <p:tgtEl>
                                          <p:spTgt spid="453"/>
                                        </p:tgtEl>
                                      </p:cBhvr>
                                    </p:animEffect>
                                    <p:set>
                                      <p:cBhvr>
                                        <p:cTn id="31" dur="1" fill="hold">
                                          <p:stCondLst>
                                            <p:cond delay="299"/>
                                          </p:stCondLst>
                                        </p:cTn>
                                        <p:tgtEl>
                                          <p:spTgt spid="453"/>
                                        </p:tgtEl>
                                        <p:attrNameLst>
                                          <p:attrName>style.visibility</p:attrName>
                                        </p:attrNameLst>
                                      </p:cBhvr>
                                      <p:to>
                                        <p:strVal val="hidden"/>
                                      </p:to>
                                    </p:set>
                                  </p:childTnLst>
                                </p:cTn>
                              </p:par>
                              <p:par>
                                <p:cTn id="32" presetID="22" presetClass="exit" presetSubtype="4" fill="hold" nodeType="withEffect">
                                  <p:stCondLst>
                                    <p:cond delay="0"/>
                                  </p:stCondLst>
                                  <p:childTnLst>
                                    <p:animEffect transition="out" filter="wipe(down)">
                                      <p:cBhvr>
                                        <p:cTn id="33" dur="300"/>
                                        <p:tgtEl>
                                          <p:spTgt spid="455"/>
                                        </p:tgtEl>
                                      </p:cBhvr>
                                    </p:animEffect>
                                    <p:set>
                                      <p:cBhvr>
                                        <p:cTn id="34" dur="1" fill="hold">
                                          <p:stCondLst>
                                            <p:cond delay="299"/>
                                          </p:stCondLst>
                                        </p:cTn>
                                        <p:tgtEl>
                                          <p:spTgt spid="455"/>
                                        </p:tgtEl>
                                        <p:attrNameLst>
                                          <p:attrName>style.visibility</p:attrName>
                                        </p:attrNameLst>
                                      </p:cBhvr>
                                      <p:to>
                                        <p:strVal val="hidden"/>
                                      </p:to>
                                    </p:set>
                                  </p:childTnLst>
                                </p:cTn>
                              </p:par>
                              <p:par>
                                <p:cTn id="35" presetID="22" presetClass="exit" presetSubtype="2" fill="hold" nodeType="withEffect">
                                  <p:stCondLst>
                                    <p:cond delay="0"/>
                                  </p:stCondLst>
                                  <p:childTnLst>
                                    <p:animEffect transition="out" filter="wipe(right)">
                                      <p:cBhvr>
                                        <p:cTn id="36" dur="300"/>
                                        <p:tgtEl>
                                          <p:spTgt spid="461"/>
                                        </p:tgtEl>
                                      </p:cBhvr>
                                    </p:animEffect>
                                    <p:set>
                                      <p:cBhvr>
                                        <p:cTn id="37" dur="1" fill="hold">
                                          <p:stCondLst>
                                            <p:cond delay="299"/>
                                          </p:stCondLst>
                                        </p:cTn>
                                        <p:tgtEl>
                                          <p:spTgt spid="461"/>
                                        </p:tgtEl>
                                        <p:attrNameLst>
                                          <p:attrName>style.visibility</p:attrName>
                                        </p:attrNameLst>
                                      </p:cBhvr>
                                      <p:to>
                                        <p:strVal val="hidden"/>
                                      </p:to>
                                    </p:set>
                                  </p:childTnLst>
                                </p:cTn>
                              </p:par>
                              <p:par>
                                <p:cTn id="38" presetID="22" presetClass="exit" presetSubtype="4" fill="hold" nodeType="withEffect">
                                  <p:stCondLst>
                                    <p:cond delay="0"/>
                                  </p:stCondLst>
                                  <p:childTnLst>
                                    <p:animEffect transition="out" filter="wipe(down)">
                                      <p:cBhvr>
                                        <p:cTn id="39" dur="300"/>
                                        <p:tgtEl>
                                          <p:spTgt spid="467"/>
                                        </p:tgtEl>
                                      </p:cBhvr>
                                    </p:animEffect>
                                    <p:set>
                                      <p:cBhvr>
                                        <p:cTn id="40" dur="1" fill="hold">
                                          <p:stCondLst>
                                            <p:cond delay="299"/>
                                          </p:stCondLst>
                                        </p:cTn>
                                        <p:tgtEl>
                                          <p:spTgt spid="467"/>
                                        </p:tgtEl>
                                        <p:attrNameLst>
                                          <p:attrName>style.visibility</p:attrName>
                                        </p:attrNameLst>
                                      </p:cBhvr>
                                      <p:to>
                                        <p:strVal val="hidden"/>
                                      </p:to>
                                    </p:set>
                                  </p:childTnLst>
                                </p:cTn>
                              </p:par>
                              <p:par>
                                <p:cTn id="41" presetID="22" presetClass="exit" presetSubtype="8" fill="hold" nodeType="withEffect">
                                  <p:stCondLst>
                                    <p:cond delay="0"/>
                                  </p:stCondLst>
                                  <p:childTnLst>
                                    <p:animEffect transition="out" filter="wipe(left)">
                                      <p:cBhvr>
                                        <p:cTn id="42" dur="300"/>
                                        <p:tgtEl>
                                          <p:spTgt spid="469"/>
                                        </p:tgtEl>
                                      </p:cBhvr>
                                    </p:animEffect>
                                    <p:set>
                                      <p:cBhvr>
                                        <p:cTn id="43" dur="1" fill="hold">
                                          <p:stCondLst>
                                            <p:cond delay="299"/>
                                          </p:stCondLst>
                                        </p:cTn>
                                        <p:tgtEl>
                                          <p:spTgt spid="469"/>
                                        </p:tgtEl>
                                        <p:attrNameLst>
                                          <p:attrName>style.visibility</p:attrName>
                                        </p:attrNameLst>
                                      </p:cBhvr>
                                      <p:to>
                                        <p:strVal val="hidden"/>
                                      </p:to>
                                    </p:set>
                                  </p:childTnLst>
                                </p:cTn>
                              </p:par>
                              <p:par>
                                <p:cTn id="44" presetID="22" presetClass="exit" presetSubtype="8" fill="hold" nodeType="withEffect">
                                  <p:stCondLst>
                                    <p:cond delay="0"/>
                                  </p:stCondLst>
                                  <p:childTnLst>
                                    <p:animEffect transition="out" filter="wipe(left)">
                                      <p:cBhvr>
                                        <p:cTn id="45" dur="300"/>
                                        <p:tgtEl>
                                          <p:spTgt spid="472"/>
                                        </p:tgtEl>
                                      </p:cBhvr>
                                    </p:animEffect>
                                    <p:set>
                                      <p:cBhvr>
                                        <p:cTn id="46" dur="1" fill="hold">
                                          <p:stCondLst>
                                            <p:cond delay="299"/>
                                          </p:stCondLst>
                                        </p:cTn>
                                        <p:tgtEl>
                                          <p:spTgt spid="472"/>
                                        </p:tgtEl>
                                        <p:attrNameLst>
                                          <p:attrName>style.visibility</p:attrName>
                                        </p:attrNameLst>
                                      </p:cBhvr>
                                      <p:to>
                                        <p:strVal val="hidden"/>
                                      </p:to>
                                    </p:set>
                                  </p:childTnLst>
                                </p:cTn>
                              </p:par>
                              <p:par>
                                <p:cTn id="47" presetID="22" presetClass="exit" presetSubtype="8" fill="hold" nodeType="withEffect">
                                  <p:stCondLst>
                                    <p:cond delay="0"/>
                                  </p:stCondLst>
                                  <p:childTnLst>
                                    <p:animEffect transition="out" filter="wipe(left)">
                                      <p:cBhvr>
                                        <p:cTn id="48" dur="300"/>
                                        <p:tgtEl>
                                          <p:spTgt spid="474"/>
                                        </p:tgtEl>
                                      </p:cBhvr>
                                    </p:animEffect>
                                    <p:set>
                                      <p:cBhvr>
                                        <p:cTn id="49" dur="1" fill="hold">
                                          <p:stCondLst>
                                            <p:cond delay="299"/>
                                          </p:stCondLst>
                                        </p:cTn>
                                        <p:tgtEl>
                                          <p:spTgt spid="474"/>
                                        </p:tgtEl>
                                        <p:attrNameLst>
                                          <p:attrName>style.visibility</p:attrName>
                                        </p:attrNameLst>
                                      </p:cBhvr>
                                      <p:to>
                                        <p:strVal val="hidden"/>
                                      </p:to>
                                    </p:set>
                                  </p:childTnLst>
                                </p:cTn>
                              </p:par>
                              <p:par>
                                <p:cTn id="50" presetID="22" presetClass="exit" presetSubtype="4" fill="hold" nodeType="withEffect">
                                  <p:stCondLst>
                                    <p:cond delay="0"/>
                                  </p:stCondLst>
                                  <p:childTnLst>
                                    <p:animEffect transition="out" filter="wipe(down)">
                                      <p:cBhvr>
                                        <p:cTn id="51" dur="300"/>
                                        <p:tgtEl>
                                          <p:spTgt spid="478"/>
                                        </p:tgtEl>
                                      </p:cBhvr>
                                    </p:animEffect>
                                    <p:set>
                                      <p:cBhvr>
                                        <p:cTn id="52" dur="1" fill="hold">
                                          <p:stCondLst>
                                            <p:cond delay="299"/>
                                          </p:stCondLst>
                                        </p:cTn>
                                        <p:tgtEl>
                                          <p:spTgt spid="478"/>
                                        </p:tgtEl>
                                        <p:attrNameLst>
                                          <p:attrName>style.visibility</p:attrName>
                                        </p:attrNameLst>
                                      </p:cBhvr>
                                      <p:to>
                                        <p:strVal val="hidden"/>
                                      </p:to>
                                    </p:set>
                                  </p:childTnLst>
                                </p:cTn>
                              </p:par>
                              <p:par>
                                <p:cTn id="53" presetID="22" presetClass="exit" presetSubtype="2" fill="hold" nodeType="withEffect">
                                  <p:stCondLst>
                                    <p:cond delay="0"/>
                                  </p:stCondLst>
                                  <p:childTnLst>
                                    <p:animEffect transition="out" filter="wipe(right)">
                                      <p:cBhvr>
                                        <p:cTn id="54" dur="300"/>
                                        <p:tgtEl>
                                          <p:spTgt spid="265"/>
                                        </p:tgtEl>
                                      </p:cBhvr>
                                    </p:animEffect>
                                    <p:set>
                                      <p:cBhvr>
                                        <p:cTn id="55" dur="1" fill="hold">
                                          <p:stCondLst>
                                            <p:cond delay="299"/>
                                          </p:stCondLst>
                                        </p:cTn>
                                        <p:tgtEl>
                                          <p:spTgt spid="265"/>
                                        </p:tgtEl>
                                        <p:attrNameLst>
                                          <p:attrName>style.visibility</p:attrName>
                                        </p:attrNameLst>
                                      </p:cBhvr>
                                      <p:to>
                                        <p:strVal val="hidden"/>
                                      </p:to>
                                    </p:set>
                                  </p:childTnLst>
                                </p:cTn>
                              </p:par>
                              <p:par>
                                <p:cTn id="56" presetID="22" presetClass="exit" presetSubtype="8" fill="hold" nodeType="withEffect">
                                  <p:stCondLst>
                                    <p:cond delay="0"/>
                                  </p:stCondLst>
                                  <p:childTnLst>
                                    <p:animEffect transition="out" filter="wipe(left)">
                                      <p:cBhvr>
                                        <p:cTn id="57" dur="300"/>
                                        <p:tgtEl>
                                          <p:spTgt spid="271"/>
                                        </p:tgtEl>
                                      </p:cBhvr>
                                    </p:animEffect>
                                    <p:set>
                                      <p:cBhvr>
                                        <p:cTn id="58" dur="1" fill="hold">
                                          <p:stCondLst>
                                            <p:cond delay="299"/>
                                          </p:stCondLst>
                                        </p:cTn>
                                        <p:tgtEl>
                                          <p:spTgt spid="271"/>
                                        </p:tgtEl>
                                        <p:attrNameLst>
                                          <p:attrName>style.visibility</p:attrName>
                                        </p:attrNameLst>
                                      </p:cBhvr>
                                      <p:to>
                                        <p:strVal val="hidden"/>
                                      </p:to>
                                    </p:set>
                                  </p:childTnLst>
                                </p:cTn>
                              </p:par>
                              <p:par>
                                <p:cTn id="59" presetID="22" presetClass="exit" presetSubtype="8" fill="hold" nodeType="withEffect">
                                  <p:stCondLst>
                                    <p:cond delay="0"/>
                                  </p:stCondLst>
                                  <p:childTnLst>
                                    <p:animEffect transition="out" filter="wipe(left)">
                                      <p:cBhvr>
                                        <p:cTn id="60" dur="300"/>
                                        <p:tgtEl>
                                          <p:spTgt spid="274"/>
                                        </p:tgtEl>
                                      </p:cBhvr>
                                    </p:animEffect>
                                    <p:set>
                                      <p:cBhvr>
                                        <p:cTn id="61" dur="1" fill="hold">
                                          <p:stCondLst>
                                            <p:cond delay="299"/>
                                          </p:stCondLst>
                                        </p:cTn>
                                        <p:tgtEl>
                                          <p:spTgt spid="274"/>
                                        </p:tgtEl>
                                        <p:attrNameLst>
                                          <p:attrName>style.visibility</p:attrName>
                                        </p:attrNameLst>
                                      </p:cBhvr>
                                      <p:to>
                                        <p:strVal val="hidden"/>
                                      </p:to>
                                    </p:set>
                                  </p:childTnLst>
                                </p:cTn>
                              </p:par>
                              <p:par>
                                <p:cTn id="62" presetID="22" presetClass="exit" presetSubtype="8" fill="hold" nodeType="withEffect">
                                  <p:stCondLst>
                                    <p:cond delay="0"/>
                                  </p:stCondLst>
                                  <p:childTnLst>
                                    <p:animEffect transition="out" filter="wipe(left)">
                                      <p:cBhvr>
                                        <p:cTn id="63" dur="300"/>
                                        <p:tgtEl>
                                          <p:spTgt spid="276"/>
                                        </p:tgtEl>
                                      </p:cBhvr>
                                    </p:animEffect>
                                    <p:set>
                                      <p:cBhvr>
                                        <p:cTn id="64" dur="1" fill="hold">
                                          <p:stCondLst>
                                            <p:cond delay="299"/>
                                          </p:stCondLst>
                                        </p:cTn>
                                        <p:tgtEl>
                                          <p:spTgt spid="276"/>
                                        </p:tgtEl>
                                        <p:attrNameLst>
                                          <p:attrName>style.visibility</p:attrName>
                                        </p:attrNameLst>
                                      </p:cBhvr>
                                      <p:to>
                                        <p:strVal val="hidden"/>
                                      </p:to>
                                    </p:set>
                                  </p:childTnLst>
                                </p:cTn>
                              </p:par>
                              <p:par>
                                <p:cTn id="65" presetID="22" presetClass="exit" presetSubtype="1" fill="hold" nodeType="withEffect">
                                  <p:stCondLst>
                                    <p:cond delay="0"/>
                                  </p:stCondLst>
                                  <p:childTnLst>
                                    <p:animEffect transition="out" filter="wipe(up)">
                                      <p:cBhvr>
                                        <p:cTn id="66" dur="300"/>
                                        <p:tgtEl>
                                          <p:spTgt spid="277"/>
                                        </p:tgtEl>
                                      </p:cBhvr>
                                    </p:animEffect>
                                    <p:set>
                                      <p:cBhvr>
                                        <p:cTn id="67" dur="1" fill="hold">
                                          <p:stCondLst>
                                            <p:cond delay="299"/>
                                          </p:stCondLst>
                                        </p:cTn>
                                        <p:tgtEl>
                                          <p:spTgt spid="277"/>
                                        </p:tgtEl>
                                        <p:attrNameLst>
                                          <p:attrName>style.visibility</p:attrName>
                                        </p:attrNameLst>
                                      </p:cBhvr>
                                      <p:to>
                                        <p:strVal val="hidden"/>
                                      </p:to>
                                    </p:set>
                                  </p:childTnLst>
                                </p:cTn>
                              </p:par>
                              <p:par>
                                <p:cTn id="68" presetID="10" presetClass="entr" presetSubtype="0" fill="hold" nodeType="withEffect">
                                  <p:stCondLst>
                                    <p:cond delay="100"/>
                                  </p:stCondLst>
                                  <p:childTnLst>
                                    <p:set>
                                      <p:cBhvr>
                                        <p:cTn id="69" dur="1" fill="hold">
                                          <p:stCondLst>
                                            <p:cond delay="0"/>
                                          </p:stCondLst>
                                        </p:cTn>
                                        <p:tgtEl>
                                          <p:spTgt spid="295"/>
                                        </p:tgtEl>
                                        <p:attrNameLst>
                                          <p:attrName>style.visibility</p:attrName>
                                        </p:attrNameLst>
                                      </p:cBhvr>
                                      <p:to>
                                        <p:strVal val="visible"/>
                                      </p:to>
                                    </p:set>
                                    <p:animEffect transition="in" filter="fade">
                                      <p:cBhvr>
                                        <p:cTn id="70" dur="750"/>
                                        <p:tgtEl>
                                          <p:spTgt spid="295"/>
                                        </p:tgtEl>
                                      </p:cBhvr>
                                    </p:animEffect>
                                  </p:childTnLst>
                                </p:cTn>
                              </p:par>
                              <p:par>
                                <p:cTn id="71" presetID="22" presetClass="entr" presetSubtype="4" fill="hold" nodeType="withEffect">
                                  <p:stCondLst>
                                    <p:cond delay="500"/>
                                  </p:stCondLst>
                                  <p:childTnLst>
                                    <p:set>
                                      <p:cBhvr>
                                        <p:cTn id="72" dur="1" fill="hold">
                                          <p:stCondLst>
                                            <p:cond delay="0"/>
                                          </p:stCondLst>
                                        </p:cTn>
                                        <p:tgtEl>
                                          <p:spTgt spid="275"/>
                                        </p:tgtEl>
                                        <p:attrNameLst>
                                          <p:attrName>style.visibility</p:attrName>
                                        </p:attrNameLst>
                                      </p:cBhvr>
                                      <p:to>
                                        <p:strVal val="visible"/>
                                      </p:to>
                                    </p:set>
                                    <p:animEffect transition="in" filter="wipe(down)">
                                      <p:cBhvr>
                                        <p:cTn id="73" dur="500"/>
                                        <p:tgtEl>
                                          <p:spTgt spid="275"/>
                                        </p:tgtEl>
                                      </p:cBhvr>
                                    </p:animEffect>
                                  </p:childTnLst>
                                </p:cTn>
                              </p:par>
                              <p:par>
                                <p:cTn id="74" presetID="22" presetClass="entr" presetSubtype="1" fill="hold" nodeType="withEffect">
                                  <p:stCondLst>
                                    <p:cond delay="300"/>
                                  </p:stCondLst>
                                  <p:childTnLst>
                                    <p:set>
                                      <p:cBhvr>
                                        <p:cTn id="75" dur="1" fill="hold">
                                          <p:stCondLst>
                                            <p:cond delay="0"/>
                                          </p:stCondLst>
                                        </p:cTn>
                                        <p:tgtEl>
                                          <p:spTgt spid="278"/>
                                        </p:tgtEl>
                                        <p:attrNameLst>
                                          <p:attrName>style.visibility</p:attrName>
                                        </p:attrNameLst>
                                      </p:cBhvr>
                                      <p:to>
                                        <p:strVal val="visible"/>
                                      </p:to>
                                    </p:set>
                                    <p:animEffect transition="in" filter="wipe(up)">
                                      <p:cBhvr>
                                        <p:cTn id="76" dur="500"/>
                                        <p:tgtEl>
                                          <p:spTgt spid="278"/>
                                        </p:tgtEl>
                                      </p:cBhvr>
                                    </p:animEffect>
                                  </p:childTnLst>
                                </p:cTn>
                              </p:par>
                              <p:par>
                                <p:cTn id="77" presetID="22" presetClass="entr" presetSubtype="1" fill="hold" nodeType="withEffect">
                                  <p:stCondLst>
                                    <p:cond delay="300"/>
                                  </p:stCondLst>
                                  <p:childTnLst>
                                    <p:set>
                                      <p:cBhvr>
                                        <p:cTn id="78" dur="1" fill="hold">
                                          <p:stCondLst>
                                            <p:cond delay="0"/>
                                          </p:stCondLst>
                                        </p:cTn>
                                        <p:tgtEl>
                                          <p:spTgt spid="279"/>
                                        </p:tgtEl>
                                        <p:attrNameLst>
                                          <p:attrName>style.visibility</p:attrName>
                                        </p:attrNameLst>
                                      </p:cBhvr>
                                      <p:to>
                                        <p:strVal val="visible"/>
                                      </p:to>
                                    </p:set>
                                    <p:animEffect transition="in" filter="wipe(up)">
                                      <p:cBhvr>
                                        <p:cTn id="79" dur="500"/>
                                        <p:tgtEl>
                                          <p:spTgt spid="279"/>
                                        </p:tgtEl>
                                      </p:cBhvr>
                                    </p:animEffect>
                                  </p:childTnLst>
                                </p:cTn>
                              </p:par>
                              <p:par>
                                <p:cTn id="80" presetID="22" presetClass="entr" presetSubtype="4" fill="hold" nodeType="withEffect">
                                  <p:stCondLst>
                                    <p:cond delay="500"/>
                                  </p:stCondLst>
                                  <p:childTnLst>
                                    <p:set>
                                      <p:cBhvr>
                                        <p:cTn id="81" dur="1" fill="hold">
                                          <p:stCondLst>
                                            <p:cond delay="0"/>
                                          </p:stCondLst>
                                        </p:cTn>
                                        <p:tgtEl>
                                          <p:spTgt spid="280"/>
                                        </p:tgtEl>
                                        <p:attrNameLst>
                                          <p:attrName>style.visibility</p:attrName>
                                        </p:attrNameLst>
                                      </p:cBhvr>
                                      <p:to>
                                        <p:strVal val="visible"/>
                                      </p:to>
                                    </p:set>
                                    <p:animEffect transition="in" filter="wipe(down)">
                                      <p:cBhvr>
                                        <p:cTn id="82" dur="500"/>
                                        <p:tgtEl>
                                          <p:spTgt spid="280"/>
                                        </p:tgtEl>
                                      </p:cBhvr>
                                    </p:animEffect>
                                  </p:childTnLst>
                                </p:cTn>
                              </p:par>
                              <p:par>
                                <p:cTn id="83" presetID="22" presetClass="entr" presetSubtype="8" fill="hold" nodeType="withEffect">
                                  <p:stCondLst>
                                    <p:cond delay="800"/>
                                  </p:stCondLst>
                                  <p:childTnLst>
                                    <p:set>
                                      <p:cBhvr>
                                        <p:cTn id="84" dur="1" fill="hold">
                                          <p:stCondLst>
                                            <p:cond delay="0"/>
                                          </p:stCondLst>
                                        </p:cTn>
                                        <p:tgtEl>
                                          <p:spTgt spid="281"/>
                                        </p:tgtEl>
                                        <p:attrNameLst>
                                          <p:attrName>style.visibility</p:attrName>
                                        </p:attrNameLst>
                                      </p:cBhvr>
                                      <p:to>
                                        <p:strVal val="visible"/>
                                      </p:to>
                                    </p:set>
                                    <p:animEffect transition="in" filter="wipe(left)">
                                      <p:cBhvr>
                                        <p:cTn id="85" dur="500"/>
                                        <p:tgtEl>
                                          <p:spTgt spid="281"/>
                                        </p:tgtEl>
                                      </p:cBhvr>
                                    </p:animEffect>
                                  </p:childTnLst>
                                </p:cTn>
                              </p:par>
                              <p:par>
                                <p:cTn id="86" presetID="22" presetClass="entr" presetSubtype="1" fill="hold" nodeType="withEffect">
                                  <p:stCondLst>
                                    <p:cond delay="300"/>
                                  </p:stCondLst>
                                  <p:childTnLst>
                                    <p:set>
                                      <p:cBhvr>
                                        <p:cTn id="87" dur="1" fill="hold">
                                          <p:stCondLst>
                                            <p:cond delay="0"/>
                                          </p:stCondLst>
                                        </p:cTn>
                                        <p:tgtEl>
                                          <p:spTgt spid="282"/>
                                        </p:tgtEl>
                                        <p:attrNameLst>
                                          <p:attrName>style.visibility</p:attrName>
                                        </p:attrNameLst>
                                      </p:cBhvr>
                                      <p:to>
                                        <p:strVal val="visible"/>
                                      </p:to>
                                    </p:set>
                                    <p:animEffect transition="in" filter="wipe(up)">
                                      <p:cBhvr>
                                        <p:cTn id="88" dur="500"/>
                                        <p:tgtEl>
                                          <p:spTgt spid="282"/>
                                        </p:tgtEl>
                                      </p:cBhvr>
                                    </p:animEffect>
                                  </p:childTnLst>
                                </p:cTn>
                              </p:par>
                              <p:par>
                                <p:cTn id="89" presetID="22" presetClass="entr" presetSubtype="1" fill="hold" nodeType="withEffect">
                                  <p:stCondLst>
                                    <p:cond delay="300"/>
                                  </p:stCondLst>
                                  <p:childTnLst>
                                    <p:set>
                                      <p:cBhvr>
                                        <p:cTn id="90" dur="1" fill="hold">
                                          <p:stCondLst>
                                            <p:cond delay="0"/>
                                          </p:stCondLst>
                                        </p:cTn>
                                        <p:tgtEl>
                                          <p:spTgt spid="283"/>
                                        </p:tgtEl>
                                        <p:attrNameLst>
                                          <p:attrName>style.visibility</p:attrName>
                                        </p:attrNameLst>
                                      </p:cBhvr>
                                      <p:to>
                                        <p:strVal val="visible"/>
                                      </p:to>
                                    </p:set>
                                    <p:animEffect transition="in" filter="wipe(up)">
                                      <p:cBhvr>
                                        <p:cTn id="91" dur="500"/>
                                        <p:tgtEl>
                                          <p:spTgt spid="283"/>
                                        </p:tgtEl>
                                      </p:cBhvr>
                                    </p:animEffect>
                                  </p:childTnLst>
                                </p:cTn>
                              </p:par>
                              <p:par>
                                <p:cTn id="92" presetID="22" presetClass="entr" presetSubtype="8" fill="hold" nodeType="withEffect">
                                  <p:stCondLst>
                                    <p:cond delay="800"/>
                                  </p:stCondLst>
                                  <p:childTnLst>
                                    <p:set>
                                      <p:cBhvr>
                                        <p:cTn id="93" dur="1" fill="hold">
                                          <p:stCondLst>
                                            <p:cond delay="0"/>
                                          </p:stCondLst>
                                        </p:cTn>
                                        <p:tgtEl>
                                          <p:spTgt spid="284"/>
                                        </p:tgtEl>
                                        <p:attrNameLst>
                                          <p:attrName>style.visibility</p:attrName>
                                        </p:attrNameLst>
                                      </p:cBhvr>
                                      <p:to>
                                        <p:strVal val="visible"/>
                                      </p:to>
                                    </p:set>
                                    <p:animEffect transition="in" filter="wipe(left)">
                                      <p:cBhvr>
                                        <p:cTn id="94" dur="500"/>
                                        <p:tgtEl>
                                          <p:spTgt spid="284"/>
                                        </p:tgtEl>
                                      </p:cBhvr>
                                    </p:animEffect>
                                  </p:childTnLst>
                                </p:cTn>
                              </p:par>
                              <p:par>
                                <p:cTn id="95" presetID="22" presetClass="entr" presetSubtype="8" fill="hold" nodeType="withEffect">
                                  <p:stCondLst>
                                    <p:cond delay="300"/>
                                  </p:stCondLst>
                                  <p:childTnLst>
                                    <p:set>
                                      <p:cBhvr>
                                        <p:cTn id="96" dur="1" fill="hold">
                                          <p:stCondLst>
                                            <p:cond delay="0"/>
                                          </p:stCondLst>
                                        </p:cTn>
                                        <p:tgtEl>
                                          <p:spTgt spid="285"/>
                                        </p:tgtEl>
                                        <p:attrNameLst>
                                          <p:attrName>style.visibility</p:attrName>
                                        </p:attrNameLst>
                                      </p:cBhvr>
                                      <p:to>
                                        <p:strVal val="visible"/>
                                      </p:to>
                                    </p:set>
                                    <p:animEffect transition="in" filter="wipe(left)">
                                      <p:cBhvr>
                                        <p:cTn id="97" dur="500"/>
                                        <p:tgtEl>
                                          <p:spTgt spid="285"/>
                                        </p:tgtEl>
                                      </p:cBhvr>
                                    </p:animEffect>
                                  </p:childTnLst>
                                </p:cTn>
                              </p:par>
                              <p:par>
                                <p:cTn id="98" presetID="22" presetClass="entr" presetSubtype="4" fill="hold" nodeType="withEffect">
                                  <p:stCondLst>
                                    <p:cond delay="1000"/>
                                  </p:stCondLst>
                                  <p:childTnLst>
                                    <p:set>
                                      <p:cBhvr>
                                        <p:cTn id="99" dur="1" fill="hold">
                                          <p:stCondLst>
                                            <p:cond delay="0"/>
                                          </p:stCondLst>
                                        </p:cTn>
                                        <p:tgtEl>
                                          <p:spTgt spid="286"/>
                                        </p:tgtEl>
                                        <p:attrNameLst>
                                          <p:attrName>style.visibility</p:attrName>
                                        </p:attrNameLst>
                                      </p:cBhvr>
                                      <p:to>
                                        <p:strVal val="visible"/>
                                      </p:to>
                                    </p:set>
                                    <p:animEffect transition="in" filter="wipe(down)">
                                      <p:cBhvr>
                                        <p:cTn id="100" dur="500"/>
                                        <p:tgtEl>
                                          <p:spTgt spid="286"/>
                                        </p:tgtEl>
                                      </p:cBhvr>
                                    </p:animEffect>
                                  </p:childTnLst>
                                </p:cTn>
                              </p:par>
                              <p:par>
                                <p:cTn id="101" presetID="22" presetClass="entr" presetSubtype="2" fill="hold" nodeType="withEffect">
                                  <p:stCondLst>
                                    <p:cond delay="600"/>
                                  </p:stCondLst>
                                  <p:childTnLst>
                                    <p:set>
                                      <p:cBhvr>
                                        <p:cTn id="102" dur="1" fill="hold">
                                          <p:stCondLst>
                                            <p:cond delay="0"/>
                                          </p:stCondLst>
                                        </p:cTn>
                                        <p:tgtEl>
                                          <p:spTgt spid="287"/>
                                        </p:tgtEl>
                                        <p:attrNameLst>
                                          <p:attrName>style.visibility</p:attrName>
                                        </p:attrNameLst>
                                      </p:cBhvr>
                                      <p:to>
                                        <p:strVal val="visible"/>
                                      </p:to>
                                    </p:set>
                                    <p:animEffect transition="in" filter="wipe(right)">
                                      <p:cBhvr>
                                        <p:cTn id="103" dur="500"/>
                                        <p:tgtEl>
                                          <p:spTgt spid="287"/>
                                        </p:tgtEl>
                                      </p:cBhvr>
                                    </p:animEffect>
                                  </p:childTnLst>
                                </p:cTn>
                              </p:par>
                              <p:par>
                                <p:cTn id="104" presetID="22" presetClass="entr" presetSubtype="2" fill="hold" nodeType="withEffect">
                                  <p:stCondLst>
                                    <p:cond delay="300"/>
                                  </p:stCondLst>
                                  <p:childTnLst>
                                    <p:set>
                                      <p:cBhvr>
                                        <p:cTn id="105" dur="1" fill="hold">
                                          <p:stCondLst>
                                            <p:cond delay="0"/>
                                          </p:stCondLst>
                                        </p:cTn>
                                        <p:tgtEl>
                                          <p:spTgt spid="288"/>
                                        </p:tgtEl>
                                        <p:attrNameLst>
                                          <p:attrName>style.visibility</p:attrName>
                                        </p:attrNameLst>
                                      </p:cBhvr>
                                      <p:to>
                                        <p:strVal val="visible"/>
                                      </p:to>
                                    </p:set>
                                    <p:animEffect transition="in" filter="wipe(right)">
                                      <p:cBhvr>
                                        <p:cTn id="106" dur="500"/>
                                        <p:tgtEl>
                                          <p:spTgt spid="288"/>
                                        </p:tgtEl>
                                      </p:cBhvr>
                                    </p:animEffect>
                                  </p:childTnLst>
                                </p:cTn>
                              </p:par>
                              <p:par>
                                <p:cTn id="107" presetID="22" presetClass="entr" presetSubtype="1" fill="hold" nodeType="withEffect">
                                  <p:stCondLst>
                                    <p:cond delay="300"/>
                                  </p:stCondLst>
                                  <p:childTnLst>
                                    <p:set>
                                      <p:cBhvr>
                                        <p:cTn id="108" dur="1" fill="hold">
                                          <p:stCondLst>
                                            <p:cond delay="0"/>
                                          </p:stCondLst>
                                        </p:cTn>
                                        <p:tgtEl>
                                          <p:spTgt spid="289"/>
                                        </p:tgtEl>
                                        <p:attrNameLst>
                                          <p:attrName>style.visibility</p:attrName>
                                        </p:attrNameLst>
                                      </p:cBhvr>
                                      <p:to>
                                        <p:strVal val="visible"/>
                                      </p:to>
                                    </p:set>
                                    <p:animEffect transition="in" filter="wipe(up)">
                                      <p:cBhvr>
                                        <p:cTn id="109" dur="500"/>
                                        <p:tgtEl>
                                          <p:spTgt spid="289"/>
                                        </p:tgtEl>
                                      </p:cBhvr>
                                    </p:animEffect>
                                  </p:childTnLst>
                                </p:cTn>
                              </p:par>
                              <p:par>
                                <p:cTn id="110" presetID="22" presetClass="entr" presetSubtype="8" fill="hold" nodeType="withEffect">
                                  <p:stCondLst>
                                    <p:cond delay="300"/>
                                  </p:stCondLst>
                                  <p:childTnLst>
                                    <p:set>
                                      <p:cBhvr>
                                        <p:cTn id="111" dur="1" fill="hold">
                                          <p:stCondLst>
                                            <p:cond delay="0"/>
                                          </p:stCondLst>
                                        </p:cTn>
                                        <p:tgtEl>
                                          <p:spTgt spid="290"/>
                                        </p:tgtEl>
                                        <p:attrNameLst>
                                          <p:attrName>style.visibility</p:attrName>
                                        </p:attrNameLst>
                                      </p:cBhvr>
                                      <p:to>
                                        <p:strVal val="visible"/>
                                      </p:to>
                                    </p:set>
                                    <p:animEffect transition="in" filter="wipe(left)">
                                      <p:cBhvr>
                                        <p:cTn id="112" dur="500"/>
                                        <p:tgtEl>
                                          <p:spTgt spid="290"/>
                                        </p:tgtEl>
                                      </p:cBhvr>
                                    </p:animEffect>
                                  </p:childTnLst>
                                </p:cTn>
                              </p:par>
                              <p:par>
                                <p:cTn id="113" presetID="22" presetClass="entr" presetSubtype="8" fill="hold" nodeType="withEffect">
                                  <p:stCondLst>
                                    <p:cond delay="1200"/>
                                  </p:stCondLst>
                                  <p:childTnLst>
                                    <p:set>
                                      <p:cBhvr>
                                        <p:cTn id="114" dur="1" fill="hold">
                                          <p:stCondLst>
                                            <p:cond delay="0"/>
                                          </p:stCondLst>
                                        </p:cTn>
                                        <p:tgtEl>
                                          <p:spTgt spid="291"/>
                                        </p:tgtEl>
                                        <p:attrNameLst>
                                          <p:attrName>style.visibility</p:attrName>
                                        </p:attrNameLst>
                                      </p:cBhvr>
                                      <p:to>
                                        <p:strVal val="visible"/>
                                      </p:to>
                                    </p:set>
                                    <p:animEffect transition="in" filter="wipe(left)">
                                      <p:cBhvr>
                                        <p:cTn id="115" dur="500"/>
                                        <p:tgtEl>
                                          <p:spTgt spid="291"/>
                                        </p:tgtEl>
                                      </p:cBhvr>
                                    </p:animEffect>
                                  </p:childTnLst>
                                </p:cTn>
                              </p:par>
                              <p:par>
                                <p:cTn id="116" presetID="22" presetClass="entr" presetSubtype="4" fill="hold" nodeType="withEffect">
                                  <p:stCondLst>
                                    <p:cond delay="300"/>
                                  </p:stCondLst>
                                  <p:childTnLst>
                                    <p:set>
                                      <p:cBhvr>
                                        <p:cTn id="117" dur="1" fill="hold">
                                          <p:stCondLst>
                                            <p:cond delay="0"/>
                                          </p:stCondLst>
                                        </p:cTn>
                                        <p:tgtEl>
                                          <p:spTgt spid="292"/>
                                        </p:tgtEl>
                                        <p:attrNameLst>
                                          <p:attrName>style.visibility</p:attrName>
                                        </p:attrNameLst>
                                      </p:cBhvr>
                                      <p:to>
                                        <p:strVal val="visible"/>
                                      </p:to>
                                    </p:set>
                                    <p:animEffect transition="in" filter="wipe(down)">
                                      <p:cBhvr>
                                        <p:cTn id="118" dur="500"/>
                                        <p:tgtEl>
                                          <p:spTgt spid="292"/>
                                        </p:tgtEl>
                                      </p:cBhvr>
                                    </p:animEffect>
                                  </p:childTnLst>
                                </p:cTn>
                              </p:par>
                              <p:par>
                                <p:cTn id="119" presetID="22" presetClass="entr" presetSubtype="2" fill="hold" nodeType="withEffect">
                                  <p:stCondLst>
                                    <p:cond delay="1000"/>
                                  </p:stCondLst>
                                  <p:childTnLst>
                                    <p:set>
                                      <p:cBhvr>
                                        <p:cTn id="120" dur="1" fill="hold">
                                          <p:stCondLst>
                                            <p:cond delay="0"/>
                                          </p:stCondLst>
                                        </p:cTn>
                                        <p:tgtEl>
                                          <p:spTgt spid="293"/>
                                        </p:tgtEl>
                                        <p:attrNameLst>
                                          <p:attrName>style.visibility</p:attrName>
                                        </p:attrNameLst>
                                      </p:cBhvr>
                                      <p:to>
                                        <p:strVal val="visible"/>
                                      </p:to>
                                    </p:set>
                                    <p:animEffect transition="in" filter="wipe(right)">
                                      <p:cBhvr>
                                        <p:cTn id="121" dur="500"/>
                                        <p:tgtEl>
                                          <p:spTgt spid="293"/>
                                        </p:tgtEl>
                                      </p:cBhvr>
                                    </p:animEffect>
                                  </p:childTnLst>
                                </p:cTn>
                              </p:par>
                              <p:par>
                                <p:cTn id="122" presetID="22" presetClass="entr" presetSubtype="2" fill="hold" nodeType="withEffect">
                                  <p:stCondLst>
                                    <p:cond delay="300"/>
                                  </p:stCondLst>
                                  <p:childTnLst>
                                    <p:set>
                                      <p:cBhvr>
                                        <p:cTn id="123" dur="1" fill="hold">
                                          <p:stCondLst>
                                            <p:cond delay="0"/>
                                          </p:stCondLst>
                                        </p:cTn>
                                        <p:tgtEl>
                                          <p:spTgt spid="294"/>
                                        </p:tgtEl>
                                        <p:attrNameLst>
                                          <p:attrName>style.visibility</p:attrName>
                                        </p:attrNameLst>
                                      </p:cBhvr>
                                      <p:to>
                                        <p:strVal val="visible"/>
                                      </p:to>
                                    </p:set>
                                    <p:animEffect transition="in" filter="wipe(right)">
                                      <p:cBhvr>
                                        <p:cTn id="124" dur="500"/>
                                        <p:tgtEl>
                                          <p:spTgt spid="294"/>
                                        </p:tgtEl>
                                      </p:cBhvr>
                                    </p:animEffect>
                                  </p:childTnLst>
                                </p:cTn>
                              </p:par>
                              <p:par>
                                <p:cTn id="125" presetID="22" presetClass="entr" presetSubtype="4" fill="hold" nodeType="withEffect">
                                  <p:stCondLst>
                                    <p:cond delay="800"/>
                                  </p:stCondLst>
                                  <p:childTnLst>
                                    <p:set>
                                      <p:cBhvr>
                                        <p:cTn id="126" dur="1" fill="hold">
                                          <p:stCondLst>
                                            <p:cond delay="0"/>
                                          </p:stCondLst>
                                        </p:cTn>
                                        <p:tgtEl>
                                          <p:spTgt spid="298"/>
                                        </p:tgtEl>
                                        <p:attrNameLst>
                                          <p:attrName>style.visibility</p:attrName>
                                        </p:attrNameLst>
                                      </p:cBhvr>
                                      <p:to>
                                        <p:strVal val="visible"/>
                                      </p:to>
                                    </p:set>
                                    <p:animEffect transition="in" filter="wipe(down)">
                                      <p:cBhvr>
                                        <p:cTn id="127" dur="500"/>
                                        <p:tgtEl>
                                          <p:spTgt spid="298"/>
                                        </p:tgtEl>
                                      </p:cBhvr>
                                    </p:animEffect>
                                  </p:childTnLst>
                                </p:cTn>
                              </p:par>
                              <p:par>
                                <p:cTn id="128" presetID="2" presetClass="entr" presetSubtype="1" decel="100000" fill="hold" grpId="0" nodeType="withEffect">
                                  <p:stCondLst>
                                    <p:cond delay="0"/>
                                  </p:stCondLst>
                                  <p:childTnLst>
                                    <p:set>
                                      <p:cBhvr>
                                        <p:cTn id="129" dur="1" fill="hold">
                                          <p:stCondLst>
                                            <p:cond delay="0"/>
                                          </p:stCondLst>
                                        </p:cTn>
                                        <p:tgtEl>
                                          <p:spTgt spid="535"/>
                                        </p:tgtEl>
                                        <p:attrNameLst>
                                          <p:attrName>style.visibility</p:attrName>
                                        </p:attrNameLst>
                                      </p:cBhvr>
                                      <p:to>
                                        <p:strVal val="visible"/>
                                      </p:to>
                                    </p:set>
                                    <p:anim calcmode="lin" valueType="num">
                                      <p:cBhvr additive="base">
                                        <p:cTn id="130" dur="700" fill="hold"/>
                                        <p:tgtEl>
                                          <p:spTgt spid="535"/>
                                        </p:tgtEl>
                                        <p:attrNameLst>
                                          <p:attrName>ppt_x</p:attrName>
                                        </p:attrNameLst>
                                      </p:cBhvr>
                                      <p:tavLst>
                                        <p:tav tm="0">
                                          <p:val>
                                            <p:strVal val="#ppt_x"/>
                                          </p:val>
                                        </p:tav>
                                        <p:tav tm="100000">
                                          <p:val>
                                            <p:strVal val="#ppt_x"/>
                                          </p:val>
                                        </p:tav>
                                      </p:tavLst>
                                    </p:anim>
                                    <p:anim calcmode="lin" valueType="num">
                                      <p:cBhvr additive="base">
                                        <p:cTn id="131" dur="700" fill="hold"/>
                                        <p:tgtEl>
                                          <p:spTgt spid="53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8138795" y="497"/>
            <a:ext cx="4297680" cy="6993533"/>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7" name="Picture 2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67287" y="2276915"/>
            <a:ext cx="2440697" cy="2440697"/>
          </a:xfrm>
          <a:prstGeom prst="rect">
            <a:avLst/>
          </a:prstGeom>
        </p:spPr>
      </p:pic>
      <p:grpSp>
        <p:nvGrpSpPr>
          <p:cNvPr id="3" name="Group 2"/>
          <p:cNvGrpSpPr/>
          <p:nvPr/>
        </p:nvGrpSpPr>
        <p:grpSpPr>
          <a:xfrm>
            <a:off x="457580" y="675729"/>
            <a:ext cx="6742103" cy="1292662"/>
            <a:chOff x="457580" y="834753"/>
            <a:chExt cx="6742103" cy="1292662"/>
          </a:xfrm>
        </p:grpSpPr>
        <p:sp>
          <p:nvSpPr>
            <p:cNvPr id="8" name="Content Placeholder 2">
              <a:extLst>
                <a:ext uri="{FF2B5EF4-FFF2-40B4-BE49-F238E27FC236}">
                  <a16:creationId xmlns:a16="http://schemas.microsoft.com/office/drawing/2014/main" id="{08A250EA-1CEC-4391-A2D4-EE2485E5627D}"/>
                </a:ext>
              </a:extLst>
            </p:cNvPr>
            <p:cNvSpPr txBox="1">
              <a:spLocks/>
            </p:cNvSpPr>
            <p:nvPr/>
          </p:nvSpPr>
          <p:spPr>
            <a:xfrm>
              <a:off x="1371970" y="834753"/>
              <a:ext cx="5827713" cy="1292662"/>
            </a:xfrm>
            <a:prstGeom prst="rect">
              <a:avLst/>
            </a:prstGeom>
          </p:spPr>
          <p:txBody>
            <a:bodyPr vert="horz" wrap="square" lIns="186521" tIns="146304" rIns="182880" bIns="146304" rtlCol="0" anchor="ctr" anchorCtr="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US" sz="3600" dirty="0">
                  <a:latin typeface="Segoe UI Light" panose="020B0502040204020203" pitchFamily="34" charset="0"/>
                  <a:cs typeface="Segoe UI Light" panose="020B0502040204020203" pitchFamily="34" charset="0"/>
                </a:rPr>
                <a:t>Learn more at </a:t>
              </a:r>
              <a:r>
                <a:rPr lang="en-US" sz="3600" dirty="0">
                  <a:latin typeface="Segoe UI Light" panose="020B0502040204020203" pitchFamily="34" charset="0"/>
                  <a:cs typeface="Segoe UI Light" panose="020B0502040204020203" pitchFamily="34" charset="0"/>
                  <a:hlinkClick r:id="rId4"/>
                </a:rPr>
                <a:t>azure.com/</a:t>
              </a:r>
              <a:r>
                <a:rPr lang="en-US" sz="3600" dirty="0" err="1">
                  <a:latin typeface="Segoe UI Light" panose="020B0502040204020203" pitchFamily="34" charset="0"/>
                  <a:cs typeface="Segoe UI Light" panose="020B0502040204020203" pitchFamily="34" charset="0"/>
                  <a:hlinkClick r:id="rId4"/>
                </a:rPr>
                <a:t>eventgrid</a:t>
              </a:r>
              <a:endParaRPr lang="en-US" sz="3600" dirty="0">
                <a:latin typeface="Segoe UI Light" panose="020B0502040204020203" pitchFamily="34" charset="0"/>
                <a:cs typeface="Segoe UI Light" panose="020B0502040204020203" pitchFamily="34" charset="0"/>
              </a:endParaRPr>
            </a:p>
          </p:txBody>
        </p:sp>
        <p:sp>
          <p:nvSpPr>
            <p:cNvPr id="9" name="arrow_15">
              <a:extLst>
                <a:ext uri="{FF2B5EF4-FFF2-40B4-BE49-F238E27FC236}">
                  <a16:creationId xmlns:a16="http://schemas.microsoft.com/office/drawing/2014/main" id="{37E10210-652C-4569-896D-AB1AE54641A1}"/>
                </a:ext>
              </a:extLst>
            </p:cNvPr>
            <p:cNvSpPr>
              <a:spLocks noChangeAspect="1" noEditPoints="1"/>
            </p:cNvSpPr>
            <p:nvPr/>
          </p:nvSpPr>
          <p:spPr bwMode="auto">
            <a:xfrm>
              <a:off x="457580" y="1124703"/>
              <a:ext cx="716016" cy="71276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 name="Group 3"/>
          <p:cNvGrpSpPr/>
          <p:nvPr/>
        </p:nvGrpSpPr>
        <p:grpSpPr>
          <a:xfrm>
            <a:off x="457580" y="3722320"/>
            <a:ext cx="6742103" cy="1292662"/>
            <a:chOff x="457580" y="4994525"/>
            <a:chExt cx="6742103" cy="1292662"/>
          </a:xfrm>
        </p:grpSpPr>
        <p:sp>
          <p:nvSpPr>
            <p:cNvPr id="6" name="Content Placeholder 2">
              <a:extLst/>
            </p:cNvPr>
            <p:cNvSpPr txBox="1">
              <a:spLocks/>
            </p:cNvSpPr>
            <p:nvPr/>
          </p:nvSpPr>
          <p:spPr>
            <a:xfrm>
              <a:off x="1371970" y="4994525"/>
              <a:ext cx="5827713" cy="1292662"/>
            </a:xfrm>
            <a:prstGeom prst="rect">
              <a:avLst/>
            </a:prstGeom>
          </p:spPr>
          <p:txBody>
            <a:bodyPr vert="horz" wrap="square" lIns="186521" tIns="146304" rIns="182880" bIns="146304" rtlCol="0" anchor="ctr" anchorCtr="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3600" dirty="0">
                  <a:latin typeface="Segoe UI Light" panose="020B0502040204020203" pitchFamily="34" charset="0"/>
                  <a:cs typeface="Segoe UI Light" panose="020B0502040204020203" pitchFamily="34" charset="0"/>
                </a:rPr>
                <a:t>Post questions at SO</a:t>
              </a:r>
              <a:br>
                <a:rPr lang="en-US" sz="3600" dirty="0">
                  <a:latin typeface="Segoe UI Light" panose="020B0502040204020203" pitchFamily="34" charset="0"/>
                  <a:cs typeface="Segoe UI Light" panose="020B0502040204020203" pitchFamily="34" charset="0"/>
                </a:rPr>
              </a:br>
              <a:r>
                <a:rPr lang="en-US" sz="3600" dirty="0">
                  <a:latin typeface="Segoe UI Light" panose="020B0502040204020203" pitchFamily="34" charset="0"/>
                  <a:cs typeface="Segoe UI Light" panose="020B0502040204020203" pitchFamily="34" charset="0"/>
                  <a:hlinkClick r:id="rId5"/>
                </a:rPr>
                <a:t>aka.ms/</a:t>
              </a:r>
              <a:r>
                <a:rPr lang="en-US" sz="3600" dirty="0" err="1">
                  <a:latin typeface="Segoe UI Light" panose="020B0502040204020203" pitchFamily="34" charset="0"/>
                  <a:cs typeface="Segoe UI Light" panose="020B0502040204020203" pitchFamily="34" charset="0"/>
                  <a:hlinkClick r:id="rId5"/>
                </a:rPr>
                <a:t>gridQuestions</a:t>
              </a:r>
              <a:endParaRPr lang="en-AU" sz="3600" dirty="0">
                <a:solidFill>
                  <a:schemeClr val="tx1"/>
                </a:solidFill>
                <a:latin typeface="Segoe UI Light" panose="020B0502040204020203" pitchFamily="34" charset="0"/>
                <a:cs typeface="Segoe UI Light" panose="020B0502040204020203" pitchFamily="34" charset="0"/>
              </a:endParaRPr>
            </a:p>
          </p:txBody>
        </p:sp>
        <p:sp>
          <p:nvSpPr>
            <p:cNvPr id="7" name="arrow_15">
              <a:extLst/>
            </p:cNvPr>
            <p:cNvSpPr>
              <a:spLocks noChangeAspect="1" noEditPoints="1"/>
            </p:cNvSpPr>
            <p:nvPr/>
          </p:nvSpPr>
          <p:spPr bwMode="auto">
            <a:xfrm>
              <a:off x="457580" y="5284474"/>
              <a:ext cx="716016" cy="71276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 name="Group 1"/>
          <p:cNvGrpSpPr/>
          <p:nvPr/>
        </p:nvGrpSpPr>
        <p:grpSpPr>
          <a:xfrm>
            <a:off x="457580" y="1870217"/>
            <a:ext cx="6742103" cy="1791260"/>
            <a:chOff x="457580" y="2601632"/>
            <a:chExt cx="6742103" cy="1791260"/>
          </a:xfrm>
        </p:grpSpPr>
        <p:sp>
          <p:nvSpPr>
            <p:cNvPr id="10" name="Content Placeholder 2">
              <a:extLst/>
            </p:cNvPr>
            <p:cNvSpPr txBox="1">
              <a:spLocks/>
            </p:cNvSpPr>
            <p:nvPr/>
          </p:nvSpPr>
          <p:spPr>
            <a:xfrm>
              <a:off x="1371970" y="2601632"/>
              <a:ext cx="5827713" cy="1791260"/>
            </a:xfrm>
            <a:prstGeom prst="rect">
              <a:avLst/>
            </a:prstGeom>
          </p:spPr>
          <p:txBody>
            <a:bodyPr vert="horz" wrap="square" lIns="186521" tIns="146304" rIns="182880" bIns="146304" rtlCol="0" anchor="ctr" anchorCtr="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3600" dirty="0">
                  <a:latin typeface="Segoe UI Light" panose="020B0502040204020203" pitchFamily="34" charset="0"/>
                  <a:cs typeface="Segoe UI Light" panose="020B0502040204020203" pitchFamily="34" charset="0"/>
                </a:rPr>
                <a:t>Documentation</a:t>
              </a:r>
            </a:p>
            <a:p>
              <a:pPr marL="0" indent="0">
                <a:spcBef>
                  <a:spcPts val="0"/>
                </a:spcBef>
                <a:buNone/>
              </a:pPr>
              <a:r>
                <a:rPr lang="en-US" sz="3600" dirty="0">
                  <a:solidFill>
                    <a:schemeClr val="tx1"/>
                  </a:solidFill>
                  <a:latin typeface="Segoe UI Light" panose="020B0502040204020203" pitchFamily="34" charset="0"/>
                  <a:cs typeface="Segoe UI Light" panose="020B0502040204020203" pitchFamily="34" charset="0"/>
                  <a:hlinkClick r:id="rId6"/>
                </a:rPr>
                <a:t>docs.microsoft.com/azure/ event-grid/</a:t>
              </a:r>
              <a:endParaRPr lang="en-US" sz="3600" dirty="0">
                <a:latin typeface="Segoe UI Light" panose="020B0502040204020203" pitchFamily="34" charset="0"/>
                <a:cs typeface="Segoe UI Light" panose="020B0502040204020203" pitchFamily="34" charset="0"/>
              </a:endParaRPr>
            </a:p>
          </p:txBody>
        </p:sp>
        <p:sp>
          <p:nvSpPr>
            <p:cNvPr id="11" name="arrow_15">
              <a:extLst/>
            </p:cNvPr>
            <p:cNvSpPr>
              <a:spLocks noChangeAspect="1" noEditPoints="1"/>
            </p:cNvSpPr>
            <p:nvPr/>
          </p:nvSpPr>
          <p:spPr bwMode="auto">
            <a:xfrm>
              <a:off x="457580" y="3140880"/>
              <a:ext cx="716016" cy="71276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4" name="Group 13">
            <a:extLst>
              <a:ext uri="{FF2B5EF4-FFF2-40B4-BE49-F238E27FC236}">
                <a16:creationId xmlns:a16="http://schemas.microsoft.com/office/drawing/2014/main" id="{2DA7EC37-7943-4302-8C20-1AA29B78F202}"/>
              </a:ext>
            </a:extLst>
          </p:cNvPr>
          <p:cNvGrpSpPr/>
          <p:nvPr/>
        </p:nvGrpSpPr>
        <p:grpSpPr>
          <a:xfrm>
            <a:off x="457580" y="4979363"/>
            <a:ext cx="6742103" cy="1292662"/>
            <a:chOff x="457580" y="834753"/>
            <a:chExt cx="6742103" cy="1292662"/>
          </a:xfrm>
        </p:grpSpPr>
        <p:sp>
          <p:nvSpPr>
            <p:cNvPr id="16" name="Content Placeholder 2">
              <a:extLst>
                <a:ext uri="{FF2B5EF4-FFF2-40B4-BE49-F238E27FC236}">
                  <a16:creationId xmlns:a16="http://schemas.microsoft.com/office/drawing/2014/main" id="{E22E774C-AFDF-4222-ABDC-F5C524FF42AC}"/>
                </a:ext>
              </a:extLst>
            </p:cNvPr>
            <p:cNvSpPr txBox="1">
              <a:spLocks/>
            </p:cNvSpPr>
            <p:nvPr/>
          </p:nvSpPr>
          <p:spPr>
            <a:xfrm>
              <a:off x="1371970" y="834753"/>
              <a:ext cx="5827713" cy="1292662"/>
            </a:xfrm>
            <a:prstGeom prst="rect">
              <a:avLst/>
            </a:prstGeom>
          </p:spPr>
          <p:txBody>
            <a:bodyPr vert="horz" wrap="square" lIns="186521" tIns="146304" rIns="182880" bIns="146304" rtlCol="0" anchor="ctr" anchorCtr="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AU" sz="3600" dirty="0"/>
                <a:t>Azure </a:t>
              </a:r>
              <a:r>
                <a:rPr lang="en-AU" sz="3600" dirty="0" err="1"/>
                <a:t>Serverless</a:t>
              </a:r>
              <a:endParaRPr lang="en-AU" sz="3600" dirty="0"/>
            </a:p>
            <a:p>
              <a:pPr marL="0" indent="0">
                <a:spcBef>
                  <a:spcPts val="0"/>
                </a:spcBef>
                <a:buNone/>
              </a:pPr>
              <a:r>
                <a:rPr lang="en-AU" sz="3600" dirty="0">
                  <a:solidFill>
                    <a:schemeClr val="tx1"/>
                  </a:solidFill>
                  <a:latin typeface="Segoe UI Light" panose="020B0502040204020203" pitchFamily="34" charset="0"/>
                  <a:cs typeface="Segoe UI Light" panose="020B0502040204020203" pitchFamily="34" charset="0"/>
                  <a:hlinkClick r:id="rId7"/>
                </a:rPr>
                <a:t>azure.com/</a:t>
              </a:r>
              <a:r>
                <a:rPr lang="en-AU" sz="3600" dirty="0" err="1">
                  <a:solidFill>
                    <a:schemeClr val="tx1"/>
                  </a:solidFill>
                  <a:latin typeface="Segoe UI Light" panose="020B0502040204020203" pitchFamily="34" charset="0"/>
                  <a:cs typeface="Segoe UI Light" panose="020B0502040204020203" pitchFamily="34" charset="0"/>
                  <a:hlinkClick r:id="rId7"/>
                </a:rPr>
                <a:t>serverless</a:t>
              </a:r>
              <a:r>
                <a:rPr lang="en-AU" sz="3600" dirty="0">
                  <a:solidFill>
                    <a:schemeClr val="tx1"/>
                  </a:solidFill>
                  <a:latin typeface="Segoe UI Light" panose="020B0502040204020203" pitchFamily="34" charset="0"/>
                  <a:cs typeface="Segoe UI Light" panose="020B0502040204020203" pitchFamily="34" charset="0"/>
                </a:rPr>
                <a:t> </a:t>
              </a:r>
            </a:p>
          </p:txBody>
        </p:sp>
        <p:sp>
          <p:nvSpPr>
            <p:cNvPr id="17" name="arrow_15">
              <a:extLst>
                <a:ext uri="{FF2B5EF4-FFF2-40B4-BE49-F238E27FC236}">
                  <a16:creationId xmlns:a16="http://schemas.microsoft.com/office/drawing/2014/main" id="{0CB9B881-915F-4783-AADD-5D17EFE5C46F}"/>
                </a:ext>
              </a:extLst>
            </p:cNvPr>
            <p:cNvSpPr>
              <a:spLocks noChangeAspect="1" noEditPoints="1"/>
            </p:cNvSpPr>
            <p:nvPr/>
          </p:nvSpPr>
          <p:spPr bwMode="auto">
            <a:xfrm>
              <a:off x="457580" y="1124703"/>
              <a:ext cx="716016" cy="71276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24871005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lvl="0">
              <a:spcBef>
                <a:spcPts val="0"/>
              </a:spcBef>
              <a:defRPr/>
            </a:pPr>
            <a:r>
              <a:rPr lang="en-US"/>
              <a:t>Azure Event Grid</a:t>
            </a:r>
          </a:p>
        </p:txBody>
      </p:sp>
      <p:sp>
        <p:nvSpPr>
          <p:cNvPr id="13" name="TextBox 12"/>
          <p:cNvSpPr txBox="1"/>
          <p:nvPr/>
        </p:nvSpPr>
        <p:spPr>
          <a:xfrm>
            <a:off x="8535881" y="3863018"/>
            <a:ext cx="3291840" cy="910704"/>
          </a:xfrm>
          <a:prstGeom prst="rect">
            <a:avLst/>
          </a:prstGeom>
          <a:noFill/>
        </p:spPr>
        <p:txBody>
          <a:bodyPr wrap="square" lIns="93247" tIns="149196" rIns="186494" bIns="149196" rtlCol="0">
            <a:spAutoFit/>
          </a:bodyPr>
          <a:lstStyle/>
          <a:p>
            <a:pPr algn="ctr" defTabSz="1243192">
              <a:lnSpc>
                <a:spcPct val="90000"/>
              </a:lnSpc>
              <a:defRPr/>
            </a:pPr>
            <a:r>
              <a:rPr lang="en-US" sz="2200"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608753" y="3863018"/>
            <a:ext cx="3291840" cy="910704"/>
          </a:xfrm>
          <a:prstGeom prst="rect">
            <a:avLst/>
          </a:prstGeom>
          <a:noFill/>
        </p:spPr>
        <p:txBody>
          <a:bodyPr wrap="square" lIns="93247" tIns="149196" rIns="186494" bIns="149196" rtlCol="0">
            <a:spAutoFit/>
          </a:bodyPr>
          <a:lstStyle/>
          <a:p>
            <a:pPr algn="ctr" defTabSz="1243192">
              <a:lnSpc>
                <a:spcPct val="90000"/>
              </a:lnSpc>
              <a:defRPr/>
            </a:pPr>
            <a:r>
              <a:rPr lang="en-US" sz="2200" kern="0">
                <a:gradFill>
                  <a:gsLst>
                    <a:gs pos="13483">
                      <a:schemeClr val="tx1"/>
                    </a:gs>
                    <a:gs pos="62000">
                      <a:schemeClr val="tx1"/>
                    </a:gs>
                  </a:gsLst>
                  <a:lin ang="5400000" scaled="0"/>
                </a:gradFill>
                <a:latin typeface="Segoe UI Semilight"/>
                <a:cs typeface="Segoe UI"/>
              </a:rPr>
              <a:t>Fully-managed </a:t>
            </a:r>
            <a:br>
              <a:rPr lang="en-US" sz="2200" kern="0">
                <a:gradFill>
                  <a:gsLst>
                    <a:gs pos="13483">
                      <a:schemeClr val="tx1"/>
                    </a:gs>
                    <a:gs pos="62000">
                      <a:schemeClr val="tx1"/>
                    </a:gs>
                  </a:gsLst>
                  <a:lin ang="5400000" scaled="0"/>
                </a:gradFill>
                <a:latin typeface="Segoe UI Semilight"/>
                <a:cs typeface="Segoe UI"/>
              </a:rPr>
            </a:br>
            <a:r>
              <a:rPr lang="en-US" sz="2200"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4572317" y="3863018"/>
            <a:ext cx="3291840" cy="910704"/>
          </a:xfrm>
          <a:prstGeom prst="rect">
            <a:avLst/>
          </a:prstGeom>
          <a:noFill/>
        </p:spPr>
        <p:txBody>
          <a:bodyPr wrap="square" lIns="93247" tIns="149196" rIns="186494" bIns="149196" rtlCol="0">
            <a:spAutoFit/>
          </a:bodyPr>
          <a:lstStyle/>
          <a:p>
            <a:pPr algn="ctr" defTabSz="1243192">
              <a:lnSpc>
                <a:spcPct val="90000"/>
              </a:lnSpc>
              <a:defRPr/>
            </a:pPr>
            <a:r>
              <a:rPr lang="en-US" sz="2200"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74298" y="5600359"/>
            <a:ext cx="11887878" cy="797739"/>
          </a:xfrm>
          <a:prstGeom prst="rect">
            <a:avLst/>
          </a:prstGeom>
        </p:spPr>
        <p:txBody>
          <a:bodyPr vert="horz" wrap="square" lIns="149217" tIns="93260" rIns="149217" bIns="93260"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spcBef>
                <a:spcPts val="0"/>
              </a:spcBef>
              <a:defRPr/>
            </a:pPr>
            <a:r>
              <a:rPr lang="en-US" sz="4400">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5143164"/>
            <a:ext cx="1243584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267401" y="1851360"/>
            <a:ext cx="1828800" cy="182880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40273" y="1851360"/>
            <a:ext cx="1828800" cy="182880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303837" y="1851360"/>
            <a:ext cx="1828800" cy="182880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3657154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lvl="0">
              <a:spcBef>
                <a:spcPts val="0"/>
              </a:spcBef>
              <a:defRPr/>
            </a:pPr>
            <a:r>
              <a:rPr lang="en-US"/>
              <a:t>Benefits</a:t>
            </a:r>
          </a:p>
        </p:txBody>
      </p:sp>
      <p:sp>
        <p:nvSpPr>
          <p:cNvPr id="13" name="TextBox 12"/>
          <p:cNvSpPr txBox="1"/>
          <p:nvPr/>
        </p:nvSpPr>
        <p:spPr>
          <a:xfrm>
            <a:off x="8535881" y="3863018"/>
            <a:ext cx="3291840" cy="910704"/>
          </a:xfrm>
          <a:prstGeom prst="rect">
            <a:avLst/>
          </a:prstGeom>
          <a:noFill/>
        </p:spPr>
        <p:txBody>
          <a:bodyPr wrap="square" lIns="93247" tIns="149196" rIns="186494" bIns="149196" rtlCol="0">
            <a:spAutoFit/>
          </a:bodyPr>
          <a:lstStyle/>
          <a:p>
            <a:pPr algn="ctr" defTabSz="1243192">
              <a:lnSpc>
                <a:spcPct val="90000"/>
              </a:lnSpc>
              <a:spcAft>
                <a:spcPts val="1224"/>
              </a:spcAft>
              <a:defRPr/>
            </a:pPr>
            <a:r>
              <a:rPr lang="en-US" sz="2200" kern="0">
                <a:gradFill>
                  <a:gsLst>
                    <a:gs pos="13483">
                      <a:schemeClr val="tx1"/>
                    </a:gs>
                    <a:gs pos="62000">
                      <a:schemeClr val="tx1"/>
                    </a:gs>
                  </a:gsLst>
                  <a:lin ang="5400000" scaled="0"/>
                </a:gradFill>
                <a:latin typeface="Segoe UI Semilight"/>
                <a:cs typeface="Segoe UI"/>
              </a:rPr>
              <a:t>Unlock new scenarios </a:t>
            </a:r>
            <a:br>
              <a:rPr lang="en-US" sz="2200" kern="0">
                <a:gradFill>
                  <a:gsLst>
                    <a:gs pos="13483">
                      <a:schemeClr val="tx1"/>
                    </a:gs>
                    <a:gs pos="62000">
                      <a:schemeClr val="tx1"/>
                    </a:gs>
                  </a:gsLst>
                  <a:lin ang="5400000" scaled="0"/>
                </a:gradFill>
                <a:latin typeface="Segoe UI Semilight"/>
                <a:cs typeface="Segoe UI"/>
              </a:rPr>
            </a:br>
            <a:r>
              <a:rPr lang="en-US" sz="2200" kern="0">
                <a:gradFill>
                  <a:gsLst>
                    <a:gs pos="13483">
                      <a:schemeClr val="tx1"/>
                    </a:gs>
                    <a:gs pos="62000">
                      <a:schemeClr val="tx1"/>
                    </a:gs>
                  </a:gsLst>
                  <a:lin ang="5400000" scaled="0"/>
                </a:gradFill>
                <a:latin typeface="Segoe UI Semilight"/>
                <a:cs typeface="Segoe UI"/>
              </a:rPr>
              <a:t>for your apps</a:t>
            </a:r>
          </a:p>
        </p:txBody>
      </p:sp>
      <p:sp>
        <p:nvSpPr>
          <p:cNvPr id="10" name="TextBox 9"/>
          <p:cNvSpPr txBox="1"/>
          <p:nvPr/>
        </p:nvSpPr>
        <p:spPr>
          <a:xfrm>
            <a:off x="608753" y="3863018"/>
            <a:ext cx="3291840" cy="910704"/>
          </a:xfrm>
          <a:prstGeom prst="rect">
            <a:avLst/>
          </a:prstGeom>
          <a:noFill/>
        </p:spPr>
        <p:txBody>
          <a:bodyPr wrap="square" lIns="93247" tIns="149196" rIns="186494" bIns="149196" rtlCol="0">
            <a:spAutoFit/>
          </a:bodyPr>
          <a:lstStyle/>
          <a:p>
            <a:pPr algn="ctr" defTabSz="1243192">
              <a:lnSpc>
                <a:spcPct val="90000"/>
              </a:lnSpc>
              <a:spcAft>
                <a:spcPts val="1224"/>
              </a:spcAft>
              <a:defRPr/>
            </a:pPr>
            <a:r>
              <a:rPr lang="en-US" sz="2200" kern="0" dirty="0">
                <a:gradFill>
                  <a:gsLst>
                    <a:gs pos="13483">
                      <a:schemeClr val="tx1"/>
                    </a:gs>
                    <a:gs pos="62000">
                      <a:schemeClr val="tx1"/>
                    </a:gs>
                  </a:gsLst>
                  <a:lin ang="5400000" scaled="0"/>
                </a:gradFill>
                <a:latin typeface="Segoe UI Semilight"/>
                <a:cs typeface="Segoe UI"/>
              </a:rPr>
              <a:t>Focus on innovation </a:t>
            </a:r>
            <a:br>
              <a:rPr lang="en-US" sz="2200" kern="0" dirty="0">
                <a:gradFill>
                  <a:gsLst>
                    <a:gs pos="13483">
                      <a:schemeClr val="tx1"/>
                    </a:gs>
                    <a:gs pos="62000">
                      <a:schemeClr val="tx1"/>
                    </a:gs>
                  </a:gsLst>
                  <a:lin ang="5400000" scaled="0"/>
                </a:gradFill>
                <a:latin typeface="Segoe UI Semilight"/>
                <a:cs typeface="Segoe UI"/>
              </a:rPr>
            </a:br>
            <a:r>
              <a:rPr lang="en-US" sz="2200" kern="0" dirty="0">
                <a:gradFill>
                  <a:gsLst>
                    <a:gs pos="13483">
                      <a:schemeClr val="tx1"/>
                    </a:gs>
                    <a:gs pos="62000">
                      <a:schemeClr val="tx1"/>
                    </a:gs>
                  </a:gsLst>
                  <a:lin ang="5400000" scaled="0"/>
                </a:gradFill>
                <a:latin typeface="Segoe UI Semilight"/>
                <a:cs typeface="Segoe UI"/>
              </a:rPr>
              <a:t>and pay per event</a:t>
            </a:r>
          </a:p>
        </p:txBody>
      </p:sp>
      <p:sp>
        <p:nvSpPr>
          <p:cNvPr id="7" name="TextBox 6"/>
          <p:cNvSpPr txBox="1"/>
          <p:nvPr/>
        </p:nvSpPr>
        <p:spPr>
          <a:xfrm>
            <a:off x="4298018" y="3863018"/>
            <a:ext cx="3840438" cy="910704"/>
          </a:xfrm>
          <a:prstGeom prst="rect">
            <a:avLst/>
          </a:prstGeom>
          <a:noFill/>
        </p:spPr>
        <p:txBody>
          <a:bodyPr wrap="square" lIns="93247" tIns="149196" rIns="186494" bIns="149196" rtlCol="0">
            <a:spAutoFit/>
          </a:bodyPr>
          <a:lstStyle/>
          <a:p>
            <a:pPr algn="ctr" defTabSz="1243192">
              <a:lnSpc>
                <a:spcPct val="90000"/>
              </a:lnSpc>
              <a:spcAft>
                <a:spcPts val="1224"/>
              </a:spcAft>
              <a:defRPr/>
            </a:pPr>
            <a:r>
              <a:rPr lang="en-US" sz="2200" kern="0">
                <a:gradFill>
                  <a:gsLst>
                    <a:gs pos="13483">
                      <a:schemeClr val="tx1"/>
                    </a:gs>
                    <a:gs pos="62000">
                      <a:schemeClr val="tx1"/>
                    </a:gs>
                  </a:gsLst>
                  <a:lin ang="5400000" scaled="0"/>
                </a:gradFill>
                <a:latin typeface="Segoe UI Semilight"/>
                <a:cs typeface="Segoe UI"/>
              </a:rPr>
              <a:t>Ensure reliability and performance for your apps</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74298" y="5600359"/>
            <a:ext cx="11887878" cy="797739"/>
          </a:xfrm>
          <a:prstGeom prst="rect">
            <a:avLst/>
          </a:prstGeom>
        </p:spPr>
        <p:txBody>
          <a:bodyPr vert="horz" wrap="square" lIns="149217" tIns="93260" rIns="149217" bIns="93260"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400">
                <a:gradFill>
                  <a:gsLst>
                    <a:gs pos="92135">
                      <a:schemeClr val="accent1"/>
                    </a:gs>
                    <a:gs pos="84831">
                      <a:schemeClr val="accent1"/>
                    </a:gs>
                  </a:gsLst>
                  <a:lin ang="5400000" scaled="0"/>
                </a:gradFill>
                <a:latin typeface="Segoe UI Light"/>
              </a:rPr>
              <a:t>Manage all events in one place</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5143164"/>
            <a:ext cx="1243584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4FCB6D2-D0E1-4597-A856-7E0C1DAAF981}"/>
              </a:ext>
            </a:extLst>
          </p:cNvPr>
          <p:cNvGrpSpPr/>
          <p:nvPr/>
        </p:nvGrpSpPr>
        <p:grpSpPr>
          <a:xfrm>
            <a:off x="1340273" y="1851360"/>
            <a:ext cx="1828800" cy="182880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arget_2">
              <a:extLst>
                <a:ext uri="{FF2B5EF4-FFF2-40B4-BE49-F238E27FC236}">
                  <a16:creationId xmlns:a16="http://schemas.microsoft.com/office/drawing/2014/main" id="{F2C0DDB3-56B1-41A7-B1E2-86ED2DE59C1E}"/>
                </a:ext>
              </a:extLst>
            </p:cNvPr>
            <p:cNvSpPr>
              <a:spLocks noChangeAspect="1" noEditPoints="1"/>
            </p:cNvSpPr>
            <p:nvPr/>
          </p:nvSpPr>
          <p:spPr bwMode="auto">
            <a:xfrm>
              <a:off x="1929393" y="2441777"/>
              <a:ext cx="650560" cy="647967"/>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1" name="Group 10">
            <a:extLst>
              <a:ext uri="{FF2B5EF4-FFF2-40B4-BE49-F238E27FC236}">
                <a16:creationId xmlns:a16="http://schemas.microsoft.com/office/drawing/2014/main" id="{B47ECF0F-6DD9-450C-ACE4-AFA5489E9782}"/>
              </a:ext>
            </a:extLst>
          </p:cNvPr>
          <p:cNvGrpSpPr/>
          <p:nvPr/>
        </p:nvGrpSpPr>
        <p:grpSpPr>
          <a:xfrm>
            <a:off x="5303837" y="1851360"/>
            <a:ext cx="1828800" cy="182880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Processing_E9F5">
              <a:extLst>
                <a:ext uri="{FF2B5EF4-FFF2-40B4-BE49-F238E27FC236}">
                  <a16:creationId xmlns:a16="http://schemas.microsoft.com/office/drawing/2014/main" id="{C4DB4564-1901-4DFB-9611-5CA84A6887CB}"/>
                </a:ext>
              </a:extLst>
            </p:cNvPr>
            <p:cNvSpPr>
              <a:spLocks noChangeAspect="1" noEditPoints="1"/>
            </p:cNvSpPr>
            <p:nvPr/>
          </p:nvSpPr>
          <p:spPr bwMode="auto">
            <a:xfrm>
              <a:off x="5830699" y="2428241"/>
              <a:ext cx="775078" cy="67504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21">
            <a:extLst>
              <a:ext uri="{FF2B5EF4-FFF2-40B4-BE49-F238E27FC236}">
                <a16:creationId xmlns:a16="http://schemas.microsoft.com/office/drawing/2014/main" id="{0C849A0A-8707-4209-BA22-87CBED3E50B6}"/>
              </a:ext>
            </a:extLst>
          </p:cNvPr>
          <p:cNvGrpSpPr/>
          <p:nvPr/>
        </p:nvGrpSpPr>
        <p:grpSpPr>
          <a:xfrm>
            <a:off x="9267401" y="1851360"/>
            <a:ext cx="1828800" cy="182880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Lock_2">
              <a:extLst>
                <a:ext uri="{FF2B5EF4-FFF2-40B4-BE49-F238E27FC236}">
                  <a16:creationId xmlns:a16="http://schemas.microsoft.com/office/drawing/2014/main" id="{091C6A32-C100-4BCC-BDD5-D6A4CF829F7B}"/>
                </a:ext>
              </a:extLst>
            </p:cNvPr>
            <p:cNvSpPr>
              <a:spLocks noChangeAspect="1" noEditPoints="1"/>
            </p:cNvSpPr>
            <p:nvPr/>
          </p:nvSpPr>
          <p:spPr bwMode="auto">
            <a:xfrm>
              <a:off x="9942332" y="2431067"/>
              <a:ext cx="478938" cy="66938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1926062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9"/>
                                        </p:tgtEl>
                                        <p:attrNameLst>
                                          <p:attrName>ppt_x</p:attrName>
                                          <p:attrName>ppt_y</p:attrName>
                                        </p:attrNameLst>
                                      </p:cBhvr>
                                      <p:rCtr x="0" y="1852"/>
                                    </p:animMotion>
                                  </p:childTnLst>
                                </p:cTn>
                              </p:par>
                              <p:par>
                                <p:cTn id="10" presetID="10" presetClass="entr" presetSubtype="0" fill="hold"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100"/>
                                  </p:stCondLst>
                                  <p:childTnLst>
                                    <p:animMotion origin="layout" path="M -3.125E-6 4.44444E-6 L -3.125E-6 0.03703 " pathEditMode="relative" rAng="0" ptsTypes="AA">
                                      <p:cBhvr>
                                        <p:cTn id="14" dur="600" spd="-100000" fill="hold"/>
                                        <p:tgtEl>
                                          <p:spTgt spid="11"/>
                                        </p:tgtEl>
                                        <p:attrNameLst>
                                          <p:attrName>ppt_x</p:attrName>
                                          <p:attrName>ppt_y</p:attrName>
                                        </p:attrNameLst>
                                      </p:cBhvr>
                                      <p:rCtr x="0" y="1852"/>
                                    </p:animMotion>
                                  </p:childTnLst>
                                </p:cTn>
                              </p:par>
                              <p:par>
                                <p:cTn id="15" presetID="10" presetClass="entr" presetSubtype="0"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200"/>
                                  </p:stCondLst>
                                  <p:childTnLst>
                                    <p:animMotion origin="layout" path="M -3.125E-6 4.44444E-6 L -3.125E-6 0.03703 " pathEditMode="relative" rAng="0" ptsTypes="AA">
                                      <p:cBhvr>
                                        <p:cTn id="19" dur="600" spd="-100000" fill="hold"/>
                                        <p:tgtEl>
                                          <p:spTgt spid="22"/>
                                        </p:tgtEl>
                                        <p:attrNameLst>
                                          <p:attrName>ppt_x</p:attrName>
                                          <p:attrName>ppt_y</p:attrName>
                                        </p:attrNameLst>
                                      </p:cBhvr>
                                      <p:rCtr x="0" y="1852"/>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grpId="1" nodeType="withEffect">
                                  <p:stCondLst>
                                    <p:cond delay="100"/>
                                  </p:stCondLst>
                                  <p:childTnLst>
                                    <p:animMotion origin="layout" path="M -1.16926E-6 9.07853E-9 L -1.16926E-6 -0.04539 " pathEditMode="relative" rAng="0" ptsTypes="AA">
                                      <p:cBhvr>
                                        <p:cTn id="24" dur="600" spd="-100000" fill="hold"/>
                                        <p:tgtEl>
                                          <p:spTgt spid="10"/>
                                        </p:tgtEl>
                                        <p:attrNameLst>
                                          <p:attrName>ppt_x</p:attrName>
                                          <p:attrName>ppt_y</p:attrName>
                                        </p:attrNameLst>
                                      </p:cBhvr>
                                      <p:rCtr x="0" y="-2270"/>
                                    </p:animMotion>
                                  </p:childTnLst>
                                </p:cTn>
                              </p:par>
                              <p:par>
                                <p:cTn id="25" presetID="10" presetClass="entr" presetSubtype="0" fill="hold" grpId="0" nodeType="withEffect">
                                  <p:stCondLst>
                                    <p:cond delay="2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64" presetClass="path" presetSubtype="0" decel="100000" fill="hold" grpId="1" nodeType="withEffect">
                                  <p:stCondLst>
                                    <p:cond delay="200"/>
                                  </p:stCondLst>
                                  <p:childTnLst>
                                    <p:animMotion origin="layout" path="M 0 9.07853E-9 L 0 -0.04539 " pathEditMode="relative" rAng="0" ptsTypes="AA">
                                      <p:cBhvr>
                                        <p:cTn id="29" dur="600" spd="-100000" fill="hold"/>
                                        <p:tgtEl>
                                          <p:spTgt spid="7"/>
                                        </p:tgtEl>
                                        <p:attrNameLst>
                                          <p:attrName>ppt_x</p:attrName>
                                          <p:attrName>ppt_y</p:attrName>
                                        </p:attrNameLst>
                                      </p:cBhvr>
                                      <p:rCtr x="0" y="-2270"/>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lvl="0">
              <a:spcBef>
                <a:spcPts val="0"/>
              </a:spcBef>
              <a:defRPr/>
            </a:pPr>
            <a:r>
              <a:rPr lang="en-US" dirty="0"/>
              <a:t>What’s the missing piece?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74298" y="5600359"/>
            <a:ext cx="11887878" cy="797739"/>
          </a:xfrm>
          <a:prstGeom prst="rect">
            <a:avLst/>
          </a:prstGeom>
        </p:spPr>
        <p:txBody>
          <a:bodyPr vert="horz" wrap="square" lIns="149217" tIns="93260" rIns="149217" bIns="93260"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400" dirty="0">
                <a:gradFill>
                  <a:gsLst>
                    <a:gs pos="92135">
                      <a:schemeClr val="accent1"/>
                    </a:gs>
                    <a:gs pos="84831">
                      <a:schemeClr val="accent1"/>
                    </a:gs>
                  </a:gsLst>
                  <a:lin ang="5400000" scaled="0"/>
                </a:gradFill>
                <a:latin typeface="Segoe UI Light"/>
              </a:rPr>
              <a:t>Completes </a:t>
            </a:r>
            <a:r>
              <a:rPr lang="en-US" sz="4400" dirty="0" err="1">
                <a:gradFill>
                  <a:gsLst>
                    <a:gs pos="92135">
                      <a:schemeClr val="accent1"/>
                    </a:gs>
                    <a:gs pos="84831">
                      <a:schemeClr val="accent1"/>
                    </a:gs>
                  </a:gsLst>
                  <a:lin ang="5400000" scaled="0"/>
                </a:gradFill>
                <a:latin typeface="Segoe UI Light"/>
              </a:rPr>
              <a:t>serverless</a:t>
            </a:r>
            <a:r>
              <a:rPr lang="en-US" sz="4400" dirty="0">
                <a:gradFill>
                  <a:gsLst>
                    <a:gs pos="92135">
                      <a:schemeClr val="accent1"/>
                    </a:gs>
                    <a:gs pos="84831">
                      <a:schemeClr val="accent1"/>
                    </a:gs>
                  </a:gsLst>
                  <a:lin ang="5400000" scaled="0"/>
                </a:gradFill>
                <a:latin typeface="Segoe UI Light"/>
              </a:rPr>
              <a:t> messaging capability</a:t>
            </a:r>
          </a:p>
        </p:txBody>
      </p:sp>
      <p:sp>
        <p:nvSpPr>
          <p:cNvPr id="19" name="Text Placeholder 3">
            <a:extLst>
              <a:ext uri="{FF2B5EF4-FFF2-40B4-BE49-F238E27FC236}">
                <a16:creationId xmlns:a16="http://schemas.microsoft.com/office/drawing/2014/main" id="{59B20D4A-4FD2-4635-AA46-315049E7CEFE}"/>
              </a:ext>
            </a:extLst>
          </p:cNvPr>
          <p:cNvSpPr txBox="1">
            <a:spLocks/>
          </p:cNvSpPr>
          <p:nvPr/>
        </p:nvSpPr>
        <p:spPr>
          <a:xfrm>
            <a:off x="274638" y="1767155"/>
            <a:ext cx="11887200" cy="410851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solidFill>
                  <a:schemeClr val="tx2">
                    <a:lumMod val="75000"/>
                    <a:lumOff val="25000"/>
                  </a:schemeClr>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lumMod val="75000"/>
                    <a:lumOff val="25000"/>
                  </a:schemeClr>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lumMod val="75000"/>
                    <a:lumOff val="25000"/>
                  </a:schemeClr>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lumMod val="75000"/>
                    <a:lumOff val="25000"/>
                  </a:schemeClr>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lumMod val="75000"/>
                    <a:lumOff val="25000"/>
                  </a:schemeClr>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spcAft>
                <a:spcPts val="1800"/>
              </a:spcAft>
            </a:pPr>
            <a:r>
              <a:rPr lang="en-AU" b="1" dirty="0"/>
              <a:t>Azure Functions </a:t>
            </a:r>
            <a:r>
              <a:rPr lang="en-AU" dirty="0"/>
              <a:t>– </a:t>
            </a:r>
            <a:r>
              <a:rPr lang="en-AU" dirty="0" err="1"/>
              <a:t>Serverless</a:t>
            </a:r>
            <a:r>
              <a:rPr lang="en-AU" dirty="0"/>
              <a:t> compute</a:t>
            </a:r>
          </a:p>
          <a:p>
            <a:pPr>
              <a:lnSpc>
                <a:spcPct val="100000"/>
              </a:lnSpc>
              <a:spcBef>
                <a:spcPts val="0"/>
              </a:spcBef>
              <a:spcAft>
                <a:spcPts val="1800"/>
              </a:spcAft>
            </a:pPr>
            <a:r>
              <a:rPr lang="en-AU" b="1" dirty="0"/>
              <a:t>Logic Apps </a:t>
            </a:r>
            <a:r>
              <a:rPr lang="en-AU" dirty="0"/>
              <a:t>– </a:t>
            </a:r>
            <a:r>
              <a:rPr lang="en-AU" dirty="0" err="1"/>
              <a:t>Serverless</a:t>
            </a:r>
            <a:r>
              <a:rPr lang="en-AU" dirty="0"/>
              <a:t> connectivity and workflows</a:t>
            </a:r>
          </a:p>
          <a:p>
            <a:pPr>
              <a:lnSpc>
                <a:spcPct val="100000"/>
              </a:lnSpc>
              <a:spcBef>
                <a:spcPts val="0"/>
              </a:spcBef>
              <a:spcAft>
                <a:spcPts val="1800"/>
              </a:spcAft>
            </a:pPr>
            <a:r>
              <a:rPr lang="en-AU" b="1" dirty="0"/>
              <a:t>Service Bus </a:t>
            </a:r>
            <a:r>
              <a:rPr lang="en-AU" dirty="0"/>
              <a:t>– </a:t>
            </a:r>
            <a:r>
              <a:rPr lang="en-AU" dirty="0" err="1"/>
              <a:t>Serverless</a:t>
            </a:r>
            <a:r>
              <a:rPr lang="en-AU" dirty="0"/>
              <a:t> messaging</a:t>
            </a:r>
          </a:p>
          <a:p>
            <a:pPr>
              <a:lnSpc>
                <a:spcPct val="100000"/>
              </a:lnSpc>
              <a:spcBef>
                <a:spcPts val="0"/>
              </a:spcBef>
              <a:spcAft>
                <a:spcPts val="1800"/>
              </a:spcAft>
            </a:pPr>
            <a:r>
              <a:rPr lang="en-AU" b="1" dirty="0"/>
              <a:t>Event Grid </a:t>
            </a:r>
            <a:r>
              <a:rPr lang="en-AU" dirty="0"/>
              <a:t>– </a:t>
            </a:r>
            <a:r>
              <a:rPr lang="en-AU" dirty="0" err="1"/>
              <a:t>Serverless</a:t>
            </a:r>
            <a:r>
              <a:rPr lang="en-AU" dirty="0"/>
              <a:t> Events</a:t>
            </a:r>
          </a:p>
        </p:txBody>
      </p:sp>
    </p:spTree>
    <p:extLst>
      <p:ext uri="{BB962C8B-B14F-4D97-AF65-F5344CB8AC3E}">
        <p14:creationId xmlns:p14="http://schemas.microsoft.com/office/powerpoint/2010/main" val="513545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xEl>
                                              <p:pRg st="3" end="3"/>
                                            </p:txEl>
                                          </p:spTgt>
                                        </p:tgtEl>
                                        <p:attrNameLst>
                                          <p:attrName>style.visibility</p:attrName>
                                        </p:attrNameLst>
                                      </p:cBhvr>
                                      <p:to>
                                        <p:strVal val="visible"/>
                                      </p:to>
                                    </p:set>
                                    <p:animEffect transition="in" filter="wipe(left)">
                                      <p:cBhvr>
                                        <p:cTn id="7" dur="500"/>
                                        <p:tgtEl>
                                          <p:spTgt spid="19">
                                            <p:txEl>
                                              <p:pRg st="3" end="3"/>
                                            </p:txEl>
                                          </p:spTgt>
                                        </p:tgtEl>
                                      </p:cBhvr>
                                    </p:animEffect>
                                  </p:childTnLst>
                                </p:cTn>
                              </p:par>
                            </p:childTnLst>
                          </p:cTn>
                        </p:par>
                        <p:par>
                          <p:cTn id="8" fill="hold">
                            <p:stCondLst>
                              <p:cond delay="500"/>
                            </p:stCondLst>
                            <p:childTnLst>
                              <p:par>
                                <p:cTn id="9" presetID="10" presetClass="entr" presetSubtype="0" fill="hold" grpId="0" nodeType="afterEffect">
                                  <p:stCondLst>
                                    <p:cond delay="1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42" presetClass="path" presetSubtype="0" decel="100000" fill="hold" grpId="1" nodeType="withEffect">
                                  <p:stCondLst>
                                    <p:cond delay="100"/>
                                  </p:stCondLst>
                                  <p:childTnLst>
                                    <p:animMotion origin="layout" path="M 0 -4.05356E-6 L 0 0.037 " pathEditMode="relative" rAng="0" ptsTypes="AA">
                                      <p:cBhvr>
                                        <p:cTn id="13"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74639" y="295274"/>
            <a:ext cx="11889564" cy="917575"/>
          </a:xfrm>
        </p:spPr>
        <p:txBody>
          <a:bodyPr/>
          <a:lstStyle/>
          <a:p>
            <a:pPr>
              <a:defRPr/>
            </a:pPr>
            <a:r>
              <a:rPr lang="en-US" dirty="0"/>
              <a:t>Handling </a:t>
            </a:r>
            <a:r>
              <a:rPr lang="en-US" dirty="0" err="1"/>
              <a:t>Webhook</a:t>
            </a:r>
            <a:r>
              <a:rPr lang="en-US" dirty="0"/>
              <a:t> Events</a:t>
            </a:r>
          </a:p>
        </p:txBody>
      </p:sp>
      <p:pic>
        <p:nvPicPr>
          <p:cNvPr id="3" name="Picture 2">
            <a:extLst>
              <a:ext uri="{FF2B5EF4-FFF2-40B4-BE49-F238E27FC236}">
                <a16:creationId xmlns:a16="http://schemas.microsoft.com/office/drawing/2014/main" id="{D12CDA3D-9185-4F49-9D2A-E03AB5255C26}"/>
              </a:ext>
            </a:extLst>
          </p:cNvPr>
          <p:cNvPicPr>
            <a:picLocks noChangeAspect="1"/>
          </p:cNvPicPr>
          <p:nvPr/>
        </p:nvPicPr>
        <p:blipFill>
          <a:blip r:embed="rId3"/>
          <a:stretch>
            <a:fillRect/>
          </a:stretch>
        </p:blipFill>
        <p:spPr>
          <a:xfrm>
            <a:off x="1061094" y="1321071"/>
            <a:ext cx="10314286" cy="4352381"/>
          </a:xfrm>
          <a:prstGeom prst="rect">
            <a:avLst/>
          </a:prstGeom>
        </p:spPr>
      </p:pic>
      <p:sp>
        <p:nvSpPr>
          <p:cNvPr id="49" name="Rectangle 48">
            <a:extLst>
              <a:ext uri="{FF2B5EF4-FFF2-40B4-BE49-F238E27FC236}">
                <a16:creationId xmlns:a16="http://schemas.microsoft.com/office/drawing/2014/main" id="{C877EBA6-E0E7-4ABF-87A4-8C5DB97B3CE2}"/>
              </a:ext>
            </a:extLst>
          </p:cNvPr>
          <p:cNvSpPr/>
          <p:nvPr/>
        </p:nvSpPr>
        <p:spPr>
          <a:xfrm>
            <a:off x="274639" y="6432580"/>
            <a:ext cx="11345433" cy="307777"/>
          </a:xfrm>
          <a:prstGeom prst="rect">
            <a:avLst/>
          </a:prstGeom>
        </p:spPr>
        <p:txBody>
          <a:bodyPr wrap="square">
            <a:spAutoFit/>
          </a:bodyPr>
          <a:lstStyle/>
          <a:p>
            <a:r>
              <a:rPr lang="en-AU" sz="1400" b="1" i="1" dirty="0"/>
              <a:t>Courtesy of Tom Kerkhove:    </a:t>
            </a:r>
            <a:r>
              <a:rPr lang="en-AU" sz="1400" i="1" dirty="0">
                <a:solidFill>
                  <a:srgbClr val="00BCF2"/>
                </a:solidFill>
              </a:rPr>
              <a:t>https://blog.tomkerkhove.be/2017/08/22/exploring-azure-event-grid/</a:t>
            </a:r>
          </a:p>
        </p:txBody>
      </p:sp>
    </p:spTree>
    <p:extLst>
      <p:ext uri="{BB962C8B-B14F-4D97-AF65-F5344CB8AC3E}">
        <p14:creationId xmlns:p14="http://schemas.microsoft.com/office/powerpoint/2010/main" val="1896788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74639" y="295274"/>
            <a:ext cx="11889564" cy="917575"/>
          </a:xfrm>
        </p:spPr>
        <p:txBody>
          <a:bodyPr/>
          <a:lstStyle/>
          <a:p>
            <a:pPr>
              <a:defRPr/>
            </a:pPr>
            <a:r>
              <a:rPr lang="en-US" dirty="0"/>
              <a:t>Handling </a:t>
            </a:r>
            <a:r>
              <a:rPr lang="en-US" dirty="0" err="1"/>
              <a:t>Webhook</a:t>
            </a:r>
            <a:r>
              <a:rPr lang="en-US" dirty="0"/>
              <a:t> Events</a:t>
            </a:r>
          </a:p>
        </p:txBody>
      </p:sp>
      <p:pic>
        <p:nvPicPr>
          <p:cNvPr id="4" name="Picture 3">
            <a:extLst>
              <a:ext uri="{FF2B5EF4-FFF2-40B4-BE49-F238E27FC236}">
                <a16:creationId xmlns:a16="http://schemas.microsoft.com/office/drawing/2014/main" id="{336A3D15-307C-44CD-BC7C-12DE4BF8FF56}"/>
              </a:ext>
            </a:extLst>
          </p:cNvPr>
          <p:cNvPicPr>
            <a:picLocks noChangeAspect="1"/>
          </p:cNvPicPr>
          <p:nvPr/>
        </p:nvPicPr>
        <p:blipFill>
          <a:blip r:embed="rId3"/>
          <a:stretch>
            <a:fillRect/>
          </a:stretch>
        </p:blipFill>
        <p:spPr>
          <a:xfrm>
            <a:off x="1513475" y="1311547"/>
            <a:ext cx="9409524" cy="4371429"/>
          </a:xfrm>
          <a:prstGeom prst="rect">
            <a:avLst/>
          </a:prstGeom>
        </p:spPr>
      </p:pic>
      <p:sp>
        <p:nvSpPr>
          <p:cNvPr id="8" name="Rectangle 7">
            <a:extLst>
              <a:ext uri="{FF2B5EF4-FFF2-40B4-BE49-F238E27FC236}">
                <a16:creationId xmlns:a16="http://schemas.microsoft.com/office/drawing/2014/main" id="{3E156111-78D3-43B0-8586-6613B855737A}"/>
              </a:ext>
            </a:extLst>
          </p:cNvPr>
          <p:cNvSpPr/>
          <p:nvPr/>
        </p:nvSpPr>
        <p:spPr>
          <a:xfrm>
            <a:off x="274639" y="6432580"/>
            <a:ext cx="11345433" cy="307777"/>
          </a:xfrm>
          <a:prstGeom prst="rect">
            <a:avLst/>
          </a:prstGeom>
        </p:spPr>
        <p:txBody>
          <a:bodyPr wrap="square">
            <a:spAutoFit/>
          </a:bodyPr>
          <a:lstStyle/>
          <a:p>
            <a:r>
              <a:rPr lang="en-AU" sz="1400" b="1" i="1" dirty="0"/>
              <a:t>Courtesy of Tom Kerkhove:    </a:t>
            </a:r>
            <a:r>
              <a:rPr lang="en-AU" sz="1400" i="1" dirty="0">
                <a:solidFill>
                  <a:srgbClr val="00BCF2"/>
                </a:solidFill>
              </a:rPr>
              <a:t>https://blog.tomkerkhove.be/2017/08/22/exploring-azure-event-grid/</a:t>
            </a:r>
          </a:p>
        </p:txBody>
      </p:sp>
    </p:spTree>
    <p:extLst>
      <p:ext uri="{BB962C8B-B14F-4D97-AF65-F5344CB8AC3E}">
        <p14:creationId xmlns:p14="http://schemas.microsoft.com/office/powerpoint/2010/main" val="915792031"/>
      </p:ext>
    </p:extLst>
  </p:cSld>
  <p:clrMapOvr>
    <a:masterClrMapping/>
  </p:clrMapOvr>
  <p:transition>
    <p:fade/>
  </p:transition>
</p:sld>
</file>

<file path=ppt/theme/theme1.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5-50155_Microsoft_Tech_Summit_Dark_Template">
  <a:themeElements>
    <a:clrScheme name="Microsoft Tech Summit Dark Bknd">
      <a:dk1>
        <a:srgbClr val="282828"/>
      </a:dk1>
      <a:lt1>
        <a:srgbClr val="FFFFFF"/>
      </a:lt1>
      <a:dk2>
        <a:srgbClr val="0078D7"/>
      </a:dk2>
      <a:lt2>
        <a:srgbClr val="E6E6E6"/>
      </a:lt2>
      <a:accent1>
        <a:srgbClr val="0078D7"/>
      </a:accent1>
      <a:accent2>
        <a:srgbClr val="D83B01"/>
      </a:accent2>
      <a:accent3>
        <a:srgbClr val="00BCF2"/>
      </a:accent3>
      <a:accent4>
        <a:srgbClr val="FF8C00"/>
      </a:accent4>
      <a:accent5>
        <a:srgbClr val="FFB900"/>
      </a:accent5>
      <a:accent6>
        <a:srgbClr val="D2D2D2"/>
      </a:accent6>
      <a:hlink>
        <a:srgbClr val="93E7FF"/>
      </a:hlink>
      <a:folHlink>
        <a:srgbClr val="93E7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492E4D5F-2B59-48B5-B832-40899AC74F6B}" vid="{0C7A27C2-3567-420C-A08D-38E7C378A698}"/>
    </a:ext>
  </a:extLst>
</a:theme>
</file>

<file path=ppt/theme/theme3.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492E4D5F-2B59-48B5-B832-40899AC74F6B}" vid="{972D79D3-6F99-43E4-872D-DF6765F98523}"/>
    </a:ext>
  </a:extLst>
</a:theme>
</file>

<file path=ppt/theme/theme4.xml><?xml version="1.0" encoding="utf-8"?>
<a:theme xmlns:a="http://schemas.openxmlformats.org/drawingml/2006/main" name="CIty-Specific Walk-in slides">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492E4D5F-2B59-48B5-B832-40899AC74F6B}" vid="{BDED5381-223C-44D6-8C35-6514BC7313A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6e0cdfd8-bd38-42ff-848d-2b654c2bf799">babanisa@microsoft.com</LastSharedByUser>
    <SharedWithUsers xmlns="6e0cdfd8-bd38-42ff-848d-2b654c2bf799">
      <UserInfo>
        <DisplayName>Justin Conway</DisplayName>
        <AccountId>110</AccountId>
        <AccountType/>
      </UserInfo>
      <UserInfo>
        <DisplayName>Joe Sherman</DisplayName>
        <AccountId>143</AccountId>
        <AccountType/>
      </UserInfo>
      <UserInfo>
        <DisplayName>Clemens Vasters</DisplayName>
        <AccountId>39</AccountId>
        <AccountType/>
      </UserInfo>
      <UserInfo>
        <DisplayName>Dan Rosanova</DisplayName>
        <AccountId>17</AccountId>
        <AccountType/>
      </UserInfo>
      <UserInfo>
        <DisplayName>Shubha Vijayasarathy</DisplayName>
        <AccountId>123</AccountId>
        <AccountType/>
      </UserInfo>
      <UserInfo>
        <DisplayName>Bahram Banisadr</DisplayName>
        <AccountId>16</AccountId>
        <AccountType/>
      </UserInfo>
      <UserInfo>
        <DisplayName>Hannah Stulberg</DisplayName>
        <AccountId>267</AccountId>
        <AccountType/>
      </UserInfo>
    </SharedWithUsers>
    <LastSharedByTime xmlns="6e0cdfd8-bd38-42ff-848d-2b654c2bf799">2017-08-14T23:38:25+00:00</LastSharedByTim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2043601EB6E4B41875C2C4E6E209309" ma:contentTypeVersion="8" ma:contentTypeDescription="Create a new document." ma:contentTypeScope="" ma:versionID="20c267e1be192a343a93b0913dad4608">
  <xsd:schema xmlns:xsd="http://www.w3.org/2001/XMLSchema" xmlns:xs="http://www.w3.org/2001/XMLSchema" xmlns:p="http://schemas.microsoft.com/office/2006/metadata/properties" xmlns:ns1="http://schemas.microsoft.com/sharepoint/v3" xmlns:ns2="6e0cdfd8-bd38-42ff-848d-2b654c2bf799" xmlns:ns3="2636eb66-6a12-44a9-bf41-9fd022335d19" targetNamespace="http://schemas.microsoft.com/office/2006/metadata/properties" ma:root="true" ma:fieldsID="1e3be0cba72af32b28ba36e2295748dd" ns1:_="" ns2:_="" ns3:_="">
    <xsd:import namespace="http://schemas.microsoft.com/sharepoint/v3"/>
    <xsd:import namespace="6e0cdfd8-bd38-42ff-848d-2b654c2bf799"/>
    <xsd:import namespace="2636eb66-6a12-44a9-bf41-9fd022335d19"/>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0cdfd8-bd38-42ff-848d-2b654c2bf79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36eb66-6a12-44a9-bf41-9fd022335d19"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E49C24-25F9-4BDF-963F-9450C6B07D69}">
  <ds:schemaRefs>
    <ds:schemaRef ds:uri="http://schemas.microsoft.com/office/2006/documentManagement/types"/>
    <ds:schemaRef ds:uri="http://schemas.microsoft.com/office/2006/metadata/properties"/>
    <ds:schemaRef ds:uri="http://www.w3.org/XML/1998/namespace"/>
    <ds:schemaRef ds:uri="http://purl.org/dc/elements/1.1/"/>
    <ds:schemaRef ds:uri="http://schemas.microsoft.com/office/infopath/2007/PartnerControls"/>
    <ds:schemaRef ds:uri="http://purl.org/dc/dcmitype/"/>
    <ds:schemaRef ds:uri="http://schemas.openxmlformats.org/package/2006/metadata/core-properties"/>
    <ds:schemaRef ds:uri="http://purl.org/dc/terms/"/>
    <ds:schemaRef ds:uri="2636eb66-6a12-44a9-bf41-9fd022335d19"/>
    <ds:schemaRef ds:uri="6e0cdfd8-bd38-42ff-848d-2b654c2bf799"/>
    <ds:schemaRef ds:uri="http://schemas.microsoft.com/sharepoint/v3"/>
  </ds:schemaRefs>
</ds:datastoreItem>
</file>

<file path=customXml/itemProps2.xml><?xml version="1.0" encoding="utf-8"?>
<ds:datastoreItem xmlns:ds="http://schemas.openxmlformats.org/officeDocument/2006/customXml" ds:itemID="{4D6914ED-D5E9-43ED-95C8-BA9534707D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0cdfd8-bd38-42ff-848d-2b654c2bf799"/>
    <ds:schemaRef ds:uri="2636eb66-6a12-44a9-bf41-9fd022335d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D5FFEF9-8E94-4893-84EF-83FAF23153C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6539</TotalTime>
  <Words>1974</Words>
  <Application>Microsoft Office PowerPoint</Application>
  <PresentationFormat>Custom</PresentationFormat>
  <Paragraphs>357</Paragraphs>
  <Slides>40</Slides>
  <Notes>40</Notes>
  <HiddenSlides>25</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40</vt:i4>
      </vt:variant>
    </vt:vector>
  </HeadingPairs>
  <TitlesOfParts>
    <vt:vector size="54" baseType="lpstr">
      <vt:lpstr>Arial</vt:lpstr>
      <vt:lpstr>Calibri</vt:lpstr>
      <vt:lpstr>Consolas</vt:lpstr>
      <vt:lpstr>Lucida Grande</vt:lpstr>
      <vt:lpstr>Segoe UI</vt:lpstr>
      <vt:lpstr>Segoe UI Light</vt:lpstr>
      <vt:lpstr>Segoe UI Semibold</vt:lpstr>
      <vt:lpstr>Segoe UI Semilight</vt:lpstr>
      <vt:lpstr>Times New Roman</vt:lpstr>
      <vt:lpstr>Wingdings</vt:lpstr>
      <vt:lpstr>1_WHITE TEMPLATE</vt:lpstr>
      <vt:lpstr>5-50155_Microsoft_Tech_Summit_Dark_Template</vt:lpstr>
      <vt:lpstr>5-50155_Microsoft_Tech_Summit_Light_Template</vt:lpstr>
      <vt:lpstr>CIty-Specific Walk-in slides</vt:lpstr>
      <vt:lpstr>Serverless Eventing with  Azure Event Grid</vt:lpstr>
      <vt:lpstr>PowerPoint Presentation</vt:lpstr>
      <vt:lpstr>PowerPoint Presentation</vt:lpstr>
      <vt:lpstr>PowerPoint Presentation</vt:lpstr>
      <vt:lpstr>Azure Event Grid</vt:lpstr>
      <vt:lpstr>Benefits</vt:lpstr>
      <vt:lpstr>What’s the missing piece?</vt:lpstr>
      <vt:lpstr>Handling Webhook Events</vt:lpstr>
      <vt:lpstr>Handling Webhook Events</vt:lpstr>
      <vt:lpstr>Manage all events in one place</vt:lpstr>
      <vt:lpstr>Manage all events in one place</vt:lpstr>
      <vt:lpstr>Concepts</vt:lpstr>
      <vt:lpstr>Manage all events in one place</vt:lpstr>
      <vt:lpstr>Manage all events in one place</vt:lpstr>
      <vt:lpstr>Benefit from broad coverage</vt:lpstr>
      <vt:lpstr>Ensure reliability and performance in your apps</vt:lpstr>
      <vt:lpstr>PowerPoint Presentation</vt:lpstr>
      <vt:lpstr>What these big numbers mean…</vt:lpstr>
      <vt:lpstr>Event Grid, Event Hubs, Service Bus?</vt:lpstr>
      <vt:lpstr>Security</vt:lpstr>
      <vt:lpstr>Pricing (public preview)</vt:lpstr>
      <vt:lpstr>Azure Resource Event Sample</vt:lpstr>
      <vt:lpstr>Blob Event Sample</vt:lpstr>
      <vt:lpstr>Custom Event Sample</vt:lpstr>
      <vt:lpstr>Scenarios</vt:lpstr>
      <vt:lpstr>Routing Storage Account Events</vt:lpstr>
      <vt:lpstr>Custom Events Routing with Event Grid Topic</vt:lpstr>
      <vt:lpstr>Let’s have some fun</vt:lpstr>
      <vt:lpstr>PowerPoint Presentation</vt:lpstr>
      <vt:lpstr>Demo</vt:lpstr>
      <vt:lpstr>Creating the Event Topic</vt:lpstr>
      <vt:lpstr>Creating the Event Publisher</vt:lpstr>
      <vt:lpstr>Creating the Event Publisher</vt:lpstr>
      <vt:lpstr>Creating the Event Publisher</vt:lpstr>
      <vt:lpstr>Creating the Event Subscriber (Function)</vt:lpstr>
      <vt:lpstr>Creating the Event Subscriber (Function)</vt:lpstr>
      <vt:lpstr>Creating the Event Subscriber (Logic App)</vt:lpstr>
      <vt:lpstr>Creating the Event Subscriber (Logic App)</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Event Grid</dc:title>
  <dc:creator>Paco de la Cruz</dc:creator>
  <cp:lastModifiedBy>Ritesh Modi</cp:lastModifiedBy>
  <cp:revision>87</cp:revision>
  <dcterms:modified xsi:type="dcterms:W3CDTF">2018-02-27T14:52:17Z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t-hastul@microsoft.com</vt:lpwstr>
  </property>
  <property fmtid="{D5CDD505-2E9C-101B-9397-08002B2CF9AE}" pid="6" name="MSIP_Label_f42aa342-8706-4288-bd11-ebb85995028c_SetDate">
    <vt:lpwstr>2017-08-04T11:24:22.6513391-07:00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0x010100F2043601EB6E4B41875C2C4E6E209309</vt:lpwstr>
  </property>
</Properties>
</file>